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8"/>
  </p:notesMasterIdLst>
  <p:sldIdLst>
    <p:sldId id="553" r:id="rId2"/>
    <p:sldId id="256" r:id="rId3"/>
    <p:sldId id="562" r:id="rId4"/>
    <p:sldId id="362" r:id="rId5"/>
    <p:sldId id="363" r:id="rId6"/>
    <p:sldId id="364" r:id="rId7"/>
    <p:sldId id="365" r:id="rId8"/>
    <p:sldId id="366" r:id="rId9"/>
    <p:sldId id="370" r:id="rId10"/>
    <p:sldId id="498" r:id="rId11"/>
    <p:sldId id="371" r:id="rId12"/>
    <p:sldId id="499" r:id="rId13"/>
    <p:sldId id="500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93" r:id="rId23"/>
    <p:sldId id="381" r:id="rId24"/>
    <p:sldId id="501" r:id="rId25"/>
    <p:sldId id="502" r:id="rId26"/>
    <p:sldId id="382" r:id="rId27"/>
    <p:sldId id="510" r:id="rId28"/>
    <p:sldId id="394" r:id="rId29"/>
    <p:sldId id="384" r:id="rId30"/>
    <p:sldId id="385" r:id="rId31"/>
    <p:sldId id="386" r:id="rId32"/>
    <p:sldId id="387" r:id="rId33"/>
    <p:sldId id="388" r:id="rId34"/>
    <p:sldId id="389" r:id="rId35"/>
    <p:sldId id="542" r:id="rId36"/>
    <p:sldId id="390" r:id="rId37"/>
    <p:sldId id="391" r:id="rId38"/>
    <p:sldId id="508" r:id="rId39"/>
    <p:sldId id="565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503" r:id="rId49"/>
    <p:sldId id="504" r:id="rId50"/>
    <p:sldId id="505" r:id="rId51"/>
    <p:sldId id="543" r:id="rId52"/>
    <p:sldId id="544" r:id="rId53"/>
    <p:sldId id="404" r:id="rId54"/>
    <p:sldId id="506" r:id="rId55"/>
    <p:sldId id="507" r:id="rId56"/>
    <p:sldId id="405" r:id="rId57"/>
    <p:sldId id="511" r:id="rId58"/>
    <p:sldId id="509" r:id="rId59"/>
    <p:sldId id="406" r:id="rId60"/>
    <p:sldId id="261" r:id="rId61"/>
    <p:sldId id="275" r:id="rId62"/>
    <p:sldId id="276" r:id="rId63"/>
    <p:sldId id="277" r:id="rId64"/>
    <p:sldId id="279" r:id="rId65"/>
    <p:sldId id="281" r:id="rId66"/>
    <p:sldId id="547" r:id="rId67"/>
    <p:sldId id="548" r:id="rId68"/>
    <p:sldId id="549" r:id="rId69"/>
    <p:sldId id="284" r:id="rId70"/>
    <p:sldId id="520" r:id="rId71"/>
    <p:sldId id="522" r:id="rId72"/>
    <p:sldId id="521" r:id="rId73"/>
    <p:sldId id="288" r:id="rId74"/>
    <p:sldId id="289" r:id="rId75"/>
    <p:sldId id="290" r:id="rId76"/>
    <p:sldId id="291" r:id="rId77"/>
    <p:sldId id="292" r:id="rId78"/>
    <p:sldId id="524" r:id="rId79"/>
    <p:sldId id="523" r:id="rId80"/>
    <p:sldId id="293" r:id="rId81"/>
    <p:sldId id="294" r:id="rId82"/>
    <p:sldId id="296" r:id="rId83"/>
    <p:sldId id="297" r:id="rId84"/>
    <p:sldId id="295" r:id="rId85"/>
    <p:sldId id="525" r:id="rId86"/>
    <p:sldId id="298" r:id="rId87"/>
    <p:sldId id="526" r:id="rId88"/>
    <p:sldId id="300" r:id="rId89"/>
    <p:sldId id="306" r:id="rId90"/>
    <p:sldId id="533" r:id="rId91"/>
    <p:sldId id="307" r:id="rId92"/>
    <p:sldId id="308" r:id="rId93"/>
    <p:sldId id="311" r:id="rId94"/>
    <p:sldId id="312" r:id="rId95"/>
    <p:sldId id="313" r:id="rId96"/>
    <p:sldId id="314" r:id="rId97"/>
    <p:sldId id="315" r:id="rId98"/>
    <p:sldId id="317" r:id="rId99"/>
    <p:sldId id="537" r:id="rId100"/>
    <p:sldId id="320" r:id="rId101"/>
    <p:sldId id="538" r:id="rId102"/>
    <p:sldId id="321" r:id="rId103"/>
    <p:sldId id="331" r:id="rId104"/>
    <p:sldId id="563" r:id="rId105"/>
    <p:sldId id="350" r:id="rId106"/>
    <p:sldId id="351" r:id="rId107"/>
    <p:sldId id="352" r:id="rId108"/>
    <p:sldId id="353" r:id="rId109"/>
    <p:sldId id="354" r:id="rId110"/>
    <p:sldId id="355" r:id="rId111"/>
    <p:sldId id="356" r:id="rId112"/>
    <p:sldId id="358" r:id="rId113"/>
    <p:sldId id="359" r:id="rId114"/>
    <p:sldId id="360" r:id="rId115"/>
    <p:sldId id="564" r:id="rId116"/>
    <p:sldId id="566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30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A350-D9F2-446E-8A5B-743C74DBF17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302A5-9A5C-4D1D-BB7A-66BF2B28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302A5-9A5C-4D1D-BB7A-66BF2B2825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important human pathogens, including the Middle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 respiratory syndrome coronavirus (MERS-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 acute respiratory syndrome coronavirus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SARSCoV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and SARS-CoV-2).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302A5-9A5C-4D1D-BB7A-66BF2B28253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icture\besme-allah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9" y="980728"/>
            <a:ext cx="8079818" cy="5655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Facultative gram-negative rods </a:t>
            </a:r>
            <a:r>
              <a:rPr lang="en-US" b="1" dirty="0" smtClean="0"/>
              <a:t>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uncommon </a:t>
            </a:r>
            <a:r>
              <a:rPr lang="en-US" b="1" i="1" dirty="0">
                <a:solidFill>
                  <a:srgbClr val="FF0000"/>
                </a:solidFill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healthy adults </a:t>
            </a:r>
          </a:p>
          <a:p>
            <a:pPr marL="0" indent="0">
              <a:buNone/>
            </a:pPr>
            <a:r>
              <a:rPr lang="en-US" b="1" dirty="0" smtClean="0"/>
              <a:t>    but </a:t>
            </a:r>
            <a:r>
              <a:rPr lang="en-US" b="1" dirty="0"/>
              <a:t>may be more prominent </a:t>
            </a:r>
            <a:r>
              <a:rPr lang="en-US" b="1" dirty="0" smtClean="0"/>
              <a:t>in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seriously </a:t>
            </a:r>
            <a:r>
              <a:rPr lang="en-US" b="1" i="1" dirty="0" smtClean="0">
                <a:solidFill>
                  <a:srgbClr val="FF0000"/>
                </a:solidFill>
              </a:rPr>
              <a:t>ill patients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hospitalized patients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elderly patients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Human</a:t>
            </a:r>
            <a:r>
              <a:rPr lang="en-US" b="1" i="1" dirty="0" smtClean="0"/>
              <a:t> 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Herpesvirus-8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HHV-8 </a:t>
            </a:r>
            <a:r>
              <a:rPr lang="en-US" b="1" dirty="0"/>
              <a:t>is associated with </a:t>
            </a:r>
            <a:r>
              <a:rPr lang="en-US" b="1" i="1" dirty="0" smtClean="0">
                <a:solidFill>
                  <a:srgbClr val="FF0000"/>
                </a:solidFill>
              </a:rPr>
              <a:t>Kaposi </a:t>
            </a:r>
            <a:r>
              <a:rPr lang="en-US" b="1" i="1" dirty="0">
                <a:solidFill>
                  <a:srgbClr val="FF0000"/>
                </a:solidFill>
              </a:rPr>
              <a:t>sarcoma</a:t>
            </a:r>
            <a:r>
              <a:rPr lang="en-US" b="1" dirty="0"/>
              <a:t>, which is most </a:t>
            </a:r>
            <a:r>
              <a:rPr lang="en-US" b="1" dirty="0" smtClean="0"/>
              <a:t>commonly found </a:t>
            </a:r>
            <a:r>
              <a:rPr lang="en-US" b="1" dirty="0"/>
              <a:t>in </a:t>
            </a:r>
            <a:r>
              <a:rPr lang="en-US" b="1" i="1" dirty="0">
                <a:solidFill>
                  <a:srgbClr val="FF0000"/>
                </a:solidFill>
              </a:rPr>
              <a:t>patients with HIV </a:t>
            </a:r>
            <a:r>
              <a:rPr lang="en-US" b="1" dirty="0"/>
              <a:t>disease or AIDS</a:t>
            </a:r>
            <a:r>
              <a:rPr lang="en-US" b="1" dirty="0" smtClean="0"/>
              <a:t>.</a:t>
            </a:r>
          </a:p>
          <a:p>
            <a:r>
              <a:rPr lang="en-US" b="1" dirty="0"/>
              <a:t>HHV-8 is  also called </a:t>
            </a:r>
            <a:r>
              <a:rPr lang="en-US" b="1" i="1" dirty="0">
                <a:solidFill>
                  <a:srgbClr val="FF0000"/>
                </a:solidFill>
              </a:rPr>
              <a:t>Kaposi sarcoma </a:t>
            </a:r>
            <a:r>
              <a:rPr lang="en-US" b="1" i="1" dirty="0" err="1">
                <a:solidFill>
                  <a:srgbClr val="FF0000"/>
                </a:solidFill>
              </a:rPr>
              <a:t>Herpesvirus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(KSHV)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KS infection </a:t>
            </a:r>
            <a:r>
              <a:rPr lang="en-US" b="1" dirty="0" smtClean="0"/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non-HIV </a:t>
            </a:r>
            <a:r>
              <a:rPr lang="en-US" b="1" i="1" dirty="0">
                <a:solidFill>
                  <a:srgbClr val="FF0000"/>
                </a:solidFill>
              </a:rPr>
              <a:t>patients is rare </a:t>
            </a:r>
            <a:r>
              <a:rPr lang="en-US" b="1" dirty="0"/>
              <a:t>and is classically associated </a:t>
            </a:r>
            <a:r>
              <a:rPr lang="en-US" b="1" dirty="0" smtClean="0"/>
              <a:t>with </a:t>
            </a:r>
            <a:r>
              <a:rPr lang="en-US" b="1" i="1" dirty="0" smtClean="0">
                <a:solidFill>
                  <a:srgbClr val="FF0000"/>
                </a:solidFill>
              </a:rPr>
              <a:t>older </a:t>
            </a:r>
            <a:r>
              <a:rPr lang="en-US" b="1" i="1" dirty="0">
                <a:solidFill>
                  <a:srgbClr val="FF0000"/>
                </a:solidFill>
              </a:rPr>
              <a:t>males </a:t>
            </a:r>
            <a:r>
              <a:rPr lang="en-US" b="1" dirty="0"/>
              <a:t>of Mediterranean decent. </a:t>
            </a:r>
            <a:endParaRPr lang="en-US" b="1" dirty="0" smtClean="0"/>
          </a:p>
          <a:p>
            <a:r>
              <a:rPr lang="en-US" b="1" dirty="0" smtClean="0"/>
              <a:t>KS </a:t>
            </a:r>
            <a:r>
              <a:rPr lang="en-US" b="1" dirty="0"/>
              <a:t>seen in HIV </a:t>
            </a:r>
            <a:r>
              <a:rPr lang="en-US" b="1" dirty="0" smtClean="0"/>
              <a:t>disease or </a:t>
            </a:r>
            <a:r>
              <a:rPr lang="en-US" b="1" dirty="0"/>
              <a:t>AIDS-associated KS is usually asymptomatic, </a:t>
            </a:r>
            <a:r>
              <a:rPr lang="en-US" b="1" dirty="0" smtClean="0"/>
              <a:t>with either </a:t>
            </a:r>
            <a:r>
              <a:rPr lang="en-US" b="1" i="1" dirty="0">
                <a:solidFill>
                  <a:srgbClr val="FF0000"/>
                </a:solidFill>
              </a:rPr>
              <a:t>purple or bluish macules or swellings </a:t>
            </a:r>
            <a:r>
              <a:rPr lang="en-US" b="1" dirty="0"/>
              <a:t>affecting </a:t>
            </a: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err="1" smtClean="0">
                <a:solidFill>
                  <a:srgbClr val="FF0000"/>
                </a:solidFill>
              </a:rPr>
              <a:t>orofacial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skin and oral mucosae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653136"/>
            <a:ext cx="2520280" cy="1798645"/>
          </a:xfrm>
        </p:spPr>
        <p:txBody>
          <a:bodyPr/>
          <a:lstStyle/>
          <a:p>
            <a:r>
              <a:rPr lang="en-US" dirty="0"/>
              <a:t>KS mucosal lesion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0973"/>
            <a:ext cx="7344816" cy="541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3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the oral cavity, the </a:t>
            </a:r>
            <a:r>
              <a:rPr lang="en-US" b="1" i="1" dirty="0">
                <a:solidFill>
                  <a:srgbClr val="FF0000"/>
                </a:solidFill>
              </a:rPr>
              <a:t>hard palate</a:t>
            </a:r>
            <a:r>
              <a:rPr lang="en-US" b="1" dirty="0"/>
              <a:t> is the most </a:t>
            </a:r>
            <a:r>
              <a:rPr lang="en-US" b="1" dirty="0" smtClean="0"/>
              <a:t>common site</a:t>
            </a:r>
          </a:p>
          <a:p>
            <a:r>
              <a:rPr lang="en-US" b="1" dirty="0" smtClean="0"/>
              <a:t>Management </a:t>
            </a:r>
            <a:r>
              <a:rPr lang="en-US" b="1" dirty="0"/>
              <a:t>may include </a:t>
            </a:r>
            <a:r>
              <a:rPr lang="en-US" b="1" i="1" dirty="0" err="1">
                <a:solidFill>
                  <a:srgbClr val="FF0000"/>
                </a:solidFill>
              </a:rPr>
              <a:t>intralesional</a:t>
            </a:r>
            <a:r>
              <a:rPr lang="en-US" b="1" i="1" dirty="0">
                <a:solidFill>
                  <a:srgbClr val="FF0000"/>
                </a:solidFill>
              </a:rPr>
              <a:t> injections</a:t>
            </a:r>
          </a:p>
          <a:p>
            <a:pPr marL="0" indent="0">
              <a:buNone/>
            </a:pPr>
            <a:r>
              <a:rPr lang="en-US" b="1" dirty="0" smtClean="0"/>
              <a:t>    of </a:t>
            </a:r>
            <a:r>
              <a:rPr lang="en-US" b="1" i="1" dirty="0">
                <a:solidFill>
                  <a:srgbClr val="FF0000"/>
                </a:solidFill>
              </a:rPr>
              <a:t>cytotoxic drugs </a:t>
            </a:r>
            <a:r>
              <a:rPr lang="en-US" b="1" dirty="0"/>
              <a:t>or </a:t>
            </a:r>
            <a:r>
              <a:rPr lang="en-US" b="1" i="1" dirty="0" err="1">
                <a:solidFill>
                  <a:srgbClr val="FF0000"/>
                </a:solidFill>
              </a:rPr>
              <a:t>sclerosing</a:t>
            </a:r>
            <a:r>
              <a:rPr lang="en-US" b="1" i="1" dirty="0">
                <a:solidFill>
                  <a:srgbClr val="FF0000"/>
                </a:solidFill>
              </a:rPr>
              <a:t> agents</a:t>
            </a:r>
            <a:r>
              <a:rPr lang="en-US" b="1" dirty="0"/>
              <a:t>, </a:t>
            </a:r>
            <a:endParaRPr lang="en-US" b="1" dirty="0" smtClean="0"/>
          </a:p>
          <a:p>
            <a:r>
              <a:rPr lang="en-US" b="1" dirty="0" smtClean="0"/>
              <a:t>Surgery is warranted </a:t>
            </a:r>
            <a:r>
              <a:rPr lang="en-US" b="1" dirty="0"/>
              <a:t>only to restore esthetics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Antiretroviral </a:t>
            </a:r>
            <a:r>
              <a:rPr lang="en-US" b="1" i="1" dirty="0">
                <a:solidFill>
                  <a:srgbClr val="FF0000"/>
                </a:solidFill>
              </a:rPr>
              <a:t>therapy (ART) </a:t>
            </a:r>
            <a:r>
              <a:rPr lang="en-US" b="1" dirty="0"/>
              <a:t>has significantly</a:t>
            </a:r>
          </a:p>
          <a:p>
            <a:pPr marL="0" indent="0">
              <a:buNone/>
            </a:pPr>
            <a:r>
              <a:rPr lang="en-US" b="1" dirty="0" smtClean="0"/>
              <a:t>    improved </a:t>
            </a:r>
            <a:r>
              <a:rPr lang="en-US" b="1" dirty="0"/>
              <a:t>the management of </a:t>
            </a:r>
            <a:r>
              <a:rPr lang="en-US" b="1" dirty="0" err="1"/>
              <a:t>orofacial</a:t>
            </a:r>
            <a:r>
              <a:rPr lang="en-US" b="1" dirty="0"/>
              <a:t> KS associated</a:t>
            </a:r>
          </a:p>
          <a:p>
            <a:pPr marL="0" indent="0">
              <a:buNone/>
            </a:pPr>
            <a:r>
              <a:rPr lang="en-US" b="1" dirty="0" smtClean="0"/>
              <a:t>     with </a:t>
            </a:r>
            <a:r>
              <a:rPr lang="en-US" b="1" dirty="0"/>
              <a:t>AIDS. </a:t>
            </a:r>
            <a:endParaRPr lang="en-US" b="1" dirty="0" smtClean="0"/>
          </a:p>
          <a:p>
            <a:r>
              <a:rPr lang="en-US" b="1" dirty="0" smtClean="0"/>
              <a:t>Systemic </a:t>
            </a:r>
            <a:r>
              <a:rPr lang="en-US" b="1" dirty="0"/>
              <a:t>chemotherapy is used in patients with</a:t>
            </a:r>
          </a:p>
          <a:p>
            <a:pPr marL="0" indent="0">
              <a:buNone/>
            </a:pPr>
            <a:r>
              <a:rPr lang="en-US" b="1" dirty="0" smtClean="0"/>
              <a:t>  severe </a:t>
            </a:r>
            <a:r>
              <a:rPr lang="en-US" b="1" dirty="0"/>
              <a:t>disease.</a:t>
            </a:r>
          </a:p>
        </p:txBody>
      </p:sp>
    </p:spTree>
    <p:extLst>
      <p:ext uri="{BB962C8B-B14F-4D97-AF65-F5344CB8AC3E}">
        <p14:creationId xmlns:p14="http://schemas.microsoft.com/office/powerpoint/2010/main" val="32151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i="1" dirty="0" err="1" smtClean="0">
                <a:ln/>
                <a:solidFill>
                  <a:schemeClr val="accent3"/>
                </a:solidFill>
              </a:rPr>
              <a:t>Mllouscum</a:t>
            </a:r>
            <a:r>
              <a:rPr lang="en-US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i="1" dirty="0" err="1" smtClean="0">
                <a:ln/>
                <a:solidFill>
                  <a:schemeClr val="accent3"/>
                </a:solidFill>
              </a:rPr>
              <a:t>contagiosum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Large DNA virus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err="1" smtClean="0"/>
              <a:t>Molluscum</a:t>
            </a:r>
            <a:r>
              <a:rPr lang="en-US" b="1" dirty="0" smtClean="0"/>
              <a:t> </a:t>
            </a:r>
            <a:r>
              <a:rPr lang="en-US" b="1" dirty="0"/>
              <a:t>is primarily a disease </a:t>
            </a:r>
            <a:r>
              <a:rPr lang="en-US" b="1" i="1" dirty="0">
                <a:solidFill>
                  <a:srgbClr val="FF0000"/>
                </a:solidFill>
              </a:rPr>
              <a:t>of childhood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The</a:t>
            </a:r>
            <a:r>
              <a:rPr lang="en-US" b="1" dirty="0"/>
              <a:t> </a:t>
            </a:r>
            <a:r>
              <a:rPr lang="en-US" b="1" dirty="0" smtClean="0"/>
              <a:t>clinical </a:t>
            </a:r>
            <a:r>
              <a:rPr lang="en-US" b="1" dirty="0"/>
              <a:t>presentation includes asymptomatic</a:t>
            </a:r>
            <a:r>
              <a:rPr lang="en-US" b="1" i="1" dirty="0">
                <a:solidFill>
                  <a:srgbClr val="FF0000"/>
                </a:solidFill>
              </a:rPr>
              <a:t>, multiple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flesh-colored</a:t>
            </a:r>
            <a:r>
              <a:rPr lang="en-US" b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dome-shaped papules </a:t>
            </a:r>
            <a:r>
              <a:rPr lang="en-US" b="1" dirty="0"/>
              <a:t>of the skin with a </a:t>
            </a:r>
            <a:r>
              <a:rPr lang="en-US" b="1" dirty="0">
                <a:solidFill>
                  <a:srgbClr val="FF0000"/>
                </a:solidFill>
              </a:rPr>
              <a:t>central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depression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Lesions </a:t>
            </a:r>
            <a:r>
              <a:rPr lang="en-US" b="1" dirty="0"/>
              <a:t>generally resolve in a few months.</a:t>
            </a:r>
          </a:p>
          <a:p>
            <a:r>
              <a:rPr lang="en-US" b="1" dirty="0" smtClean="0"/>
              <a:t>patients </a:t>
            </a:r>
            <a:r>
              <a:rPr lang="en-US" b="1" dirty="0"/>
              <a:t>who are </a:t>
            </a:r>
            <a:r>
              <a:rPr lang="en-US" b="1" i="1" dirty="0" err="1">
                <a:solidFill>
                  <a:srgbClr val="FF0000"/>
                </a:solidFill>
              </a:rPr>
              <a:t>immunocompromised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are </a:t>
            </a:r>
            <a:r>
              <a:rPr lang="en-US" b="1" i="1" dirty="0">
                <a:solidFill>
                  <a:srgbClr val="FF0000"/>
                </a:solidFill>
              </a:rPr>
              <a:t>more prone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to </a:t>
            </a:r>
            <a:r>
              <a:rPr lang="en-US" b="1" i="1" dirty="0">
                <a:solidFill>
                  <a:srgbClr val="FF0000"/>
                </a:solidFill>
              </a:rPr>
              <a:t>develop severe disease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 diagnosis is typically clinical.</a:t>
            </a:r>
          </a:p>
          <a:p>
            <a:r>
              <a:rPr lang="en-US" b="1" dirty="0" smtClean="0"/>
              <a:t>Treatments </a:t>
            </a:r>
            <a:r>
              <a:rPr lang="en-US" b="1" dirty="0"/>
              <a:t>include physical destruction</a:t>
            </a:r>
          </a:p>
          <a:p>
            <a:r>
              <a:rPr lang="en-US" b="1" dirty="0"/>
              <a:t>of the lesions with </a:t>
            </a:r>
            <a:r>
              <a:rPr lang="en-US" b="1" i="1" dirty="0" err="1">
                <a:solidFill>
                  <a:srgbClr val="FF0000"/>
                </a:solidFill>
              </a:rPr>
              <a:t>cryotherapy</a:t>
            </a:r>
            <a:r>
              <a:rPr lang="en-US" b="1" i="1" dirty="0">
                <a:solidFill>
                  <a:srgbClr val="FF0000"/>
                </a:solidFill>
              </a:rPr>
              <a:t> or curettage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3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25144"/>
            <a:ext cx="2212848" cy="1582621"/>
          </a:xfrm>
        </p:spPr>
        <p:txBody>
          <a:bodyPr/>
          <a:lstStyle/>
          <a:p>
            <a:r>
              <a:rPr lang="en-US" i="1" dirty="0" err="1"/>
              <a:t>Mllouscum</a:t>
            </a:r>
            <a:r>
              <a:rPr lang="en-US" i="1" dirty="0"/>
              <a:t> </a:t>
            </a:r>
            <a:r>
              <a:rPr lang="en-US" i="1" dirty="0" err="1"/>
              <a:t>contagiosum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7206"/>
            <a:ext cx="6912768" cy="53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Coronaviruses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Two genera of </a:t>
            </a:r>
            <a:r>
              <a:rPr lang="en-US" b="1" dirty="0" smtClean="0"/>
              <a:t>coronavirus, α </a:t>
            </a:r>
            <a:r>
              <a:rPr lang="en-US" b="1" dirty="0"/>
              <a:t>and β, infect humans.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Alpha </a:t>
            </a:r>
            <a:r>
              <a:rPr lang="en-US" b="1" dirty="0"/>
              <a:t>coronaviruses are one </a:t>
            </a:r>
            <a:r>
              <a:rPr lang="en-US" b="1" dirty="0" smtClean="0"/>
              <a:t>of the </a:t>
            </a:r>
            <a:r>
              <a:rPr lang="en-US" b="1" dirty="0"/>
              <a:t>causes of the </a:t>
            </a:r>
            <a:r>
              <a:rPr lang="en-US" b="1" i="1" dirty="0">
                <a:solidFill>
                  <a:srgbClr val="FF0000"/>
                </a:solidFill>
              </a:rPr>
              <a:t>common cold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Beta </a:t>
            </a:r>
            <a:r>
              <a:rPr lang="en-US" b="1" dirty="0"/>
              <a:t>coronaviruses </a:t>
            </a:r>
            <a:r>
              <a:rPr lang="en-US" b="1" dirty="0" smtClean="0"/>
              <a:t>include several </a:t>
            </a:r>
            <a:r>
              <a:rPr lang="en-US" b="1" dirty="0"/>
              <a:t>important human pathogens, including the </a:t>
            </a:r>
            <a:r>
              <a:rPr lang="en-US" b="1" dirty="0" smtClean="0"/>
              <a:t>Middle East </a:t>
            </a:r>
            <a:r>
              <a:rPr lang="en-US" b="1" dirty="0"/>
              <a:t>respiratory syndrome coronavirus </a:t>
            </a:r>
            <a:r>
              <a:rPr lang="en-US" b="1" i="1" dirty="0">
                <a:solidFill>
                  <a:srgbClr val="FF0000"/>
                </a:solidFill>
              </a:rPr>
              <a:t>(MERS-</a:t>
            </a:r>
            <a:r>
              <a:rPr lang="en-US" b="1" i="1" dirty="0" err="1">
                <a:solidFill>
                  <a:srgbClr val="FF0000"/>
                </a:solidFill>
              </a:rPr>
              <a:t>CoV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 smtClean="0"/>
              <a:t>and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severe </a:t>
            </a:r>
            <a:r>
              <a:rPr lang="en-US" b="1" dirty="0"/>
              <a:t>acute respiratory syndrome coronavirus </a:t>
            </a:r>
            <a:r>
              <a:rPr lang="en-US" b="1" i="1" dirty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SARSCoV</a:t>
            </a:r>
            <a:r>
              <a:rPr lang="en-US" b="1" i="1" dirty="0" smtClean="0">
                <a:solidFill>
                  <a:srgbClr val="FF0000"/>
                </a:solidFill>
              </a:rPr>
              <a:t>- 1 </a:t>
            </a:r>
            <a:r>
              <a:rPr lang="en-US" b="1" i="1" dirty="0">
                <a:solidFill>
                  <a:srgbClr val="FF0000"/>
                </a:solidFill>
              </a:rPr>
              <a:t>and SARS-CoV-2).</a:t>
            </a:r>
          </a:p>
        </p:txBody>
      </p:sp>
    </p:spTree>
    <p:extLst>
      <p:ext uri="{BB962C8B-B14F-4D97-AF65-F5344CB8AC3E}">
        <p14:creationId xmlns:p14="http://schemas.microsoft.com/office/powerpoint/2010/main" val="27799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MERS-</a:t>
            </a:r>
            <a:r>
              <a:rPr lang="en-US" b="1" i="1" dirty="0" err="1">
                <a:solidFill>
                  <a:srgbClr val="FF0000"/>
                </a:solidFill>
              </a:rPr>
              <a:t>CoV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dirty="0"/>
              <a:t>a novel zoonotic infection that likely </a:t>
            </a:r>
            <a:r>
              <a:rPr lang="en-US" b="1" dirty="0" smtClean="0"/>
              <a:t>originated from </a:t>
            </a:r>
            <a:r>
              <a:rPr lang="en-US" b="1" i="1" dirty="0">
                <a:solidFill>
                  <a:srgbClr val="FF0000"/>
                </a:solidFill>
              </a:rPr>
              <a:t>camels</a:t>
            </a:r>
            <a:r>
              <a:rPr lang="en-US" b="1" dirty="0"/>
              <a:t>, was first identified in 2012 in Saudi </a:t>
            </a:r>
            <a:r>
              <a:rPr lang="en-US" b="1" dirty="0" smtClean="0"/>
              <a:t>Arabia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8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SARS-CoV-1, </a:t>
            </a:r>
            <a:r>
              <a:rPr lang="en-US" b="1" dirty="0"/>
              <a:t>a zoonotic infection that may have </a:t>
            </a:r>
            <a:r>
              <a:rPr lang="en-US" b="1" dirty="0" smtClean="0"/>
              <a:t>originated from </a:t>
            </a:r>
            <a:r>
              <a:rPr lang="en-US" b="1" i="1" dirty="0">
                <a:solidFill>
                  <a:srgbClr val="FF0000"/>
                </a:solidFill>
              </a:rPr>
              <a:t>palm civets</a:t>
            </a:r>
            <a:r>
              <a:rPr lang="en-US" b="1" dirty="0"/>
              <a:t>, was first identified in </a:t>
            </a:r>
            <a:r>
              <a:rPr lang="en-US" b="1" dirty="0" err="1"/>
              <a:t>Guandong</a:t>
            </a:r>
            <a:r>
              <a:rPr lang="en-US" b="1" dirty="0"/>
              <a:t> Province </a:t>
            </a:r>
            <a:r>
              <a:rPr lang="en-US" b="1" dirty="0" smtClean="0"/>
              <a:t>in China </a:t>
            </a:r>
            <a:r>
              <a:rPr lang="en-US" b="1" dirty="0"/>
              <a:t>in 2003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Patients with SARS-CoV-1 also typically </a:t>
            </a:r>
            <a:r>
              <a:rPr lang="en-US" b="1" dirty="0" smtClean="0"/>
              <a:t>present with </a:t>
            </a:r>
            <a:r>
              <a:rPr lang="en-US" b="1" i="1" dirty="0">
                <a:solidFill>
                  <a:srgbClr val="FF0000"/>
                </a:solidFill>
              </a:rPr>
              <a:t>an influenza-like illness </a:t>
            </a:r>
            <a:r>
              <a:rPr lang="en-US" b="1" dirty="0"/>
              <a:t>that can </a:t>
            </a:r>
            <a:r>
              <a:rPr lang="en-US" b="1" i="1" dirty="0">
                <a:solidFill>
                  <a:srgbClr val="FF0000"/>
                </a:solidFill>
              </a:rPr>
              <a:t>progress to </a:t>
            </a:r>
            <a:r>
              <a:rPr lang="en-US" b="1" i="1" dirty="0" smtClean="0">
                <a:solidFill>
                  <a:srgbClr val="FF0000"/>
                </a:solidFill>
              </a:rPr>
              <a:t>pneumonia and </a:t>
            </a:r>
            <a:r>
              <a:rPr lang="en-US" b="1" i="1" dirty="0">
                <a:solidFill>
                  <a:srgbClr val="FF0000"/>
                </a:solidFill>
              </a:rPr>
              <a:t>death </a:t>
            </a:r>
            <a:r>
              <a:rPr lang="en-US" b="1" dirty="0"/>
              <a:t>in approximately 15% of patients</a:t>
            </a:r>
          </a:p>
        </p:txBody>
      </p:sp>
    </p:spTree>
    <p:extLst>
      <p:ext uri="{BB962C8B-B14F-4D97-AF65-F5344CB8AC3E}">
        <p14:creationId xmlns:p14="http://schemas.microsoft.com/office/powerpoint/2010/main" val="1261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SARS-CoV-2</a:t>
            </a:r>
            <a:r>
              <a:rPr lang="en-US" b="1" dirty="0"/>
              <a:t> is a zoonotic virus that likely originated </a:t>
            </a:r>
            <a:r>
              <a:rPr lang="en-US" b="1" dirty="0" smtClean="0"/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bats</a:t>
            </a:r>
            <a:r>
              <a:rPr lang="en-US" b="1" dirty="0" smtClean="0"/>
              <a:t> </a:t>
            </a:r>
            <a:r>
              <a:rPr lang="en-US" b="1" dirty="0"/>
              <a:t>in Wuhan, China at the end of 2019.129 Coronavirus disease</a:t>
            </a:r>
          </a:p>
          <a:p>
            <a:r>
              <a:rPr lang="en-US" b="1" dirty="0"/>
              <a:t>2019 (COVID-19) is the name of the clinical </a:t>
            </a:r>
            <a:r>
              <a:rPr lang="en-US" b="1" dirty="0" smtClean="0"/>
              <a:t>syndrome for </a:t>
            </a:r>
            <a:r>
              <a:rPr lang="en-US" b="1" dirty="0"/>
              <a:t>patients infected with SARS-CoV-2</a:t>
            </a:r>
            <a:r>
              <a:rPr lang="en-US" b="1"/>
              <a:t>. </a:t>
            </a:r>
            <a:endParaRPr lang="en-US" b="1" smtClean="0"/>
          </a:p>
          <a:p>
            <a:r>
              <a:rPr lang="en-US" b="1" smtClean="0"/>
              <a:t>COVID-19 </a:t>
            </a:r>
            <a:r>
              <a:rPr lang="en-US" b="1" dirty="0"/>
              <a:t>often present with influenza-like illness </a:t>
            </a:r>
            <a:r>
              <a:rPr lang="en-US" b="1" dirty="0" smtClean="0"/>
              <a:t>symptoms, with </a:t>
            </a:r>
            <a:r>
              <a:rPr lang="en-US" b="1" dirty="0"/>
              <a:t>fevers, cough, fatigue, and myalgia. </a:t>
            </a:r>
            <a:endParaRPr lang="en-US" b="1" dirty="0" smtClean="0"/>
          </a:p>
          <a:p>
            <a:r>
              <a:rPr lang="en-US" b="1" dirty="0" smtClean="0"/>
              <a:t>Other </a:t>
            </a:r>
            <a:r>
              <a:rPr lang="en-US" b="1" dirty="0"/>
              <a:t>presentations include </a:t>
            </a:r>
            <a:r>
              <a:rPr lang="en-US" b="1" i="1" dirty="0">
                <a:solidFill>
                  <a:srgbClr val="FF0000"/>
                </a:solidFill>
              </a:rPr>
              <a:t>anosmia, </a:t>
            </a:r>
            <a:r>
              <a:rPr lang="en-US" b="1" i="1" dirty="0" err="1">
                <a:solidFill>
                  <a:srgbClr val="FF0000"/>
                </a:solidFill>
              </a:rPr>
              <a:t>dysgeusia</a:t>
            </a:r>
            <a:r>
              <a:rPr lang="en-US" b="1" i="1" dirty="0">
                <a:solidFill>
                  <a:srgbClr val="FF0000"/>
                </a:solidFill>
              </a:rPr>
              <a:t>, and diarrhea.</a:t>
            </a:r>
          </a:p>
          <a:p>
            <a:r>
              <a:rPr lang="en-US" b="1" dirty="0" smtClean="0"/>
              <a:t>A </a:t>
            </a:r>
            <a:r>
              <a:rPr lang="en-US" b="1" dirty="0"/>
              <a:t>substantial proportion of patients may</a:t>
            </a:r>
          </a:p>
          <a:p>
            <a:pPr marL="0" indent="0">
              <a:buNone/>
            </a:pPr>
            <a:r>
              <a:rPr lang="en-US" b="1" dirty="0" smtClean="0"/>
              <a:t>  have </a:t>
            </a:r>
            <a:r>
              <a:rPr lang="en-US" b="1" dirty="0"/>
              <a:t>no symptoms at </a:t>
            </a:r>
            <a:r>
              <a:rPr lang="en-US" b="1" dirty="0" smtClean="0"/>
              <a:t>all.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9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virus is primarily transmitted via </a:t>
            </a:r>
            <a:r>
              <a:rPr lang="en-US" b="1" dirty="0" smtClean="0"/>
              <a:t>respiratory droplets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Aerosols </a:t>
            </a:r>
            <a:r>
              <a:rPr lang="en-US" b="1" i="1" dirty="0">
                <a:solidFill>
                  <a:srgbClr val="FF0000"/>
                </a:solidFill>
              </a:rPr>
              <a:t>and surfaces </a:t>
            </a:r>
            <a:r>
              <a:rPr lang="en-US" b="1" dirty="0"/>
              <a:t>are other potential </a:t>
            </a:r>
            <a:r>
              <a:rPr lang="en-US" b="1" dirty="0" smtClean="0"/>
              <a:t>additional sources </a:t>
            </a:r>
            <a:r>
              <a:rPr lang="en-US" b="1" dirty="0"/>
              <a:t>of transmission. 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16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PATHOGENETIC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Microorganisms that cause </a:t>
            </a:r>
            <a:r>
              <a:rPr lang="en-US" b="1" i="1" dirty="0">
                <a:solidFill>
                  <a:srgbClr val="FF0000"/>
                </a:solidFill>
              </a:rPr>
              <a:t>dental caries</a:t>
            </a:r>
            <a:r>
              <a:rPr lang="en-US" b="1" dirty="0"/>
              <a:t>, such as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  <a:r>
              <a:rPr lang="en-US" b="1" i="1" dirty="0" err="1">
                <a:solidFill>
                  <a:srgbClr val="FF0000"/>
                </a:solidFill>
              </a:rPr>
              <a:t>mutans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and Streptococcus </a:t>
            </a:r>
            <a:r>
              <a:rPr lang="en-US" b="1" i="1" dirty="0" err="1" smtClean="0">
                <a:solidFill>
                  <a:srgbClr val="FF0000"/>
                </a:solidFill>
              </a:rPr>
              <a:t>sobrinus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reside within the </a:t>
            </a:r>
            <a:r>
              <a:rPr lang="en-US" b="1" i="1" dirty="0" err="1">
                <a:solidFill>
                  <a:srgbClr val="FF0000"/>
                </a:solidFill>
              </a:rPr>
              <a:t>supragingival</a:t>
            </a:r>
            <a:r>
              <a:rPr lang="en-US" b="1" i="1" dirty="0">
                <a:solidFill>
                  <a:srgbClr val="FF0000"/>
                </a:solidFill>
              </a:rPr>
              <a:t> plaque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both </a:t>
            </a:r>
            <a:r>
              <a:rPr lang="en-US" b="1" i="1" dirty="0" err="1">
                <a:solidFill>
                  <a:srgbClr val="FF0000"/>
                </a:solidFill>
              </a:rPr>
              <a:t>acidogenic</a:t>
            </a:r>
            <a:r>
              <a:rPr lang="en-US" b="1" i="1" dirty="0">
                <a:solidFill>
                  <a:srgbClr val="FF0000"/>
                </a:solidFill>
              </a:rPr>
              <a:t> (able to produce acid) and </a:t>
            </a:r>
            <a:r>
              <a:rPr lang="en-US" b="1" i="1" dirty="0" err="1">
                <a:solidFill>
                  <a:srgbClr val="FF0000"/>
                </a:solidFill>
              </a:rPr>
              <a:t>aciduric</a:t>
            </a:r>
            <a:r>
              <a:rPr lang="en-US" b="1" i="1" dirty="0">
                <a:solidFill>
                  <a:srgbClr val="FF0000"/>
                </a:solidFill>
              </a:rPr>
              <a:t> (able to grow </a:t>
            </a:r>
            <a:r>
              <a:rPr lang="en-US" b="1" i="1" dirty="0" smtClean="0">
                <a:solidFill>
                  <a:srgbClr val="FF0000"/>
                </a:solidFill>
              </a:rPr>
              <a:t>at low </a:t>
            </a:r>
            <a:r>
              <a:rPr lang="en-US" b="1" i="1" dirty="0">
                <a:solidFill>
                  <a:srgbClr val="FF0000"/>
                </a:solidFill>
              </a:rPr>
              <a:t>pH). 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Respirators (e.g</a:t>
            </a:r>
            <a:r>
              <a:rPr lang="en-US" b="1" dirty="0" smtClean="0"/>
              <a:t>.,</a:t>
            </a:r>
            <a:r>
              <a:rPr lang="en-US" b="1" dirty="0" smtClean="0">
                <a:solidFill>
                  <a:srgbClr val="FF0000"/>
                </a:solidFill>
              </a:rPr>
              <a:t>N95</a:t>
            </a:r>
            <a:r>
              <a:rPr lang="en-US" b="1" dirty="0"/>
              <a:t>) continue to be recommended by the CDC during aerosol-</a:t>
            </a:r>
          </a:p>
          <a:p>
            <a:pPr marL="0" indent="0">
              <a:buNone/>
            </a:pPr>
            <a:r>
              <a:rPr lang="en-US" b="1" dirty="0" smtClean="0"/>
              <a:t>  generating </a:t>
            </a:r>
            <a:r>
              <a:rPr lang="en-US" b="1" dirty="0"/>
              <a:t>procedures and </a:t>
            </a:r>
            <a:r>
              <a:rPr lang="en-US" b="1" i="1" dirty="0">
                <a:solidFill>
                  <a:srgbClr val="FF0000"/>
                </a:solidFill>
              </a:rPr>
              <a:t>during procedures in </a:t>
            </a:r>
            <a:r>
              <a:rPr lang="en-US" b="1" i="1" dirty="0" smtClean="0">
                <a:solidFill>
                  <a:srgbClr val="FF0000"/>
                </a:solidFill>
              </a:rPr>
              <a:t>the nose</a:t>
            </a:r>
            <a:r>
              <a:rPr lang="en-US" b="1" i="1" dirty="0">
                <a:solidFill>
                  <a:srgbClr val="FF0000"/>
                </a:solidFill>
              </a:rPr>
              <a:t>, throat, oropharynx, and respiratory </a:t>
            </a:r>
            <a:r>
              <a:rPr lang="en-US" b="1" i="1" dirty="0" smtClean="0">
                <a:solidFill>
                  <a:srgbClr val="FF0000"/>
                </a:solidFill>
              </a:rPr>
              <a:t>tract.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Dentistry </a:t>
            </a:r>
            <a:r>
              <a:rPr lang="en-US" b="1" dirty="0"/>
              <a:t>is classified as one of the </a:t>
            </a:r>
            <a:r>
              <a:rPr lang="en-US" b="1" i="1" dirty="0">
                <a:solidFill>
                  <a:srgbClr val="FF0000"/>
                </a:solidFill>
              </a:rPr>
              <a:t>highest-risk professions</a:t>
            </a:r>
          </a:p>
          <a:p>
            <a:pPr marL="0" indent="0">
              <a:buNone/>
            </a:pPr>
            <a:r>
              <a:rPr lang="en-US" b="1" dirty="0" smtClean="0"/>
              <a:t>   for </a:t>
            </a:r>
            <a:r>
              <a:rPr lang="en-US" b="1" dirty="0"/>
              <a:t>transmitting COVID-19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Dentists </a:t>
            </a:r>
            <a:r>
              <a:rPr lang="en-US" b="1" dirty="0"/>
              <a:t>should </a:t>
            </a:r>
            <a:r>
              <a:rPr lang="en-US" b="1" i="1" dirty="0">
                <a:solidFill>
                  <a:srgbClr val="FF0000"/>
                </a:solidFill>
              </a:rPr>
              <a:t>wear</a:t>
            </a:r>
            <a:r>
              <a:rPr lang="en-US" b="1" dirty="0"/>
              <a:t> the following personal </a:t>
            </a:r>
            <a:r>
              <a:rPr lang="en-US" b="1" dirty="0" smtClean="0"/>
              <a:t>protective equipment</a:t>
            </a:r>
            <a:r>
              <a:rPr lang="en-US" b="1" dirty="0"/>
              <a:t>:</a:t>
            </a:r>
          </a:p>
          <a:p>
            <a:r>
              <a:rPr lang="en-US" b="1" dirty="0" smtClean="0"/>
              <a:t> </a:t>
            </a:r>
            <a:r>
              <a:rPr lang="en-US" b="1" dirty="0"/>
              <a:t>FFP3 (Europe) or </a:t>
            </a:r>
            <a:r>
              <a:rPr lang="en-US" b="1" i="1" dirty="0">
                <a:solidFill>
                  <a:srgbClr val="FF0000"/>
                </a:solidFill>
              </a:rPr>
              <a:t>N95 </a:t>
            </a:r>
            <a:r>
              <a:rPr lang="en-US" b="1" dirty="0"/>
              <a:t>(USA) respirator.</a:t>
            </a:r>
          </a:p>
          <a:p>
            <a:r>
              <a:rPr lang="en-US" b="1" dirty="0" smtClean="0"/>
              <a:t> </a:t>
            </a:r>
            <a:r>
              <a:rPr lang="en-US" b="1" dirty="0"/>
              <a:t>Disposable gown.</a:t>
            </a:r>
          </a:p>
          <a:p>
            <a:r>
              <a:rPr lang="en-US" b="1" dirty="0" smtClean="0"/>
              <a:t> </a:t>
            </a:r>
            <a:r>
              <a:rPr lang="en-US" b="1" dirty="0"/>
              <a:t>Gloves.</a:t>
            </a:r>
          </a:p>
          <a:p>
            <a:r>
              <a:rPr lang="en-US" b="1" dirty="0" smtClean="0"/>
              <a:t> </a:t>
            </a:r>
            <a:r>
              <a:rPr lang="en-US" b="1" dirty="0"/>
              <a:t>Eye protection (goggles or face shield).</a:t>
            </a:r>
          </a:p>
        </p:txBody>
      </p:sp>
    </p:spTree>
    <p:extLst>
      <p:ext uri="{BB962C8B-B14F-4D97-AF65-F5344CB8AC3E}">
        <p14:creationId xmlns:p14="http://schemas.microsoft.com/office/powerpoint/2010/main" val="6823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(2021) evidence-based treatments for </a:t>
            </a:r>
            <a:r>
              <a:rPr lang="en-US" b="1" dirty="0" smtClean="0"/>
              <a:t>COVID- 19 </a:t>
            </a:r>
            <a:r>
              <a:rPr lang="en-US" b="1" dirty="0"/>
              <a:t>include </a:t>
            </a:r>
            <a:r>
              <a:rPr lang="en-US" b="1" dirty="0" err="1"/>
              <a:t>remdesivir</a:t>
            </a:r>
            <a:r>
              <a:rPr lang="en-US" b="1" dirty="0"/>
              <a:t> and dexamethasone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Dozens </a:t>
            </a:r>
            <a:r>
              <a:rPr lang="en-US" b="1" dirty="0"/>
              <a:t>of other agents are under active </a:t>
            </a:r>
            <a:r>
              <a:rPr lang="en-US" b="1" dirty="0" smtClean="0"/>
              <a:t>investigation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Vaccines against SARS-CoV-2</a:t>
            </a:r>
            <a:endParaRPr lang="en-US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Inactivated viral product </a:t>
            </a:r>
            <a:r>
              <a:rPr lang="en-US" b="1" dirty="0" smtClean="0"/>
              <a:t>vaccines: </a:t>
            </a:r>
            <a:r>
              <a:rPr lang="en-US" b="1" dirty="0" err="1" smtClean="0"/>
              <a:t>Sinopharm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Protein-based </a:t>
            </a:r>
            <a:r>
              <a:rPr lang="en-US" b="1" dirty="0" smtClean="0"/>
              <a:t>vaccines: </a:t>
            </a:r>
            <a:r>
              <a:rPr lang="en-US" b="1" dirty="0" err="1" smtClean="0"/>
              <a:t>Pastocovac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Viral </a:t>
            </a:r>
            <a:r>
              <a:rPr lang="en-US" b="1" dirty="0"/>
              <a:t>vector </a:t>
            </a:r>
            <a:r>
              <a:rPr lang="en-US" b="1" dirty="0" smtClean="0"/>
              <a:t>vaccines: </a:t>
            </a:r>
            <a:r>
              <a:rPr lang="en-US" b="1" dirty="0" err="1" smtClean="0"/>
              <a:t>Astrazeneca</a:t>
            </a:r>
            <a:r>
              <a:rPr lang="en-US" b="1" dirty="0" smtClean="0"/>
              <a:t>, </a:t>
            </a:r>
            <a:r>
              <a:rPr lang="en-US" b="1" dirty="0" err="1" smtClean="0"/>
              <a:t>Spotnic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Genetic </a:t>
            </a:r>
            <a:r>
              <a:rPr lang="en-US" b="1" dirty="0" smtClean="0"/>
              <a:t>vaccines: </a:t>
            </a:r>
            <a:r>
              <a:rPr lang="en-US" b="1" dirty="0" err="1" smtClean="0"/>
              <a:t>Moderna</a:t>
            </a:r>
            <a:r>
              <a:rPr lang="en-US" b="1" dirty="0" smtClean="0"/>
              <a:t> ,</a:t>
            </a:r>
            <a:r>
              <a:rPr lang="en-US" b="1" dirty="0" err="1" smtClean="0"/>
              <a:t>pfizer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90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short-lived </a:t>
            </a:r>
            <a:r>
              <a:rPr lang="en-US" b="1" i="1" dirty="0">
                <a:solidFill>
                  <a:srgbClr val="FF0000"/>
                </a:solidFill>
              </a:rPr>
              <a:t>passive immunization </a:t>
            </a:r>
            <a:r>
              <a:rPr lang="en-US" b="1" dirty="0"/>
              <a:t>protection</a:t>
            </a:r>
          </a:p>
          <a:p>
            <a:r>
              <a:rPr lang="en-US" b="1" dirty="0"/>
              <a:t>has been developed using </a:t>
            </a:r>
            <a:r>
              <a:rPr lang="en-US" b="1" i="1" dirty="0">
                <a:solidFill>
                  <a:srgbClr val="FF0000"/>
                </a:solidFill>
              </a:rPr>
              <a:t>monoclonal antibodies</a:t>
            </a:r>
          </a:p>
        </p:txBody>
      </p:sp>
    </p:spTree>
    <p:extLst>
      <p:ext uri="{BB962C8B-B14F-4D97-AF65-F5344CB8AC3E}">
        <p14:creationId xmlns:p14="http://schemas.microsoft.com/office/powerpoint/2010/main" val="25183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Congenital and Neonatal Viral Infections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Many </a:t>
            </a:r>
            <a:r>
              <a:rPr lang="en-US" b="1" dirty="0"/>
              <a:t>organisms including viruses can infect the fetus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responsible organisms </a:t>
            </a:r>
            <a:r>
              <a:rPr lang="en-US" b="1" dirty="0" smtClean="0"/>
              <a:t>have been </a:t>
            </a:r>
            <a:r>
              <a:rPr lang="en-US" b="1" dirty="0"/>
              <a:t>widely known as TORCH: toxoplasma </a:t>
            </a:r>
            <a:r>
              <a:rPr lang="en-US" b="1" dirty="0" err="1"/>
              <a:t>gondii</a:t>
            </a:r>
            <a:r>
              <a:rPr lang="en-US" b="1" dirty="0"/>
              <a:t>, other</a:t>
            </a:r>
          </a:p>
          <a:p>
            <a:pPr marL="0" indent="0">
              <a:buNone/>
            </a:pPr>
            <a:r>
              <a:rPr lang="en-US" b="1" dirty="0" smtClean="0"/>
              <a:t>  microorganisms</a:t>
            </a:r>
            <a:r>
              <a:rPr lang="en-US" b="1" dirty="0"/>
              <a:t>, rubella virus, cytomegalovirus, and herpes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viruses.(</a:t>
            </a:r>
            <a:r>
              <a:rPr lang="en-US" b="1" dirty="0" smtClean="0"/>
              <a:t>TORCH)</a:t>
            </a:r>
          </a:p>
          <a:p>
            <a:r>
              <a:rPr lang="en-US" b="1" dirty="0" smtClean="0"/>
              <a:t> </a:t>
            </a:r>
            <a:r>
              <a:rPr lang="en-US" b="1" dirty="0"/>
              <a:t>Awareness of occupational health hazards such</a:t>
            </a:r>
          </a:p>
          <a:p>
            <a:pPr marL="0" indent="0">
              <a:buNone/>
            </a:pPr>
            <a:r>
              <a:rPr lang="en-US" b="1" dirty="0" smtClean="0"/>
              <a:t>   as </a:t>
            </a:r>
            <a:r>
              <a:rPr lang="en-US" b="1" i="1" dirty="0">
                <a:solidFill>
                  <a:srgbClr val="FF0000"/>
                </a:solidFill>
              </a:rPr>
              <a:t>risk for pregnant female oral healthcare workers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and pregnant </a:t>
            </a:r>
            <a:r>
              <a:rPr lang="en-US" b="1" dirty="0"/>
              <a:t>patients is important in preventing </a:t>
            </a:r>
            <a:r>
              <a:rPr lang="en-US" b="1" dirty="0" smtClean="0"/>
              <a:t>such </a:t>
            </a:r>
            <a:r>
              <a:rPr lang="en-US" b="1" dirty="0" err="1" smtClean="0"/>
              <a:t>crossinfection</a:t>
            </a:r>
            <a:r>
              <a:rPr lang="en-US" b="1" dirty="0" smtClean="0"/>
              <a:t>, though </a:t>
            </a:r>
            <a:r>
              <a:rPr lang="en-US" b="1" dirty="0"/>
              <a:t>it is very </a:t>
            </a:r>
            <a:r>
              <a:rPr lang="en-US" b="1" dirty="0" smtClean="0"/>
              <a:t>rare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08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33" y="776443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dirty="0">
                <a:ln/>
                <a:solidFill>
                  <a:schemeClr val="accent3"/>
                </a:solidFill>
                <a:effectLst/>
                <a:latin typeface="Kunstler Script" pitchFamily="66" charset="0"/>
              </a:rPr>
              <a:t>Thanks For Your Attention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0" y="2132856"/>
            <a:ext cx="654208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They readily colonize the tooth surface </a:t>
            </a:r>
            <a:r>
              <a:rPr lang="en-US" b="1" i="1" dirty="0">
                <a:solidFill>
                  <a:srgbClr val="FF0000"/>
                </a:solidFill>
              </a:rPr>
              <a:t>shortly after </a:t>
            </a:r>
            <a:r>
              <a:rPr lang="en-US" b="1" i="1" dirty="0" smtClean="0">
                <a:solidFill>
                  <a:srgbClr val="FF0000"/>
                </a:solidFill>
              </a:rPr>
              <a:t>tooth eruption</a:t>
            </a:r>
          </a:p>
          <a:p>
            <a:pPr marL="0" indent="0">
              <a:buNone/>
            </a:pPr>
            <a:r>
              <a:rPr lang="en-US" b="1" dirty="0" smtClean="0"/>
              <a:t>          </a:t>
            </a:r>
            <a:r>
              <a:rPr lang="en-US" b="1" dirty="0"/>
              <a:t>but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Do not become cariogenic </a:t>
            </a:r>
            <a:r>
              <a:rPr lang="en-US" b="1" dirty="0" smtClean="0"/>
              <a:t>until they </a:t>
            </a:r>
            <a:r>
              <a:rPr lang="en-US" b="1" i="1" dirty="0" smtClean="0">
                <a:solidFill>
                  <a:srgbClr val="FF0000"/>
                </a:solidFill>
              </a:rPr>
              <a:t>are exposed to dietary sucrose.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Fermentation of dietary sucrose by </a:t>
            </a:r>
            <a:r>
              <a:rPr lang="en-US" b="1" i="1" dirty="0" err="1">
                <a:solidFill>
                  <a:srgbClr val="FF0000"/>
                </a:solidFill>
              </a:rPr>
              <a:t>acidogenic</a:t>
            </a:r>
            <a:r>
              <a:rPr lang="en-US" b="1" i="1" dirty="0">
                <a:solidFill>
                  <a:srgbClr val="FF0000"/>
                </a:solidFill>
              </a:rPr>
              <a:t> plaque bacteria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lowers </a:t>
            </a:r>
            <a:r>
              <a:rPr lang="en-US" b="1" i="1" dirty="0">
                <a:solidFill>
                  <a:srgbClr val="FF0000"/>
                </a:solidFill>
              </a:rPr>
              <a:t>the pH </a:t>
            </a:r>
            <a:r>
              <a:rPr lang="en-US" b="1" dirty="0"/>
              <a:t>on the tooth surface</a:t>
            </a:r>
            <a:r>
              <a:rPr lang="en-US" b="1" i="1" dirty="0">
                <a:solidFill>
                  <a:srgbClr val="FF0000"/>
                </a:solidFill>
              </a:rPr>
              <a:t>, promoting </a:t>
            </a:r>
            <a:r>
              <a:rPr lang="en-US" b="1" i="1" dirty="0" smtClean="0">
                <a:solidFill>
                  <a:srgbClr val="FF0000"/>
                </a:solidFill>
              </a:rPr>
              <a:t>     demineralization</a:t>
            </a:r>
            <a:r>
              <a:rPr lang="en-US" b="1" dirty="0" smtClean="0"/>
              <a:t> and eventually </a:t>
            </a:r>
            <a:r>
              <a:rPr lang="en-US" b="1" dirty="0"/>
              <a:t>tooth decay.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3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 pitchFamily="34" charset="0"/>
              </a:rPr>
              <a:t>CLINICAL MANIFESTATIONS</a:t>
            </a:r>
            <a:br>
              <a:rPr lang="en-US" dirty="0">
                <a:latin typeface="Britannic Bold" pitchFamily="34" charset="0"/>
              </a:rPr>
            </a:br>
            <a:r>
              <a:rPr lang="en-US" dirty="0">
                <a:latin typeface="Britannic Bold" pitchFamily="34" charset="0"/>
              </a:rPr>
              <a:t>AND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Orofacial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Odontogenic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r>
              <a:rPr lang="en-US" b="1" dirty="0" err="1" smtClean="0"/>
              <a:t>Odontogenic</a:t>
            </a:r>
            <a:r>
              <a:rPr lang="en-US" b="1" dirty="0" smtClean="0"/>
              <a:t> </a:t>
            </a:r>
            <a:r>
              <a:rPr lang="en-US" b="1" dirty="0"/>
              <a:t>infections originate in either the </a:t>
            </a:r>
            <a:r>
              <a:rPr lang="en-US" b="1" i="1" dirty="0">
                <a:solidFill>
                  <a:srgbClr val="FF0000"/>
                </a:solidFill>
              </a:rPr>
              <a:t>dental pulp </a:t>
            </a:r>
            <a:r>
              <a:rPr lang="en-US" b="1" dirty="0"/>
              <a:t>or </a:t>
            </a:r>
            <a:r>
              <a:rPr lang="en-US" b="1" dirty="0" smtClean="0"/>
              <a:t>the </a:t>
            </a:r>
            <a:r>
              <a:rPr lang="en-US" b="1" i="1" dirty="0" err="1" smtClean="0">
                <a:solidFill>
                  <a:srgbClr val="FF0000"/>
                </a:solidFill>
              </a:rPr>
              <a:t>periodontium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most common site is the </a:t>
            </a:r>
            <a:r>
              <a:rPr lang="en-US" b="1" i="1" dirty="0">
                <a:solidFill>
                  <a:srgbClr val="FF0000"/>
                </a:solidFill>
              </a:rPr>
              <a:t>dental </a:t>
            </a:r>
            <a:r>
              <a:rPr lang="en-US" b="1" i="1" dirty="0" smtClean="0">
                <a:solidFill>
                  <a:srgbClr val="FF0000"/>
                </a:solidFill>
              </a:rPr>
              <a:t>pulp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 smtClean="0"/>
              <a:t>The </a:t>
            </a:r>
            <a:r>
              <a:rPr lang="en-US" b="1" dirty="0"/>
              <a:t>most common infections are </a:t>
            </a:r>
            <a:r>
              <a:rPr lang="en-US" b="1" i="1" dirty="0" err="1" smtClean="0">
                <a:solidFill>
                  <a:srgbClr val="FF0000"/>
                </a:solidFill>
              </a:rPr>
              <a:t>dentoalveolar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1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Dentoalveolar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Pulpal infection </a:t>
            </a:r>
            <a:r>
              <a:rPr lang="en-US" b="1" dirty="0"/>
              <a:t>most frequently </a:t>
            </a:r>
            <a:r>
              <a:rPr lang="en-US" b="1" i="1" dirty="0">
                <a:solidFill>
                  <a:srgbClr val="FF0000"/>
                </a:solidFill>
              </a:rPr>
              <a:t>results from carious exposure</a:t>
            </a:r>
            <a:r>
              <a:rPr lang="en-US" b="1" dirty="0"/>
              <a:t>, </a:t>
            </a:r>
            <a:r>
              <a:rPr lang="en-US" b="1" dirty="0" smtClean="0"/>
              <a:t>rarely from </a:t>
            </a:r>
            <a:r>
              <a:rPr lang="en-US" b="1" dirty="0"/>
              <a:t>physical or chemical injury.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i="1" dirty="0">
                <a:solidFill>
                  <a:srgbClr val="FF0000"/>
                </a:solidFill>
              </a:rPr>
              <a:t>carious process </a:t>
            </a:r>
            <a:r>
              <a:rPr lang="en-US" b="1" dirty="0"/>
              <a:t>most </a:t>
            </a:r>
            <a:r>
              <a:rPr lang="en-US" b="1" dirty="0" smtClean="0"/>
              <a:t>frequently begins </a:t>
            </a:r>
            <a:r>
              <a:rPr lang="en-US" b="1" dirty="0"/>
              <a:t>in pits and fissures on the </a:t>
            </a:r>
            <a:r>
              <a:rPr lang="en-US" b="1" i="1" dirty="0" err="1">
                <a:solidFill>
                  <a:srgbClr val="FF0000"/>
                </a:solidFill>
              </a:rPr>
              <a:t>occlusal</a:t>
            </a:r>
            <a:r>
              <a:rPr lang="en-US" b="1" i="1" dirty="0">
                <a:solidFill>
                  <a:srgbClr val="FF0000"/>
                </a:solidFill>
              </a:rPr>
              <a:t> surfaces of molars and </a:t>
            </a:r>
            <a:r>
              <a:rPr lang="en-US" b="1" i="1" dirty="0" smtClean="0">
                <a:solidFill>
                  <a:srgbClr val="FF0000"/>
                </a:solidFill>
              </a:rPr>
              <a:t>premolars</a:t>
            </a:r>
            <a:r>
              <a:rPr lang="en-US" b="1" dirty="0" smtClean="0"/>
              <a:t>, in </a:t>
            </a:r>
            <a:r>
              <a:rPr lang="en-US" b="1" dirty="0"/>
              <a:t>which food is likely to be retained.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i="1" dirty="0">
                <a:solidFill>
                  <a:srgbClr val="FF0000"/>
                </a:solidFill>
              </a:rPr>
              <a:t>gingival margin</a:t>
            </a:r>
            <a:r>
              <a:rPr lang="en-US" b="1" dirty="0"/>
              <a:t> are the next most common areas where the </a:t>
            </a:r>
            <a:r>
              <a:rPr lang="en-US" b="1" dirty="0" smtClean="0"/>
              <a:t>carious process </a:t>
            </a:r>
            <a:r>
              <a:rPr lang="en-US" b="1" dirty="0"/>
              <a:t>begins.</a:t>
            </a:r>
          </a:p>
        </p:txBody>
      </p:sp>
    </p:spTree>
    <p:extLst>
      <p:ext uri="{BB962C8B-B14F-4D97-AF65-F5344CB8AC3E}">
        <p14:creationId xmlns:p14="http://schemas.microsoft.com/office/powerpoint/2010/main" val="28034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1" y="548680"/>
            <a:ext cx="885698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Dento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-alveolar Infections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Demineralization of the enamel </a:t>
            </a:r>
            <a:r>
              <a:rPr lang="en-US" b="1" dirty="0"/>
              <a:t>results </a:t>
            </a:r>
            <a:r>
              <a:rPr lang="en-US" b="1" dirty="0" smtClean="0"/>
              <a:t>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discoloration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 smtClean="0"/>
              <a:t>   which </a:t>
            </a:r>
            <a:r>
              <a:rPr lang="en-US" b="1" dirty="0"/>
              <a:t>is the </a:t>
            </a:r>
            <a:r>
              <a:rPr lang="en-US" b="1" i="1" dirty="0">
                <a:solidFill>
                  <a:srgbClr val="FF0000"/>
                </a:solidFill>
              </a:rPr>
              <a:t>first visible evidence of </a:t>
            </a:r>
            <a:r>
              <a:rPr lang="en-US" b="1" i="1" dirty="0" smtClean="0">
                <a:solidFill>
                  <a:srgbClr val="FF0000"/>
                </a:solidFill>
              </a:rPr>
              <a:t>carious involvement. </a:t>
            </a:r>
          </a:p>
          <a:p>
            <a:r>
              <a:rPr lang="en-US" b="1" dirty="0" smtClean="0"/>
              <a:t>Destruction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enamel and dentin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Invasion </a:t>
            </a:r>
            <a:r>
              <a:rPr lang="en-US" b="1" dirty="0"/>
              <a:t>of the pulp produce </a:t>
            </a:r>
            <a:r>
              <a:rPr lang="en-US" b="1" i="1" dirty="0">
                <a:solidFill>
                  <a:srgbClr val="FF0000"/>
                </a:solidFill>
              </a:rPr>
              <a:t>either </a:t>
            </a:r>
            <a:r>
              <a:rPr lang="en-US" b="1" i="1" dirty="0" smtClean="0">
                <a:solidFill>
                  <a:srgbClr val="FF0000"/>
                </a:solidFill>
              </a:rPr>
              <a:t>localized or </a:t>
            </a:r>
            <a:r>
              <a:rPr lang="en-US" b="1" i="1" dirty="0">
                <a:solidFill>
                  <a:srgbClr val="FF0000"/>
                </a:solidFill>
              </a:rPr>
              <a:t>generalized pulpitis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i="1" dirty="0" smtClean="0"/>
              <a:t>Drainage </a:t>
            </a:r>
            <a:r>
              <a:rPr lang="en-US" b="1" dirty="0"/>
              <a:t>from the pulp is </a:t>
            </a:r>
            <a:r>
              <a:rPr lang="en-US" b="1" i="1" dirty="0" smtClean="0"/>
              <a:t>obstructed</a:t>
            </a:r>
            <a:r>
              <a:rPr lang="en-US" b="1" dirty="0" smtClean="0"/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pulpal necrosis </a:t>
            </a:r>
          </a:p>
          <a:p>
            <a:r>
              <a:rPr lang="en-US" b="1" dirty="0" smtClean="0"/>
              <a:t>Invasion </a:t>
            </a:r>
            <a:r>
              <a:rPr lang="en-US" b="1" dirty="0"/>
              <a:t>of the </a:t>
            </a:r>
            <a:r>
              <a:rPr lang="en-US" b="1" dirty="0" err="1"/>
              <a:t>periapical</a:t>
            </a:r>
            <a:r>
              <a:rPr lang="en-US" b="1" dirty="0"/>
              <a:t> areas </a:t>
            </a:r>
            <a:r>
              <a:rPr lang="en-US" b="1" dirty="0" smtClean="0"/>
              <a:t>: </a:t>
            </a:r>
            <a:r>
              <a:rPr lang="en-US" b="1" i="1" dirty="0" err="1" smtClean="0">
                <a:solidFill>
                  <a:srgbClr val="FF0000"/>
                </a:solidFill>
              </a:rPr>
              <a:t>periapical</a:t>
            </a:r>
            <a:r>
              <a:rPr lang="en-US" b="1" i="1" dirty="0" smtClean="0">
                <a:solidFill>
                  <a:srgbClr val="FF0000"/>
                </a:solidFill>
              </a:rPr>
              <a:t>  abscess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Alveolar bone invasion</a:t>
            </a:r>
            <a:r>
              <a:rPr lang="en-US" b="1" i="1" dirty="0" smtClean="0">
                <a:solidFill>
                  <a:srgbClr val="FF0000"/>
                </a:solidFill>
              </a:rPr>
              <a:t>: acute </a:t>
            </a:r>
            <a:r>
              <a:rPr lang="en-US" b="1" i="1" dirty="0">
                <a:solidFill>
                  <a:srgbClr val="FF0000"/>
                </a:solidFill>
              </a:rPr>
              <a:t>alveolar </a:t>
            </a:r>
            <a:r>
              <a:rPr lang="en-US" b="1" i="1" dirty="0" smtClean="0">
                <a:solidFill>
                  <a:srgbClr val="FF0000"/>
                </a:solidFill>
              </a:rPr>
              <a:t>abscess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Treatment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principles of </a:t>
            </a:r>
            <a:r>
              <a:rPr lang="en-US" b="1" i="1" dirty="0">
                <a:solidFill>
                  <a:srgbClr val="FF0000"/>
                </a:solidFill>
              </a:rPr>
              <a:t>treatment of </a:t>
            </a:r>
            <a:r>
              <a:rPr lang="en-US" b="1" i="1" dirty="0" err="1">
                <a:solidFill>
                  <a:srgbClr val="FF0000"/>
                </a:solidFill>
              </a:rPr>
              <a:t>dentoalveolar</a:t>
            </a:r>
            <a:r>
              <a:rPr lang="en-US" b="1" i="1" dirty="0">
                <a:solidFill>
                  <a:srgbClr val="FF0000"/>
                </a:solidFill>
              </a:rPr>
              <a:t> infections </a:t>
            </a:r>
            <a:r>
              <a:rPr lang="en-US" b="1" dirty="0"/>
              <a:t>include </a:t>
            </a:r>
            <a:r>
              <a:rPr lang="en-US" b="1" i="1" dirty="0" smtClean="0">
                <a:solidFill>
                  <a:srgbClr val="FF0000"/>
                </a:solidFill>
              </a:rPr>
              <a:t>prompt elimination </a:t>
            </a:r>
            <a:r>
              <a:rPr lang="en-US" b="1" i="1" dirty="0">
                <a:solidFill>
                  <a:srgbClr val="FF0000"/>
                </a:solidFill>
              </a:rPr>
              <a:t>of the infected pulp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deep </a:t>
            </a:r>
            <a:r>
              <a:rPr lang="en-US" b="1" i="1" dirty="0">
                <a:solidFill>
                  <a:srgbClr val="FF0000"/>
                </a:solidFill>
              </a:rPr>
              <a:t>periodontal scaling</a:t>
            </a:r>
            <a:r>
              <a:rPr lang="en-US" b="1" dirty="0"/>
              <a:t>, or </a:t>
            </a:r>
            <a:r>
              <a:rPr lang="en-US" b="1" i="1" dirty="0" smtClean="0">
                <a:solidFill>
                  <a:srgbClr val="FF0000"/>
                </a:solidFill>
              </a:rPr>
              <a:t>extraction of </a:t>
            </a:r>
            <a:r>
              <a:rPr lang="en-US" b="1" i="1" dirty="0">
                <a:solidFill>
                  <a:srgbClr val="FF0000"/>
                </a:solidFill>
              </a:rPr>
              <a:t>the affected </a:t>
            </a:r>
            <a:r>
              <a:rPr lang="en-US" b="1" i="1" dirty="0" smtClean="0">
                <a:solidFill>
                  <a:srgbClr val="FF0000"/>
                </a:solidFill>
              </a:rPr>
              <a:t>tooth.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Dentoalveolar</a:t>
            </a:r>
            <a:r>
              <a:rPr lang="en-US" b="1" dirty="0"/>
              <a:t> abscess should be </a:t>
            </a:r>
            <a:r>
              <a:rPr lang="en-US" b="1" i="1" dirty="0">
                <a:solidFill>
                  <a:srgbClr val="FF0000"/>
                </a:solidFill>
              </a:rPr>
              <a:t>surgically </a:t>
            </a:r>
            <a:r>
              <a:rPr lang="en-US" b="1" i="1" dirty="0" smtClean="0">
                <a:solidFill>
                  <a:srgbClr val="FF0000"/>
                </a:solidFill>
              </a:rPr>
              <a:t>drained</a:t>
            </a:r>
            <a:r>
              <a:rPr lang="en-US" b="1" dirty="0" smtClean="0"/>
              <a:t> at </a:t>
            </a:r>
            <a:r>
              <a:rPr lang="en-US" b="1" dirty="0"/>
              <a:t>the same time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Other supportive measures include hydration,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diet of </a:t>
            </a:r>
            <a:r>
              <a:rPr lang="en-US" b="1" dirty="0"/>
              <a:t>soft foods, analgesics, and oral hygiene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8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Antibiotic therapy is indicated primarily </a:t>
            </a:r>
            <a:r>
              <a:rPr lang="en-US" b="1" dirty="0" smtClean="0"/>
              <a:t>if:</a:t>
            </a:r>
          </a:p>
          <a:p>
            <a:r>
              <a:rPr lang="en-US" b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drainage cannot be adequately established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Or</a:t>
            </a:r>
          </a:p>
          <a:p>
            <a:r>
              <a:rPr lang="en-US" b="1" dirty="0" smtClean="0"/>
              <a:t> </a:t>
            </a:r>
            <a:r>
              <a:rPr lang="en-US" b="1" dirty="0"/>
              <a:t>when </a:t>
            </a:r>
            <a:r>
              <a:rPr lang="en-US" b="1" i="1" dirty="0" smtClean="0">
                <a:solidFill>
                  <a:srgbClr val="FF0000"/>
                </a:solidFill>
              </a:rPr>
              <a:t>infection </a:t>
            </a:r>
            <a:r>
              <a:rPr lang="en-US" b="1" i="1" dirty="0">
                <a:solidFill>
                  <a:srgbClr val="FF0000"/>
                </a:solidFill>
              </a:rPr>
              <a:t>has perforated the cortex and spread into </a:t>
            </a:r>
            <a:r>
              <a:rPr lang="en-US" b="1" i="1" dirty="0" smtClean="0">
                <a:solidFill>
                  <a:srgbClr val="FF0000"/>
                </a:solidFill>
              </a:rPr>
              <a:t> surrounding </a:t>
            </a:r>
            <a:r>
              <a:rPr lang="en-US" b="1" i="1" dirty="0">
                <a:solidFill>
                  <a:srgbClr val="FF0000"/>
                </a:solidFill>
              </a:rPr>
              <a:t>soft tissue.</a:t>
            </a:r>
          </a:p>
          <a:p>
            <a:pPr algn="just"/>
            <a:endParaRPr lang="en-US" i="1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Infectious Diseases </a:t>
            </a:r>
            <a:br>
              <a:rPr lang="en-US" sz="6000" b="1" dirty="0" smtClean="0"/>
            </a:br>
            <a:r>
              <a:rPr lang="en-US" sz="6000" b="1" dirty="0" smtClean="0"/>
              <a:t>and </a:t>
            </a:r>
            <a:br>
              <a:rPr lang="en-US" sz="6000" b="1" dirty="0" smtClean="0"/>
            </a:br>
            <a:r>
              <a:rPr lang="en-US" sz="6000" b="1" dirty="0" smtClean="0"/>
              <a:t>Oral Medicine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Najmeh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Namazee</a:t>
            </a:r>
            <a:endParaRPr lang="en-US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 Specialist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8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Gingivitis and Periodontal Infections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Gingivitis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Acute and chronic inflammation of the gingiva is initiated by </a:t>
            </a:r>
            <a:r>
              <a:rPr lang="en-US" b="1" dirty="0" smtClean="0"/>
              <a:t>local irritation </a:t>
            </a:r>
            <a:r>
              <a:rPr lang="en-US" b="1" dirty="0"/>
              <a:t>and microbial invasion associated with </a:t>
            </a:r>
            <a:r>
              <a:rPr lang="en-US" b="1" dirty="0" err="1"/>
              <a:t>subgingival</a:t>
            </a:r>
            <a:r>
              <a:rPr lang="en-US" b="1" dirty="0"/>
              <a:t> plaque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72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</a:t>
            </a:r>
            <a:r>
              <a:rPr lang="en-US" b="1" i="1" dirty="0">
                <a:solidFill>
                  <a:srgbClr val="FF0000"/>
                </a:solidFill>
              </a:rPr>
              <a:t>simple gingivitis</a:t>
            </a:r>
            <a:r>
              <a:rPr lang="en-US" b="1" i="1" dirty="0"/>
              <a:t>, </a:t>
            </a:r>
            <a:r>
              <a:rPr lang="en-US" b="1" dirty="0"/>
              <a:t>there is a bluish-red discoloration, with swelling</a:t>
            </a:r>
          </a:p>
          <a:p>
            <a:pPr marL="0" indent="0">
              <a:buNone/>
            </a:pPr>
            <a:r>
              <a:rPr lang="en-US" b="1" dirty="0" smtClean="0"/>
              <a:t>  and </a:t>
            </a:r>
            <a:r>
              <a:rPr lang="en-US" b="1" dirty="0"/>
              <a:t>thickening of the free gingival </a:t>
            </a:r>
            <a:r>
              <a:rPr lang="en-US" b="1" dirty="0" smtClean="0"/>
              <a:t>margin</a:t>
            </a:r>
          </a:p>
          <a:p>
            <a:r>
              <a:rPr lang="en-US" b="1" dirty="0" smtClean="0"/>
              <a:t>A </a:t>
            </a:r>
            <a:r>
              <a:rPr lang="en-US" b="1" dirty="0"/>
              <a:t>tendency for the </a:t>
            </a:r>
            <a:r>
              <a:rPr lang="en-US" b="1" dirty="0" smtClean="0"/>
              <a:t>gums to </a:t>
            </a:r>
            <a:r>
              <a:rPr lang="en-US" b="1" dirty="0"/>
              <a:t>bleed after eating or </a:t>
            </a:r>
            <a:r>
              <a:rPr lang="en-US" b="1" dirty="0" err="1"/>
              <a:t>toothbrushing</a:t>
            </a:r>
            <a:r>
              <a:rPr lang="en-US" b="1" dirty="0"/>
              <a:t> may be one of the earliest findings.</a:t>
            </a:r>
          </a:p>
          <a:p>
            <a:r>
              <a:rPr lang="en-US" b="1" dirty="0"/>
              <a:t>There is usually no pain, but a mild fetor </a:t>
            </a:r>
            <a:r>
              <a:rPr lang="en-US" b="1" dirty="0" err="1"/>
              <a:t>oris</a:t>
            </a:r>
            <a:r>
              <a:rPr lang="en-US" b="1" dirty="0"/>
              <a:t> may be noticed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34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ucte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necrotizing ulcerative gingivitis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known </a:t>
            </a:r>
            <a:r>
              <a:rPr lang="en-US" b="1" dirty="0"/>
              <a:t>as </a:t>
            </a:r>
            <a:r>
              <a:rPr lang="en-US" b="1" i="1" dirty="0">
                <a:solidFill>
                  <a:srgbClr val="FF0000"/>
                </a:solidFill>
              </a:rPr>
              <a:t>Vincent angina </a:t>
            </a:r>
            <a:r>
              <a:rPr lang="en-US" b="1" dirty="0"/>
              <a:t>or </a:t>
            </a:r>
            <a:r>
              <a:rPr lang="en-US" b="1" i="1" dirty="0" smtClean="0">
                <a:solidFill>
                  <a:srgbClr val="FF0000"/>
                </a:solidFill>
              </a:rPr>
              <a:t>trench mouth</a:t>
            </a:r>
            <a:endParaRPr lang="en-US" b="1" i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patient typically </a:t>
            </a:r>
            <a:r>
              <a:rPr lang="en-US" b="1" dirty="0" smtClean="0"/>
              <a:t>experiences:</a:t>
            </a:r>
          </a:p>
          <a:p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sudden onset of pain </a:t>
            </a:r>
            <a:r>
              <a:rPr lang="en-US" b="1" dirty="0"/>
              <a:t>in </a:t>
            </a:r>
            <a:r>
              <a:rPr lang="en-US" b="1" dirty="0" smtClean="0"/>
              <a:t>the gingiva </a:t>
            </a:r>
            <a:r>
              <a:rPr lang="en-US" b="1" dirty="0"/>
              <a:t>that interferes with normal mastication.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Necrosis </a:t>
            </a:r>
            <a:r>
              <a:rPr lang="en-US" b="1" i="1" dirty="0">
                <a:solidFill>
                  <a:srgbClr val="FF0000"/>
                </a:solidFill>
              </a:rPr>
              <a:t>of the </a:t>
            </a:r>
            <a:r>
              <a:rPr lang="en-US" b="1" i="1" dirty="0" smtClean="0">
                <a:solidFill>
                  <a:srgbClr val="FF0000"/>
                </a:solidFill>
              </a:rPr>
              <a:t>gingiva </a:t>
            </a:r>
            <a:r>
              <a:rPr lang="en-US" b="1" dirty="0" smtClean="0"/>
              <a:t>occurs </a:t>
            </a:r>
            <a:r>
              <a:rPr lang="en-US" b="1" dirty="0"/>
              <a:t>mainly in the interdental papilla and results in a </a:t>
            </a:r>
            <a:r>
              <a:rPr lang="en-US" b="1" dirty="0" err="1" smtClean="0"/>
              <a:t>marginated</a:t>
            </a:r>
            <a:r>
              <a:rPr lang="en-US" b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punched-out</a:t>
            </a:r>
            <a:r>
              <a:rPr lang="en-US" b="1" i="1" dirty="0">
                <a:solidFill>
                  <a:srgbClr val="FF0000"/>
                </a:solidFill>
              </a:rPr>
              <a:t>, and eroded appearance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A superficial grayish </a:t>
            </a:r>
            <a:r>
              <a:rPr lang="en-US" b="1" i="1" dirty="0" err="1" smtClean="0">
                <a:solidFill>
                  <a:srgbClr val="FF0000"/>
                </a:solidFill>
              </a:rPr>
              <a:t>pseudomembrane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is formed</a:t>
            </a:r>
            <a:r>
              <a:rPr lang="en-US" b="1" dirty="0"/>
              <a:t>, and a characteristic </a:t>
            </a:r>
            <a:r>
              <a:rPr lang="en-US" b="1" i="1" dirty="0">
                <a:solidFill>
                  <a:srgbClr val="FF0000"/>
                </a:solidFill>
              </a:rPr>
              <a:t>halitosis</a:t>
            </a:r>
            <a:r>
              <a:rPr lang="en-US" b="1" dirty="0"/>
              <a:t> with </a:t>
            </a:r>
            <a:r>
              <a:rPr lang="en-US" b="1" i="1" dirty="0">
                <a:solidFill>
                  <a:srgbClr val="FF0000"/>
                </a:solidFill>
              </a:rPr>
              <a:t>altered taste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Fever</a:t>
            </a:r>
            <a:r>
              <a:rPr lang="en-US" b="1" i="1" dirty="0">
                <a:solidFill>
                  <a:srgbClr val="FF0000"/>
                </a:solidFill>
              </a:rPr>
              <a:t>, malaise, and regional lymphadenopathy </a:t>
            </a:r>
            <a:r>
              <a:rPr lang="en-US" b="1" dirty="0"/>
              <a:t>are</a:t>
            </a:r>
          </a:p>
          <a:p>
            <a:pPr marL="0" indent="0">
              <a:buNone/>
            </a:pPr>
            <a:r>
              <a:rPr lang="en-US" b="1" dirty="0"/>
              <a:t>usually associated.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2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local debridement</a:t>
            </a:r>
          </a:p>
          <a:p>
            <a:r>
              <a:rPr lang="en-US" b="1" dirty="0" smtClean="0"/>
              <a:t>Lavage with </a:t>
            </a:r>
            <a:r>
              <a:rPr lang="en-US" b="1" dirty="0"/>
              <a:t>oxidizing agents, which usually alleviates pain within 24 hours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Antibiotic </a:t>
            </a:r>
            <a:r>
              <a:rPr lang="en-US" b="1" dirty="0"/>
              <a:t>therapy with </a:t>
            </a:r>
            <a:r>
              <a:rPr lang="en-US" b="1" i="1" dirty="0">
                <a:solidFill>
                  <a:srgbClr val="FF0000"/>
                </a:solidFill>
              </a:rPr>
              <a:t>penicillin or metronidazole </a:t>
            </a:r>
            <a:r>
              <a:rPr lang="en-US" b="1" dirty="0"/>
              <a:t>is indicated and is</a:t>
            </a:r>
          </a:p>
          <a:p>
            <a:pPr marL="0" indent="0">
              <a:buNone/>
            </a:pPr>
            <a:r>
              <a:rPr lang="en-US" b="1" dirty="0" smtClean="0"/>
              <a:t>   highly </a:t>
            </a:r>
            <a:r>
              <a:rPr lang="en-US" b="1" dirty="0"/>
              <a:t>effective during the </a:t>
            </a:r>
            <a:r>
              <a:rPr lang="en-US" b="1" i="1" dirty="0">
                <a:solidFill>
                  <a:srgbClr val="FF0000"/>
                </a:solidFill>
              </a:rPr>
              <a:t>acute phase </a:t>
            </a:r>
            <a:r>
              <a:rPr lang="en-US" b="1" dirty="0" smtClean="0"/>
              <a:t>of         infection.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Trench </a:t>
            </a:r>
            <a:r>
              <a:rPr lang="en-US" sz="2800" dirty="0" smtClean="0"/>
              <a:t>mouth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1" y="653562"/>
            <a:ext cx="7881737" cy="529571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Periodontitis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Chronic inflammation of the </a:t>
            </a:r>
            <a:r>
              <a:rPr lang="en-US" b="1" dirty="0" err="1"/>
              <a:t>periodontium</a:t>
            </a:r>
            <a:r>
              <a:rPr lang="en-US" b="1" dirty="0"/>
              <a:t> is the </a:t>
            </a:r>
            <a:r>
              <a:rPr lang="en-US" b="1" i="1" dirty="0">
                <a:solidFill>
                  <a:srgbClr val="FF0000"/>
                </a:solidFill>
              </a:rPr>
              <a:t>major cause of </a:t>
            </a:r>
            <a:r>
              <a:rPr lang="en-US" b="1" i="1" dirty="0" smtClean="0">
                <a:solidFill>
                  <a:srgbClr val="FF0000"/>
                </a:solidFill>
              </a:rPr>
              <a:t>tooth </a:t>
            </a:r>
            <a:r>
              <a:rPr lang="en-US" b="1" i="1" dirty="0">
                <a:solidFill>
                  <a:srgbClr val="FF0000"/>
                </a:solidFill>
              </a:rPr>
              <a:t>loss in adults</a:t>
            </a:r>
          </a:p>
          <a:p>
            <a:endParaRPr lang="en-US" b="1" dirty="0"/>
          </a:p>
          <a:p>
            <a:r>
              <a:rPr lang="en-US" b="1" dirty="0" smtClean="0"/>
              <a:t>Unlike </a:t>
            </a:r>
            <a:r>
              <a:rPr lang="en-US" b="1" dirty="0"/>
              <a:t>pulpal infection, in which drainage is </a:t>
            </a:r>
            <a:r>
              <a:rPr lang="en-US" b="1" dirty="0" smtClean="0"/>
              <a:t>frequently </a:t>
            </a:r>
            <a:r>
              <a:rPr lang="en-US" b="1" dirty="0"/>
              <a:t>obstructed, periodontal infections drain freely, and affected </a:t>
            </a:r>
            <a:r>
              <a:rPr lang="en-US" b="1" dirty="0" smtClean="0"/>
              <a:t>patients experience </a:t>
            </a:r>
            <a:r>
              <a:rPr lang="en-US" b="1" dirty="0"/>
              <a:t>little or no discomfort.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Metronidazole, 500 mg PO or IV q8h</a:t>
            </a:r>
          </a:p>
          <a:p>
            <a:r>
              <a:rPr lang="en-US" b="1" i="1" dirty="0"/>
              <a:t>or</a:t>
            </a:r>
          </a:p>
          <a:p>
            <a:r>
              <a:rPr lang="it-IT" b="1" dirty="0"/>
              <a:t>Amoxicillin-clavulanate, 500 mg PO q8h</a:t>
            </a:r>
          </a:p>
          <a:p>
            <a:r>
              <a:rPr lang="en-US" b="1" i="1" dirty="0"/>
              <a:t>or</a:t>
            </a:r>
          </a:p>
          <a:p>
            <a:r>
              <a:rPr lang="pt-BR" b="1" dirty="0"/>
              <a:t>Ampicillin-sulbactam, 1.5–3 g IV q6h</a:t>
            </a:r>
          </a:p>
          <a:p>
            <a:r>
              <a:rPr lang="en-US" b="1" i="1" dirty="0"/>
              <a:t>or</a:t>
            </a:r>
          </a:p>
          <a:p>
            <a:r>
              <a:rPr lang="pt-BR" b="1" dirty="0"/>
              <a:t>Clindamycin, 450 mg PO q6h or 600 mg IV q6–8h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1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Metronidazole </a:t>
            </a:r>
            <a:r>
              <a:rPr lang="en-US" dirty="0"/>
              <a:t>(250 mg 3 times a day) is a common first drug choice due to its activity against anaerobes.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Penicillin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tetracyclines</a:t>
            </a:r>
            <a:r>
              <a:rPr lang="en-US" i="1" dirty="0">
                <a:solidFill>
                  <a:srgbClr val="FF0000"/>
                </a:solidFill>
              </a:rPr>
              <a:t>, clindamycin, amoxicillin, and amoxicillin with </a:t>
            </a:r>
            <a:r>
              <a:rPr lang="en-US" i="1" dirty="0" err="1">
                <a:solidFill>
                  <a:srgbClr val="FF0000"/>
                </a:solidFill>
              </a:rPr>
              <a:t>clavulanate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have been shown to produce "acceptable" results </a:t>
            </a:r>
            <a:endParaRPr lang="en-US" dirty="0" smtClean="0"/>
          </a:p>
          <a:p>
            <a:r>
              <a:rPr lang="en-US" dirty="0" smtClean="0"/>
              <a:t>Topical </a:t>
            </a:r>
            <a:r>
              <a:rPr lang="en-US" dirty="0"/>
              <a:t>antimicrobials </a:t>
            </a:r>
            <a:r>
              <a:rPr lang="en-US" i="1" dirty="0">
                <a:solidFill>
                  <a:srgbClr val="FF0000"/>
                </a:solidFill>
              </a:rPr>
              <a:t>are not recommended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354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</a:rPr>
              <a:t>Periodontal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Periodontal </a:t>
            </a:r>
            <a:r>
              <a:rPr lang="en-US" b="1" dirty="0"/>
              <a:t>abscesses may be focal or diffuse and manifest as 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red, fluctuant swelling </a:t>
            </a:r>
            <a:r>
              <a:rPr lang="en-US" b="1" dirty="0"/>
              <a:t>of the gingiva, which is extremely tender to palpation.</a:t>
            </a:r>
          </a:p>
          <a:p>
            <a:r>
              <a:rPr lang="en-US" b="1" dirty="0" smtClean="0"/>
              <a:t>Treatment is </a:t>
            </a:r>
            <a:r>
              <a:rPr lang="en-US" b="1" i="1" dirty="0" smtClean="0">
                <a:solidFill>
                  <a:srgbClr val="FF0000"/>
                </a:solidFill>
              </a:rPr>
              <a:t>surgical </a:t>
            </a:r>
            <a:r>
              <a:rPr lang="en-US" b="1" dirty="0"/>
              <a:t>and aimed at drainage of </a:t>
            </a:r>
            <a:r>
              <a:rPr lang="en-US" b="1" dirty="0" err="1"/>
              <a:t>loculated</a:t>
            </a:r>
            <a:r>
              <a:rPr lang="en-US" b="1" dirty="0"/>
              <a:t> pus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Infections of the Oral Cavity, </a:t>
            </a:r>
            <a:r>
              <a:rPr lang="en-US" b="1" dirty="0" smtClean="0"/>
              <a:t>Neck, and Head</a:t>
            </a:r>
          </a:p>
          <a:p>
            <a:r>
              <a:rPr lang="en-US" b="1" dirty="0" smtClean="0"/>
              <a:t> Infections in Oral Medicine According to Different Organisms </a:t>
            </a:r>
          </a:p>
          <a:p>
            <a:r>
              <a:rPr lang="en-US" b="1" dirty="0" smtClean="0"/>
              <a:t>Sexually Transmitted Infections And Oral</a:t>
            </a:r>
            <a:r>
              <a:rPr lang="en-US" b="1" dirty="0"/>
              <a:t> </a:t>
            </a:r>
            <a:r>
              <a:rPr lang="en-US" b="1" dirty="0" smtClean="0"/>
              <a:t>Medicine</a:t>
            </a:r>
          </a:p>
          <a:p>
            <a:r>
              <a:rPr lang="en-US" b="1" dirty="0"/>
              <a:t>HIV And Oral Medicine</a:t>
            </a:r>
          </a:p>
          <a:p>
            <a:r>
              <a:rPr lang="en-US" b="1" dirty="0" smtClean="0"/>
              <a:t>Occupational Post Exposure Prophylaxis in HBV,HCV,HIV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6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75" y="127547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Pericoronitis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Pericoronitis</a:t>
            </a:r>
            <a:r>
              <a:rPr lang="en-US" b="1" dirty="0"/>
              <a:t> is an acute localized infection associated with </a:t>
            </a:r>
            <a:r>
              <a:rPr lang="en-US" b="1" i="1" dirty="0">
                <a:solidFill>
                  <a:srgbClr val="FF0000"/>
                </a:solidFill>
              </a:rPr>
              <a:t>gum </a:t>
            </a:r>
            <a:r>
              <a:rPr lang="en-US" b="1" i="1" dirty="0" smtClean="0">
                <a:solidFill>
                  <a:srgbClr val="FF0000"/>
                </a:solidFill>
              </a:rPr>
              <a:t>flaps overlying </a:t>
            </a:r>
            <a:r>
              <a:rPr lang="en-US" b="1" i="1" dirty="0">
                <a:solidFill>
                  <a:srgbClr val="FF0000"/>
                </a:solidFill>
              </a:rPr>
              <a:t>a partially erupted or impacted wisdom tooth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4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48680"/>
            <a:ext cx="8372475" cy="561662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Fascial</a:t>
            </a:r>
            <a:r>
              <a:rPr lang="en-US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 Infections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Infections of either </a:t>
            </a:r>
            <a:r>
              <a:rPr lang="en-US" b="1" dirty="0" err="1"/>
              <a:t>odontogenic</a:t>
            </a:r>
            <a:r>
              <a:rPr lang="en-US" b="1" dirty="0"/>
              <a:t> or </a:t>
            </a:r>
            <a:r>
              <a:rPr lang="en-US" b="1" dirty="0" err="1"/>
              <a:t>oropharyngeal</a:t>
            </a:r>
            <a:r>
              <a:rPr lang="en-US" b="1" dirty="0"/>
              <a:t> origin may extend </a:t>
            </a:r>
            <a:r>
              <a:rPr lang="en-US" b="1" dirty="0" smtClean="0"/>
              <a:t>to:</a:t>
            </a:r>
            <a:endParaRPr lang="en-US" b="1" dirty="0"/>
          </a:p>
          <a:p>
            <a:r>
              <a:rPr lang="en-US" b="1" dirty="0" smtClean="0"/>
              <a:t>Potential </a:t>
            </a:r>
            <a:r>
              <a:rPr lang="en-US" b="1" i="1" dirty="0" err="1">
                <a:solidFill>
                  <a:srgbClr val="FF0000"/>
                </a:solidFill>
              </a:rPr>
              <a:t>fascial</a:t>
            </a:r>
            <a:r>
              <a:rPr lang="en-US" b="1" i="1" dirty="0">
                <a:solidFill>
                  <a:srgbClr val="FF0000"/>
                </a:solidFill>
              </a:rPr>
              <a:t> spaces of the lower part of the head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Upper portion </a:t>
            </a:r>
            <a:r>
              <a:rPr lang="en-US" b="1" i="1" dirty="0">
                <a:solidFill>
                  <a:srgbClr val="FF0000"/>
                </a:solidFill>
              </a:rPr>
              <a:t>of the </a:t>
            </a:r>
            <a:r>
              <a:rPr lang="en-US" b="1" i="1" dirty="0" smtClean="0">
                <a:solidFill>
                  <a:srgbClr val="FF0000"/>
                </a:solidFill>
              </a:rPr>
              <a:t>neck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13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These </a:t>
            </a:r>
            <a:r>
              <a:rPr lang="en-US" b="1" i="1" dirty="0">
                <a:solidFill>
                  <a:srgbClr val="FF0000"/>
                </a:solidFill>
              </a:rPr>
              <a:t>“space infections</a:t>
            </a:r>
            <a:r>
              <a:rPr lang="en-US" b="1" i="1" dirty="0" smtClean="0">
                <a:solidFill>
                  <a:srgbClr val="FF0000"/>
                </a:solidFill>
              </a:rPr>
              <a:t>”:</a:t>
            </a: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Those </a:t>
            </a:r>
            <a:r>
              <a:rPr lang="en-US" b="1" dirty="0"/>
              <a:t>around the face (masticator, </a:t>
            </a:r>
            <a:r>
              <a:rPr lang="en-US" b="1" dirty="0" err="1"/>
              <a:t>buccal</a:t>
            </a:r>
            <a:r>
              <a:rPr lang="en-US" b="1" dirty="0"/>
              <a:t>, canine, </a:t>
            </a:r>
            <a:r>
              <a:rPr lang="en-US" b="1" dirty="0" smtClean="0"/>
              <a:t>and parotid </a:t>
            </a:r>
            <a:r>
              <a:rPr lang="en-US" b="1" dirty="0"/>
              <a:t>spaces); 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Those </a:t>
            </a:r>
            <a:r>
              <a:rPr lang="en-US" b="1" dirty="0"/>
              <a:t>in the </a:t>
            </a:r>
            <a:r>
              <a:rPr lang="en-US" b="1" i="1" dirty="0" err="1">
                <a:solidFill>
                  <a:srgbClr val="FF0000"/>
                </a:solidFill>
              </a:rPr>
              <a:t>suprahyoid</a:t>
            </a:r>
            <a:r>
              <a:rPr lang="en-US" b="1" i="1" dirty="0">
                <a:solidFill>
                  <a:srgbClr val="FF0000"/>
                </a:solidFill>
              </a:rPr>
              <a:t> region </a:t>
            </a:r>
            <a:r>
              <a:rPr lang="en-US" b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submandibular, </a:t>
            </a:r>
            <a:r>
              <a:rPr lang="en-US" b="1" i="1" dirty="0" smtClean="0">
                <a:solidFill>
                  <a:srgbClr val="FF0000"/>
                </a:solidFill>
              </a:rPr>
              <a:t>sublingual, and </a:t>
            </a:r>
            <a:r>
              <a:rPr lang="en-US" b="1" i="1" dirty="0">
                <a:solidFill>
                  <a:srgbClr val="FF0000"/>
                </a:solidFill>
              </a:rPr>
              <a:t>lateral pharyngeal spaces</a:t>
            </a:r>
            <a:r>
              <a:rPr lang="en-US" b="1" dirty="0"/>
              <a:t>); 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Those </a:t>
            </a:r>
            <a:r>
              <a:rPr lang="en-US" b="1" dirty="0"/>
              <a:t>involving the </a:t>
            </a:r>
            <a:r>
              <a:rPr lang="en-US" b="1" i="1" dirty="0" err="1" smtClean="0">
                <a:solidFill>
                  <a:srgbClr val="FF0000"/>
                </a:solidFill>
              </a:rPr>
              <a:t>infrahyoid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region </a:t>
            </a:r>
            <a:r>
              <a:rPr lang="en-US" b="1" dirty="0"/>
              <a:t>or the total neck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retropharyngeal, danger, and </a:t>
            </a:r>
            <a:r>
              <a:rPr lang="en-US" b="1" i="1" dirty="0" err="1">
                <a:solidFill>
                  <a:srgbClr val="FF0000"/>
                </a:solidFill>
              </a:rPr>
              <a:t>pretracheal</a:t>
            </a:r>
            <a:r>
              <a:rPr lang="en-US" b="1" i="1" dirty="0">
                <a:solidFill>
                  <a:srgbClr val="FF0000"/>
                </a:solidFill>
              </a:rPr>
              <a:t> spaces)</a:t>
            </a:r>
          </a:p>
        </p:txBody>
      </p:sp>
    </p:spTree>
    <p:extLst>
      <p:ext uri="{BB962C8B-B14F-4D97-AF65-F5344CB8AC3E}">
        <p14:creationId xmlns:p14="http://schemas.microsoft.com/office/powerpoint/2010/main" val="3779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5713" y="5301208"/>
            <a:ext cx="5486400" cy="792088"/>
          </a:xfrm>
        </p:spPr>
        <p:txBody>
          <a:bodyPr/>
          <a:lstStyle/>
          <a:p>
            <a:r>
              <a:rPr lang="en-US" dirty="0" smtClean="0"/>
              <a:t>Deep Facial Spaces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7" cy="56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0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Ludwig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angina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infections </a:t>
            </a:r>
            <a:r>
              <a:rPr lang="en-US" b="1" dirty="0"/>
              <a:t>involving </a:t>
            </a:r>
            <a:r>
              <a:rPr lang="en-US" b="1" i="1" dirty="0">
                <a:solidFill>
                  <a:srgbClr val="FF0000"/>
                </a:solidFill>
              </a:rPr>
              <a:t>the sublingual, </a:t>
            </a:r>
            <a:r>
              <a:rPr lang="en-US" b="1" i="1" dirty="0" err="1" smtClean="0">
                <a:solidFill>
                  <a:srgbClr val="FF0000"/>
                </a:solidFill>
              </a:rPr>
              <a:t>submaxillary</a:t>
            </a:r>
            <a:r>
              <a:rPr lang="en-US" b="1" i="1" dirty="0" smtClean="0">
                <a:solidFill>
                  <a:srgbClr val="FF0000"/>
                </a:solidFill>
              </a:rPr>
              <a:t>, and </a:t>
            </a:r>
            <a:r>
              <a:rPr lang="en-US" b="1" i="1" dirty="0">
                <a:solidFill>
                  <a:srgbClr val="FF0000"/>
                </a:solidFill>
              </a:rPr>
              <a:t>submandibular</a:t>
            </a:r>
            <a:r>
              <a:rPr lang="en-US" b="1" dirty="0"/>
              <a:t> spaces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classic </a:t>
            </a:r>
            <a:r>
              <a:rPr lang="en-US" b="1" dirty="0"/>
              <a:t>description: 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(</a:t>
            </a:r>
            <a:r>
              <a:rPr lang="en-US" b="1" dirty="0"/>
              <a:t>1) The infection </a:t>
            </a:r>
            <a:r>
              <a:rPr lang="en-US" b="1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always bilateral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/>
              <a:t>(2) both the </a:t>
            </a:r>
            <a:r>
              <a:rPr lang="en-US" b="1" i="1" dirty="0">
                <a:solidFill>
                  <a:srgbClr val="FF0000"/>
                </a:solidFill>
              </a:rPr>
              <a:t>submandibular and sublingual spaces </a:t>
            </a:r>
            <a:r>
              <a:rPr lang="en-US" b="1" dirty="0"/>
              <a:t>are</a:t>
            </a:r>
          </a:p>
          <a:p>
            <a:pPr marL="457200" lvl="1" indent="0">
              <a:buNone/>
            </a:pPr>
            <a:r>
              <a:rPr lang="en-US" b="1" dirty="0" smtClean="0"/>
              <a:t>      involved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(3) the infection is </a:t>
            </a:r>
            <a:r>
              <a:rPr lang="en-US" b="1" i="1" dirty="0" smtClean="0">
                <a:solidFill>
                  <a:srgbClr val="FF0000"/>
                </a:solidFill>
              </a:rPr>
              <a:t>a rapidly spreading indurated cellulitis</a:t>
            </a:r>
          </a:p>
          <a:p>
            <a:pPr marL="40005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without </a:t>
            </a:r>
            <a:r>
              <a:rPr lang="en-US" b="1" i="1" dirty="0">
                <a:solidFill>
                  <a:srgbClr val="FF0000"/>
                </a:solidFill>
              </a:rPr>
              <a:t>abscess formation or lymphatic </a:t>
            </a:r>
            <a:r>
              <a:rPr lang="en-US" b="1" i="1" dirty="0" smtClean="0">
                <a:solidFill>
                  <a:srgbClr val="FF0000"/>
                </a:solidFill>
              </a:rPr>
              <a:t>involvement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(</a:t>
            </a:r>
            <a:r>
              <a:rPr lang="en-US" b="1" dirty="0"/>
              <a:t>4) the </a:t>
            </a:r>
            <a:r>
              <a:rPr lang="en-US" b="1" dirty="0" smtClean="0"/>
              <a:t>infection begins </a:t>
            </a:r>
            <a:r>
              <a:rPr lang="en-US" b="1" dirty="0"/>
              <a:t>in the floor of the </a:t>
            </a:r>
            <a:r>
              <a:rPr lang="en-US" b="1" dirty="0" smtClean="0"/>
              <a:t>mouth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67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second and third </a:t>
            </a:r>
            <a:r>
              <a:rPr lang="en-US" dirty="0" smtClean="0"/>
              <a:t>mandibular molars </a:t>
            </a:r>
            <a:r>
              <a:rPr lang="en-US" dirty="0"/>
              <a:t>are most commonly involved </a:t>
            </a:r>
            <a:endParaRPr lang="en-US" dirty="0" smtClean="0"/>
          </a:p>
          <a:p>
            <a:r>
              <a:rPr lang="en-US" dirty="0" smtClean="0"/>
              <a:t>Clinically</a:t>
            </a:r>
            <a:r>
              <a:rPr lang="en-US" dirty="0"/>
              <a:t>, affected patients have a brawny, </a:t>
            </a:r>
            <a:r>
              <a:rPr lang="en-US" i="1" dirty="0" err="1" smtClean="0">
                <a:solidFill>
                  <a:srgbClr val="FF0000"/>
                </a:solidFill>
              </a:rPr>
              <a:t>boardlike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swelling </a:t>
            </a:r>
            <a:r>
              <a:rPr lang="en-US" dirty="0"/>
              <a:t>in the submandibular spaces that </a:t>
            </a:r>
            <a:r>
              <a:rPr lang="en-US" i="1" dirty="0">
                <a:solidFill>
                  <a:srgbClr val="FF0000"/>
                </a:solidFill>
              </a:rPr>
              <a:t>does not pit </a:t>
            </a:r>
            <a:r>
              <a:rPr lang="en-US" dirty="0"/>
              <a:t>on pressure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usually hold their </a:t>
            </a:r>
            <a:r>
              <a:rPr lang="en-US" i="1" dirty="0">
                <a:solidFill>
                  <a:srgbClr val="FF0000"/>
                </a:solidFill>
              </a:rPr>
              <a:t>mouths open, </a:t>
            </a:r>
            <a:r>
              <a:rPr lang="en-US" dirty="0"/>
              <a:t>and the </a:t>
            </a:r>
            <a:r>
              <a:rPr lang="en-US" i="1" dirty="0">
                <a:solidFill>
                  <a:srgbClr val="FF0000"/>
                </a:solidFill>
              </a:rPr>
              <a:t>floor is </a:t>
            </a:r>
            <a:r>
              <a:rPr lang="en-US" i="1" dirty="0" smtClean="0">
                <a:solidFill>
                  <a:srgbClr val="FF0000"/>
                </a:solidFill>
              </a:rPr>
              <a:t>elevated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Amoxicillin-</a:t>
            </a:r>
            <a:r>
              <a:rPr lang="en-US" b="1" dirty="0" err="1"/>
              <a:t>clavulanate</a:t>
            </a:r>
            <a:r>
              <a:rPr lang="en-US" b="1" dirty="0"/>
              <a:t>, 500 mg PO </a:t>
            </a:r>
            <a:r>
              <a:rPr lang="en-US" b="1" dirty="0" smtClean="0"/>
              <a:t>q8h</a:t>
            </a:r>
          </a:p>
          <a:p>
            <a:r>
              <a:rPr lang="en-US" b="1" dirty="0" smtClean="0"/>
              <a:t>(or ampicillin-</a:t>
            </a:r>
            <a:r>
              <a:rPr lang="en-US" b="1" dirty="0" err="1" smtClean="0"/>
              <a:t>sulbactam</a:t>
            </a:r>
            <a:r>
              <a:rPr lang="en-US" b="1" dirty="0" smtClean="0"/>
              <a:t>, 1.5–3 g IV q6–8h)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plus</a:t>
            </a:r>
          </a:p>
          <a:p>
            <a:pPr marL="0" indent="0">
              <a:buNone/>
            </a:pPr>
            <a:r>
              <a:rPr lang="en-US" b="1" dirty="0" smtClean="0"/>
              <a:t>     metronidazole</a:t>
            </a:r>
            <a:r>
              <a:rPr lang="en-US" b="1" dirty="0"/>
              <a:t>, 500 mg PO or IV q8h</a:t>
            </a:r>
          </a:p>
          <a:p>
            <a:pPr marL="0" indent="0">
              <a:buNone/>
            </a:pPr>
            <a:r>
              <a:rPr lang="en-US" b="1" i="1" dirty="0" smtClean="0"/>
              <a:t>       </a:t>
            </a:r>
          </a:p>
          <a:p>
            <a:pPr marL="0" indent="0">
              <a:buNone/>
            </a:pPr>
            <a:r>
              <a:rPr lang="en-US" b="1" i="1" dirty="0" smtClean="0"/>
              <a:t>         or</a:t>
            </a:r>
            <a:endParaRPr lang="en-US" b="1" i="1" dirty="0"/>
          </a:p>
          <a:p>
            <a:r>
              <a:rPr lang="pt-BR" b="1" dirty="0"/>
              <a:t>Clindamycin, 600 mg IV q6h</a:t>
            </a:r>
          </a:p>
          <a:p>
            <a:pPr marL="0" indent="0">
              <a:buNone/>
            </a:pPr>
            <a:r>
              <a:rPr lang="en-US" b="1" i="1" dirty="0" smtClean="0"/>
              <a:t>        or</a:t>
            </a:r>
            <a:endParaRPr lang="en-US" b="1" i="1" dirty="0"/>
          </a:p>
          <a:p>
            <a:r>
              <a:rPr lang="pt-BR" b="1" dirty="0"/>
              <a:t>Cefoxitin, 1–2 g IV q6h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49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Ludwig angina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544616" cy="4940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1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573016"/>
            <a:ext cx="7772400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Infections of the Oral Cavity,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Neck, and 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</a:t>
            </a:r>
            <a:b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6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772400" cy="136245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>
                <a:ln/>
                <a:solidFill>
                  <a:schemeClr val="accent3"/>
                </a:solidFill>
                <a:effectLst/>
                <a:latin typeface="Britannic Bold" pitchFamily="34" charset="0"/>
              </a:rPr>
              <a:t>Complications of </a:t>
            </a:r>
            <a:r>
              <a:rPr lang="en-US" dirty="0" err="1">
                <a:ln/>
                <a:solidFill>
                  <a:schemeClr val="accent3"/>
                </a:solidFill>
                <a:effectLst/>
                <a:latin typeface="Britannic Bold" pitchFamily="34" charset="0"/>
              </a:rPr>
              <a:t>Odontogenic</a:t>
            </a:r>
            <a:r>
              <a:rPr lang="en-US" dirty="0">
                <a:ln/>
                <a:solidFill>
                  <a:schemeClr val="accent3"/>
                </a:solidFill>
                <a:effectLst/>
                <a:latin typeface="Britannic Bold" pitchFamily="34" charset="0"/>
              </a:rPr>
              <a:t> Infections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21462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Suppurative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Jugular Thrombophlebitis (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Lemierre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Syndrome)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561259"/>
          </a:xfrm>
        </p:spPr>
        <p:txBody>
          <a:bodyPr>
            <a:normAutofit/>
          </a:bodyPr>
          <a:lstStyle/>
          <a:p>
            <a:r>
              <a:rPr lang="en-US" b="1" dirty="0"/>
              <a:t>Extension of </a:t>
            </a:r>
            <a:r>
              <a:rPr lang="en-US" b="1" i="1" dirty="0" smtClean="0">
                <a:solidFill>
                  <a:srgbClr val="FF0000"/>
                </a:solidFill>
              </a:rPr>
              <a:t>infection to </a:t>
            </a:r>
            <a:r>
              <a:rPr lang="en-US" b="1" i="1" dirty="0">
                <a:solidFill>
                  <a:srgbClr val="FF0000"/>
                </a:solidFill>
              </a:rPr>
              <a:t>the carotid sheath</a:t>
            </a:r>
            <a:r>
              <a:rPr lang="en-US" b="1" dirty="0"/>
              <a:t>, which encloses both the </a:t>
            </a:r>
            <a:r>
              <a:rPr lang="en-US" b="1" i="1" dirty="0">
                <a:solidFill>
                  <a:srgbClr val="FF0000"/>
                </a:solidFill>
              </a:rPr>
              <a:t>internal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jugular vein </a:t>
            </a:r>
            <a:r>
              <a:rPr lang="en-US" b="1" i="1" dirty="0" smtClean="0">
                <a:solidFill>
                  <a:srgbClr val="FF0000"/>
                </a:solidFill>
              </a:rPr>
              <a:t>and the </a:t>
            </a:r>
            <a:r>
              <a:rPr lang="en-US" b="1" i="1" dirty="0">
                <a:solidFill>
                  <a:srgbClr val="FF0000"/>
                </a:solidFill>
              </a:rPr>
              <a:t>internal carotid </a:t>
            </a:r>
            <a:r>
              <a:rPr lang="en-US" b="1" i="1" dirty="0" smtClean="0">
                <a:solidFill>
                  <a:srgbClr val="FF0000"/>
                </a:solidFill>
              </a:rPr>
              <a:t>artery</a:t>
            </a:r>
            <a:endParaRPr lang="en-US" b="1" dirty="0" smtClean="0"/>
          </a:p>
          <a:p>
            <a:r>
              <a:rPr lang="en-US" b="1" dirty="0" smtClean="0"/>
              <a:t> Usually </a:t>
            </a:r>
            <a:r>
              <a:rPr lang="en-US" b="1" dirty="0"/>
              <a:t>arises from the </a:t>
            </a:r>
            <a:r>
              <a:rPr lang="en-US" b="1" i="1" dirty="0">
                <a:solidFill>
                  <a:srgbClr val="FF0000"/>
                </a:solidFill>
              </a:rPr>
              <a:t>lateral </a:t>
            </a:r>
            <a:r>
              <a:rPr lang="en-US" b="1" i="1" dirty="0" smtClean="0">
                <a:solidFill>
                  <a:srgbClr val="FF0000"/>
                </a:solidFill>
              </a:rPr>
              <a:t>pharyngeal space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9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itchFamily="34" charset="0"/>
              </a:rPr>
              <a:t>Sign and Symptoms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Acute onset </a:t>
            </a:r>
          </a:p>
          <a:p>
            <a:r>
              <a:rPr lang="en-US" b="1" dirty="0" smtClean="0"/>
              <a:t>Shaking chills</a:t>
            </a:r>
            <a:endParaRPr lang="en-US" b="1" dirty="0"/>
          </a:p>
          <a:p>
            <a:r>
              <a:rPr lang="en-US" b="1" dirty="0" smtClean="0"/>
              <a:t>Spiking fevers</a:t>
            </a:r>
          </a:p>
          <a:p>
            <a:r>
              <a:rPr lang="en-US" b="1" dirty="0" smtClean="0"/>
              <a:t>Profound prostration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Pain </a:t>
            </a:r>
            <a:r>
              <a:rPr lang="en-US" b="1" dirty="0"/>
              <a:t>and swelling at the angle of the </a:t>
            </a:r>
            <a:r>
              <a:rPr lang="en-US" b="1" dirty="0" smtClean="0"/>
              <a:t>jaw</a:t>
            </a:r>
          </a:p>
          <a:p>
            <a:r>
              <a:rPr lang="en-US" b="1" dirty="0" smtClean="0"/>
              <a:t>Tenderness and induration along the sternocleidomastoid muscle </a:t>
            </a:r>
          </a:p>
          <a:p>
            <a:r>
              <a:rPr lang="en-US" b="1" dirty="0" smtClean="0"/>
              <a:t>Swelling </a:t>
            </a:r>
            <a:r>
              <a:rPr lang="en-US" b="1" dirty="0"/>
              <a:t>of the </a:t>
            </a:r>
            <a:r>
              <a:rPr lang="en-US" b="1" dirty="0" smtClean="0"/>
              <a:t>lateral pharyngeal </a:t>
            </a:r>
            <a:r>
              <a:rPr lang="en-US" b="1" dirty="0"/>
              <a:t>wall </a:t>
            </a:r>
            <a:endParaRPr lang="en-US" b="1" dirty="0" smtClean="0"/>
          </a:p>
          <a:p>
            <a:r>
              <a:rPr lang="en-US" b="1" dirty="0" smtClean="0"/>
              <a:t>Neck </a:t>
            </a:r>
            <a:r>
              <a:rPr lang="en-US" b="1" dirty="0"/>
              <a:t>rigidity </a:t>
            </a:r>
            <a:endParaRPr lang="en-US" b="1" dirty="0" smtClean="0"/>
          </a:p>
          <a:p>
            <a:r>
              <a:rPr lang="en-US" b="1" dirty="0" smtClean="0"/>
              <a:t>Dysphagia</a:t>
            </a:r>
            <a:endParaRPr lang="en-US" b="1" dirty="0"/>
          </a:p>
          <a:p>
            <a:r>
              <a:rPr lang="en-US" b="1" dirty="0" smtClean="0"/>
              <a:t>Dysphonia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77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Systemic </a:t>
            </a:r>
            <a:r>
              <a:rPr lang="en-US" b="1" dirty="0"/>
              <a:t>evidence of infection </a:t>
            </a:r>
            <a:r>
              <a:rPr lang="en-US" b="1" dirty="0" smtClean="0"/>
              <a:t>includes :</a:t>
            </a:r>
          </a:p>
          <a:p>
            <a:r>
              <a:rPr lang="en-US" b="1" dirty="0" smtClean="0"/>
              <a:t> Septic </a:t>
            </a:r>
            <a:r>
              <a:rPr lang="en-US" b="1" dirty="0"/>
              <a:t>pulmonary emboli</a:t>
            </a:r>
          </a:p>
          <a:p>
            <a:r>
              <a:rPr lang="en-US" b="1" dirty="0" smtClean="0"/>
              <a:t>Metastatic </a:t>
            </a:r>
            <a:r>
              <a:rPr lang="en-US" b="1" dirty="0"/>
              <a:t>abscesses to the brain, lungs, kidneys, and </a:t>
            </a:r>
            <a:r>
              <a:rPr lang="en-US" b="1" dirty="0" smtClean="0"/>
              <a:t>joints </a:t>
            </a:r>
          </a:p>
          <a:p>
            <a:r>
              <a:rPr lang="en-US" b="1" dirty="0" smtClean="0"/>
              <a:t>Empyema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29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Contrast medium–enhanced CT </a:t>
            </a:r>
            <a:r>
              <a:rPr lang="en-US" b="1" dirty="0"/>
              <a:t>may reveal the </a:t>
            </a:r>
            <a:r>
              <a:rPr lang="en-US" b="1" dirty="0" smtClean="0"/>
              <a:t>normal  carotid </a:t>
            </a:r>
            <a:r>
              <a:rPr lang="en-US" b="1" dirty="0"/>
              <a:t>artery and an enlarged jugular venous wall surrounding a </a:t>
            </a:r>
            <a:r>
              <a:rPr lang="en-US" b="1" dirty="0" smtClean="0"/>
              <a:t>more lucent intraluminal clot </a:t>
            </a:r>
          </a:p>
          <a:p>
            <a:r>
              <a:rPr lang="en-US" b="1" dirty="0" smtClean="0"/>
              <a:t>Thrombosis </a:t>
            </a:r>
            <a:r>
              <a:rPr lang="en-US" b="1" dirty="0"/>
              <a:t>of the jugular vein </a:t>
            </a:r>
            <a:r>
              <a:rPr lang="en-US" b="1" dirty="0" smtClean="0"/>
              <a:t>can also </a:t>
            </a:r>
            <a:r>
              <a:rPr lang="en-US" b="1" dirty="0"/>
              <a:t>be demonstrated by </a:t>
            </a:r>
            <a:r>
              <a:rPr lang="en-US" b="1" i="1" dirty="0">
                <a:solidFill>
                  <a:srgbClr val="FF0000"/>
                </a:solidFill>
              </a:rPr>
              <a:t>magnetic resonance angiography (MRA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organisms </a:t>
            </a:r>
            <a:r>
              <a:rPr lang="en-US" b="1" dirty="0"/>
              <a:t>most frequently involved are </a:t>
            </a:r>
            <a:r>
              <a:rPr lang="en-US" b="1" i="1" dirty="0" err="1">
                <a:solidFill>
                  <a:srgbClr val="FF0000"/>
                </a:solidFill>
              </a:rPr>
              <a:t>Fusobacterium</a:t>
            </a:r>
            <a:r>
              <a:rPr lang="en-US" b="1" i="1" dirty="0"/>
              <a:t> </a:t>
            </a:r>
            <a:r>
              <a:rPr lang="en-US" b="1" i="1" dirty="0" err="1" smtClean="0"/>
              <a:t>necrophorum</a:t>
            </a:r>
            <a:r>
              <a:rPr lang="en-US" b="1" i="1" dirty="0" smtClean="0"/>
              <a:t>, </a:t>
            </a:r>
            <a:r>
              <a:rPr lang="en-US" b="1" dirty="0" smtClean="0"/>
              <a:t>anaerobic </a:t>
            </a:r>
            <a:r>
              <a:rPr lang="en-US" b="1" dirty="0"/>
              <a:t>streptococci, and </a:t>
            </a:r>
            <a:r>
              <a:rPr lang="en-US" b="1" i="1" dirty="0" err="1"/>
              <a:t>Bacteroides</a:t>
            </a:r>
            <a:r>
              <a:rPr lang="en-US" b="1" i="1" dirty="0"/>
              <a:t> </a:t>
            </a:r>
            <a:r>
              <a:rPr lang="en-US" b="1" dirty="0"/>
              <a:t>(now including </a:t>
            </a:r>
            <a:r>
              <a:rPr lang="en-US" b="1" i="1" dirty="0" err="1"/>
              <a:t>Prevotella</a:t>
            </a:r>
            <a:r>
              <a:rPr lang="en-US" b="1" dirty="0"/>
              <a:t>) </a:t>
            </a:r>
            <a:r>
              <a:rPr lang="en-US" b="1" dirty="0" smtClean="0"/>
              <a:t>spp</a:t>
            </a:r>
            <a:r>
              <a:rPr lang="en-US" b="1" i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Management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Most cases of </a:t>
            </a:r>
            <a:r>
              <a:rPr lang="en-US" b="1" dirty="0" err="1"/>
              <a:t>suppurative</a:t>
            </a:r>
            <a:r>
              <a:rPr lang="en-US" b="1" dirty="0"/>
              <a:t> jugular thrombophlebitis can be </a:t>
            </a:r>
            <a:r>
              <a:rPr lang="en-US" b="1" i="1" dirty="0" smtClean="0">
                <a:solidFill>
                  <a:srgbClr val="FF0000"/>
                </a:solidFill>
              </a:rPr>
              <a:t>managed medically </a:t>
            </a:r>
            <a:r>
              <a:rPr lang="en-US" b="1" dirty="0"/>
              <a:t>without the need for ligation or surgical resection of </a:t>
            </a:r>
            <a:r>
              <a:rPr lang="en-US" b="1" dirty="0" smtClean="0"/>
              <a:t>the infected </a:t>
            </a:r>
            <a:r>
              <a:rPr lang="en-US" b="1" dirty="0"/>
              <a:t>vein.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Prolonged courses </a:t>
            </a:r>
            <a:r>
              <a:rPr lang="en-US" b="1" i="1" dirty="0">
                <a:solidFill>
                  <a:srgbClr val="FF0000"/>
                </a:solidFill>
              </a:rPr>
              <a:t>of intravenous (IV) antibiotics</a:t>
            </a:r>
            <a:r>
              <a:rPr lang="en-US" b="1" dirty="0"/>
              <a:t> (</a:t>
            </a:r>
            <a:r>
              <a:rPr lang="en-US" b="1" dirty="0" smtClean="0"/>
              <a:t>3–6 weeks</a:t>
            </a:r>
            <a:r>
              <a:rPr lang="en-US" b="1" dirty="0"/>
              <a:t>) are required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Anticoagulants</a:t>
            </a:r>
            <a:r>
              <a:rPr lang="en-US" b="1" dirty="0"/>
              <a:t> have sometimes been used in this</a:t>
            </a:r>
          </a:p>
          <a:p>
            <a:pPr marL="0" indent="0">
              <a:buNone/>
            </a:pPr>
            <a:r>
              <a:rPr lang="en-US" b="1" dirty="0" smtClean="0"/>
              <a:t>      setting</a:t>
            </a:r>
            <a:r>
              <a:rPr lang="en-US" b="1" dirty="0"/>
              <a:t>, but their efficacy is </a:t>
            </a:r>
            <a:r>
              <a:rPr lang="en-US" b="1" dirty="0" smtClean="0"/>
              <a:t>unconfirmed.</a:t>
            </a:r>
          </a:p>
          <a:p>
            <a:r>
              <a:rPr lang="en-US" b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Surgical ligation of the </a:t>
            </a:r>
            <a:r>
              <a:rPr lang="en-US" b="1" i="1" dirty="0" smtClean="0">
                <a:solidFill>
                  <a:srgbClr val="FF0000"/>
                </a:solidFill>
              </a:rPr>
              <a:t>internal jugular </a:t>
            </a:r>
            <a:r>
              <a:rPr lang="en-US" b="1" i="1" dirty="0">
                <a:solidFill>
                  <a:srgbClr val="FF0000"/>
                </a:solidFill>
              </a:rPr>
              <a:t>vein</a:t>
            </a:r>
            <a:r>
              <a:rPr lang="en-US" b="1" dirty="0"/>
              <a:t>, the only available therapeutic option before antibiotics</a:t>
            </a:r>
          </a:p>
          <a:p>
            <a:pPr marL="0" indent="0">
              <a:buNone/>
            </a:pPr>
            <a:r>
              <a:rPr lang="en-US" b="1" dirty="0" smtClean="0"/>
              <a:t>   were </a:t>
            </a:r>
            <a:r>
              <a:rPr lang="en-US" b="1" dirty="0"/>
              <a:t>available, is now required only in the rare patient </a:t>
            </a:r>
            <a:r>
              <a:rPr lang="en-US" b="1" dirty="0" smtClean="0"/>
              <a:t>   who </a:t>
            </a:r>
            <a:r>
              <a:rPr lang="en-US" b="1" dirty="0"/>
              <a:t>fails </a:t>
            </a:r>
            <a:r>
              <a:rPr lang="en-US" b="1" dirty="0" smtClean="0"/>
              <a:t>to respond </a:t>
            </a:r>
            <a:r>
              <a:rPr lang="en-US" b="1" dirty="0"/>
              <a:t>to antibiotic treatment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Osteomyelitis of the Jaws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mandible is much more susceptible </a:t>
            </a:r>
            <a:r>
              <a:rPr lang="en-US" b="1" dirty="0"/>
              <a:t>to osteomyelitis than is </a:t>
            </a:r>
            <a:r>
              <a:rPr lang="en-US" b="1" dirty="0" smtClean="0"/>
              <a:t>the maxilla</a:t>
            </a:r>
            <a:endParaRPr lang="en-US" b="1" dirty="0"/>
          </a:p>
          <a:p>
            <a:r>
              <a:rPr lang="en-US" b="1" dirty="0" smtClean="0"/>
              <a:t>Because </a:t>
            </a:r>
            <a:r>
              <a:rPr lang="en-US" b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cortical plates </a:t>
            </a:r>
            <a:r>
              <a:rPr lang="en-US" b="1" dirty="0"/>
              <a:t>of the mandible </a:t>
            </a:r>
            <a:r>
              <a:rPr lang="en-US" b="1" i="1" dirty="0">
                <a:solidFill>
                  <a:srgbClr val="FF0000"/>
                </a:solidFill>
              </a:rPr>
              <a:t>are </a:t>
            </a:r>
            <a:r>
              <a:rPr lang="en-US" b="1" i="1" dirty="0" smtClean="0">
                <a:solidFill>
                  <a:srgbClr val="FF0000"/>
                </a:solidFill>
              </a:rPr>
              <a:t>thin</a:t>
            </a:r>
            <a:r>
              <a:rPr lang="en-US" b="1" dirty="0" smtClean="0"/>
              <a:t>, and </a:t>
            </a:r>
            <a:r>
              <a:rPr lang="en-US" b="1" dirty="0"/>
              <a:t>its medullary tissues have relatively </a:t>
            </a:r>
            <a:r>
              <a:rPr lang="en-US" b="1" i="1" dirty="0">
                <a:solidFill>
                  <a:srgbClr val="FF0000"/>
                </a:solidFill>
              </a:rPr>
              <a:t>poor vascular </a:t>
            </a:r>
            <a:r>
              <a:rPr lang="en-US" b="1" i="1" dirty="0" smtClean="0">
                <a:solidFill>
                  <a:srgbClr val="FF0000"/>
                </a:solidFill>
              </a:rPr>
              <a:t>supply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3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There is usually </a:t>
            </a:r>
            <a:r>
              <a:rPr lang="en-US" b="1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predisposing condition that affects host </a:t>
            </a:r>
            <a:r>
              <a:rPr lang="en-US" b="1" i="1" dirty="0" smtClean="0">
                <a:solidFill>
                  <a:srgbClr val="FF0000"/>
                </a:solidFill>
              </a:rPr>
              <a:t>resistance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such </a:t>
            </a:r>
            <a:r>
              <a:rPr lang="en-US" b="1" dirty="0"/>
              <a:t>as 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Compound fracture</a:t>
            </a:r>
          </a:p>
          <a:p>
            <a:r>
              <a:rPr lang="en-US" b="1" dirty="0" smtClean="0"/>
              <a:t>Previous irradiation </a:t>
            </a:r>
          </a:p>
          <a:p>
            <a:r>
              <a:rPr lang="en-US" b="1" dirty="0" err="1" smtClean="0"/>
              <a:t>Osteopetrosis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Paget disease</a:t>
            </a:r>
            <a:endParaRPr lang="en-US" b="1" dirty="0"/>
          </a:p>
          <a:p>
            <a:r>
              <a:rPr lang="en-US" b="1" dirty="0" smtClean="0"/>
              <a:t>Diabetes mellitus</a:t>
            </a:r>
          </a:p>
          <a:p>
            <a:r>
              <a:rPr lang="en-US" b="1" dirty="0" smtClean="0"/>
              <a:t>Steroid therapy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Osteomyelitis after dental </a:t>
            </a:r>
            <a:r>
              <a:rPr lang="en-US" b="1" dirty="0" smtClean="0"/>
              <a:t>extraction in </a:t>
            </a:r>
            <a:r>
              <a:rPr lang="en-US" b="1" dirty="0"/>
              <a:t>irradiated bone is termed </a:t>
            </a:r>
            <a:r>
              <a:rPr lang="en-US" b="1" i="1" dirty="0" err="1">
                <a:solidFill>
                  <a:srgbClr val="FF0000"/>
                </a:solidFill>
              </a:rPr>
              <a:t>osteoradionecrosis</a:t>
            </a:r>
            <a:r>
              <a:rPr lang="en-US" b="1" i="1" dirty="0"/>
              <a:t>. </a:t>
            </a:r>
            <a:endParaRPr lang="en-US" b="1" i="1" dirty="0" smtClean="0"/>
          </a:p>
          <a:p>
            <a:r>
              <a:rPr lang="en-US" b="1" dirty="0" smtClean="0"/>
              <a:t>Prior </a:t>
            </a:r>
            <a:r>
              <a:rPr lang="en-US" b="1" dirty="0"/>
              <a:t>high-dose </a:t>
            </a:r>
            <a:r>
              <a:rPr lang="en-US" b="1" dirty="0" smtClean="0"/>
              <a:t>radiation from </a:t>
            </a:r>
            <a:r>
              <a:rPr lang="en-US" b="1" dirty="0"/>
              <a:t>squamous cell carcinoma of the tongue or oral mucosa commonly</a:t>
            </a:r>
          </a:p>
          <a:p>
            <a:pPr marL="0" indent="0">
              <a:buNone/>
            </a:pPr>
            <a:r>
              <a:rPr lang="en-US" b="1" dirty="0" smtClean="0"/>
              <a:t>   precedes </a:t>
            </a:r>
            <a:r>
              <a:rPr lang="en-US" b="1" dirty="0" err="1"/>
              <a:t>osteoradionecrosis</a:t>
            </a:r>
            <a:r>
              <a:rPr lang="en-US" b="1" dirty="0"/>
              <a:t>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715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Infections </a:t>
            </a:r>
            <a:r>
              <a:rPr lang="en-US" b="1" dirty="0"/>
              <a:t>of the oral cavity are most</a:t>
            </a:r>
          </a:p>
          <a:p>
            <a:pPr marL="0" indent="0">
              <a:buNone/>
            </a:pPr>
            <a:r>
              <a:rPr lang="en-US" b="1" dirty="0"/>
              <a:t>commonly </a:t>
            </a:r>
            <a:r>
              <a:rPr lang="en-US" b="1" i="1" dirty="0" err="1">
                <a:solidFill>
                  <a:srgbClr val="FF0000"/>
                </a:solidFill>
              </a:rPr>
              <a:t>odontogenic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in origin and </a:t>
            </a:r>
            <a:r>
              <a:rPr lang="en-US" b="1" dirty="0" smtClean="0"/>
              <a:t>include:</a:t>
            </a:r>
            <a:endParaRPr lang="en-US" b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dental caries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periodontal disease</a:t>
            </a:r>
          </a:p>
          <a:p>
            <a:pPr marL="0" indent="0">
              <a:buNone/>
            </a:pPr>
            <a:r>
              <a:rPr lang="en-US" b="1" dirty="0" smtClean="0"/>
              <a:t>                 and</a:t>
            </a:r>
          </a:p>
          <a:p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deep </a:t>
            </a:r>
            <a:r>
              <a:rPr lang="en-US" b="1" i="1" dirty="0" err="1" smtClean="0">
                <a:solidFill>
                  <a:srgbClr val="FF0000"/>
                </a:solidFill>
              </a:rPr>
              <a:t>fascial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space infections</a:t>
            </a:r>
          </a:p>
        </p:txBody>
      </p:sp>
    </p:spTree>
    <p:extLst>
      <p:ext uri="{BB962C8B-B14F-4D97-AF65-F5344CB8AC3E}">
        <p14:creationId xmlns:p14="http://schemas.microsoft.com/office/powerpoint/2010/main" val="4756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Chronic treatment with bisphosphonate</a:t>
            </a:r>
          </a:p>
          <a:p>
            <a:pPr marL="0" indent="0">
              <a:buNone/>
            </a:pPr>
            <a:r>
              <a:rPr lang="en-US" b="1" dirty="0" smtClean="0"/>
              <a:t>   in </a:t>
            </a:r>
            <a:r>
              <a:rPr lang="en-US" b="1" dirty="0"/>
              <a:t>cancer patients, women with osteoporosis, </a:t>
            </a:r>
            <a:r>
              <a:rPr lang="en-US" b="1" dirty="0" smtClean="0"/>
              <a:t>  or </a:t>
            </a:r>
            <a:r>
              <a:rPr lang="en-US" b="1" dirty="0"/>
              <a:t>patients with </a:t>
            </a:r>
            <a:r>
              <a:rPr lang="en-US" b="1" dirty="0" smtClean="0"/>
              <a:t>Paget disease </a:t>
            </a:r>
            <a:r>
              <a:rPr lang="en-US" b="1" dirty="0"/>
              <a:t>can lead to a condition known as </a:t>
            </a:r>
            <a:r>
              <a:rPr lang="en-US" b="1" i="1" dirty="0" smtClean="0">
                <a:solidFill>
                  <a:srgbClr val="FF0000"/>
                </a:solidFill>
              </a:rPr>
              <a:t>bisphosphonate-related osteonecrosis </a:t>
            </a:r>
            <a:r>
              <a:rPr lang="en-US" b="1" i="1" dirty="0">
                <a:solidFill>
                  <a:srgbClr val="FF0000"/>
                </a:solidFill>
              </a:rPr>
              <a:t>of the jaw (BRONJ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clinical variant is </a:t>
            </a:r>
            <a:r>
              <a:rPr lang="en-US" b="1" i="1" dirty="0">
                <a:solidFill>
                  <a:srgbClr val="FF0000"/>
                </a:solidFill>
              </a:rPr>
              <a:t>chronic </a:t>
            </a:r>
            <a:r>
              <a:rPr lang="en-US" b="1" i="1" dirty="0" err="1">
                <a:solidFill>
                  <a:srgbClr val="FF0000"/>
                </a:solidFill>
              </a:rPr>
              <a:t>sclerosing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osteomyelitis associated </a:t>
            </a:r>
            <a:r>
              <a:rPr lang="en-US" b="1" i="1" dirty="0">
                <a:solidFill>
                  <a:srgbClr val="FF0000"/>
                </a:solidFill>
              </a:rPr>
              <a:t>with a proliferative </a:t>
            </a:r>
            <a:r>
              <a:rPr lang="en-US" b="1" i="1" dirty="0" err="1" smtClean="0">
                <a:solidFill>
                  <a:srgbClr val="FF0000"/>
                </a:solidFill>
              </a:rPr>
              <a:t>periostitis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 smtClean="0"/>
              <a:t>More common in </a:t>
            </a:r>
            <a:r>
              <a:rPr lang="en-US" b="1" i="1" dirty="0">
                <a:solidFill>
                  <a:srgbClr val="FF0000"/>
                </a:solidFill>
              </a:rPr>
              <a:t>children and young adults </a:t>
            </a:r>
            <a:r>
              <a:rPr lang="en-US" b="1" dirty="0"/>
              <a:t>after a </a:t>
            </a:r>
            <a:r>
              <a:rPr lang="en-US" b="1" dirty="0" err="1"/>
              <a:t>periapical</a:t>
            </a:r>
            <a:r>
              <a:rPr lang="en-US" b="1" dirty="0"/>
              <a:t> infection of the </a:t>
            </a:r>
            <a:r>
              <a:rPr lang="en-US" b="1" dirty="0" smtClean="0"/>
              <a:t>mandibular first molar </a:t>
            </a:r>
          </a:p>
          <a:p>
            <a:r>
              <a:rPr lang="en-US" b="1" dirty="0" smtClean="0"/>
              <a:t>It </a:t>
            </a:r>
            <a:r>
              <a:rPr lang="en-US" b="1" dirty="0"/>
              <a:t>is a </a:t>
            </a:r>
            <a:r>
              <a:rPr lang="en-US" b="1" dirty="0" err="1"/>
              <a:t>nonsuppurative</a:t>
            </a:r>
            <a:r>
              <a:rPr lang="en-US" b="1" dirty="0"/>
              <a:t> form of osteomyelitis </a:t>
            </a:r>
            <a:r>
              <a:rPr lang="en-US" b="1" dirty="0" smtClean="0"/>
              <a:t>characterized</a:t>
            </a:r>
            <a:r>
              <a:rPr lang="en-US" b="1" dirty="0"/>
              <a:t> by a localized, hard, </a:t>
            </a:r>
            <a:r>
              <a:rPr lang="en-US" b="1" dirty="0" err="1"/>
              <a:t>nontender</a:t>
            </a:r>
            <a:r>
              <a:rPr lang="en-US" b="1" dirty="0"/>
              <a:t> swelling over the </a:t>
            </a:r>
            <a:r>
              <a:rPr lang="en-US" b="1" dirty="0" smtClean="0"/>
              <a:t>mandible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 radiographs the </a:t>
            </a:r>
            <a:r>
              <a:rPr lang="en-US" b="1" dirty="0"/>
              <a:t>newly formed periosteal bone looks like layers outside </a:t>
            </a:r>
            <a:r>
              <a:rPr lang="en-US" b="1" dirty="0" smtClean="0"/>
              <a:t>the cortex</a:t>
            </a:r>
            <a:r>
              <a:rPr lang="en-US" b="1" dirty="0"/>
              <a:t>, with a </a:t>
            </a:r>
            <a:r>
              <a:rPr lang="en-US" b="1" dirty="0" smtClean="0"/>
              <a:t>characteristic </a:t>
            </a:r>
            <a:r>
              <a:rPr lang="en-US" b="1" i="1" dirty="0">
                <a:solidFill>
                  <a:srgbClr val="FF0000"/>
                </a:solidFill>
              </a:rPr>
              <a:t>“onion </a:t>
            </a:r>
            <a:r>
              <a:rPr lang="en-US" b="1" i="1" dirty="0" err="1" smtClean="0">
                <a:solidFill>
                  <a:srgbClr val="FF0000"/>
                </a:solidFill>
              </a:rPr>
              <a:t>skin”appearance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Actinomycosis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/>
              <a:t>radiation necrosis are two common causes of this form of </a:t>
            </a:r>
            <a:r>
              <a:rPr lang="en-US" b="1" dirty="0" err="1" smtClean="0"/>
              <a:t>osteomyelitisof</a:t>
            </a:r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 smtClean="0"/>
              <a:t>jaws with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i="1" dirty="0">
                <a:solidFill>
                  <a:srgbClr val="FF0000"/>
                </a:solidFill>
              </a:rPr>
              <a:t>“onion </a:t>
            </a:r>
            <a:r>
              <a:rPr lang="en-US" b="1" i="1" dirty="0" err="1" smtClean="0">
                <a:solidFill>
                  <a:srgbClr val="FF0000"/>
                </a:solidFill>
              </a:rPr>
              <a:t>skin”appearance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on </a:t>
            </a:r>
            <a:r>
              <a:rPr lang="en-US" b="1" dirty="0"/>
              <a:t>radiographs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/>
                <a:solidFill>
                  <a:schemeClr val="accent3"/>
                </a:solidFill>
                <a:latin typeface="Britannic Bold" pitchFamily="34" charset="0"/>
              </a:rPr>
              <a:t>Orofacial</a:t>
            </a:r>
            <a:r>
              <a:rPr lang="en-US" b="1" dirty="0">
                <a:ln/>
                <a:solidFill>
                  <a:schemeClr val="accent3"/>
                </a:solidFill>
                <a:latin typeface="Britannic Bold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Britannic Bold" pitchFamily="34" charset="0"/>
              </a:rPr>
              <a:t>Nonodontogenic</a:t>
            </a:r>
            <a:r>
              <a:rPr lang="en-US" b="1" dirty="0">
                <a:ln/>
                <a:solidFill>
                  <a:schemeClr val="accent3"/>
                </a:solidFill>
                <a:latin typeface="Britannic Bold" pitchFamily="34" charset="0"/>
              </a:rPr>
              <a:t> Infections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439681"/>
            <a:ext cx="8229600" cy="4389120"/>
          </a:xfrm>
        </p:spPr>
        <p:txBody>
          <a:bodyPr/>
          <a:lstStyle/>
          <a:p>
            <a:r>
              <a:rPr lang="en-US" b="1" dirty="0"/>
              <a:t>Infections of the Oral </a:t>
            </a:r>
            <a:r>
              <a:rPr lang="en-US" b="1" dirty="0" smtClean="0"/>
              <a:t>Mucosa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Noma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(Gangrenous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Stoatmitis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Also </a:t>
            </a:r>
            <a:r>
              <a:rPr lang="en-US" b="1" dirty="0"/>
              <a:t>known as </a:t>
            </a:r>
            <a:r>
              <a:rPr lang="en-US" b="1" dirty="0" err="1"/>
              <a:t>cancrum</a:t>
            </a:r>
            <a:r>
              <a:rPr lang="en-US" b="1" dirty="0"/>
              <a:t> </a:t>
            </a:r>
            <a:r>
              <a:rPr lang="en-US" b="1" dirty="0" err="1" smtClean="0"/>
              <a:t>oris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Noma</a:t>
            </a:r>
            <a:r>
              <a:rPr lang="en-US" b="1" dirty="0" smtClean="0"/>
              <a:t> </a:t>
            </a:r>
            <a:r>
              <a:rPr lang="en-US" b="1" dirty="0"/>
              <a:t>is an </a:t>
            </a:r>
            <a:r>
              <a:rPr lang="en-US" b="1" i="1" dirty="0">
                <a:solidFill>
                  <a:srgbClr val="FF0000"/>
                </a:solidFill>
              </a:rPr>
              <a:t>acute, fulminating, </a:t>
            </a:r>
            <a:r>
              <a:rPr lang="en-US" b="1" i="1" dirty="0" smtClean="0">
                <a:solidFill>
                  <a:srgbClr val="FF0000"/>
                </a:solidFill>
              </a:rPr>
              <a:t>and gangrenous </a:t>
            </a:r>
            <a:r>
              <a:rPr lang="en-US" b="1" i="1" dirty="0">
                <a:solidFill>
                  <a:srgbClr val="FF0000"/>
                </a:solidFill>
              </a:rPr>
              <a:t>infection </a:t>
            </a:r>
            <a:r>
              <a:rPr lang="en-US" b="1" dirty="0"/>
              <a:t>of the oral and facial tissues.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usually occurs </a:t>
            </a:r>
            <a:r>
              <a:rPr lang="en-US" b="1" i="1" dirty="0" smtClean="0">
                <a:solidFill>
                  <a:srgbClr val="FF0000"/>
                </a:solidFill>
              </a:rPr>
              <a:t>in the </a:t>
            </a:r>
            <a:r>
              <a:rPr lang="en-US" b="1" i="1" dirty="0">
                <a:solidFill>
                  <a:srgbClr val="FF0000"/>
                </a:solidFill>
              </a:rPr>
              <a:t>presence of severe debilitation and malnutrition</a:t>
            </a:r>
            <a:r>
              <a:rPr lang="en-US" b="1" dirty="0"/>
              <a:t>, and </a:t>
            </a:r>
            <a:r>
              <a:rPr lang="en-US" b="1" i="1" dirty="0">
                <a:solidFill>
                  <a:srgbClr val="FF0000"/>
                </a:solidFill>
              </a:rPr>
              <a:t>children </a:t>
            </a:r>
            <a:r>
              <a:rPr lang="en-US" b="1" i="1" dirty="0" smtClean="0">
                <a:solidFill>
                  <a:srgbClr val="FF0000"/>
                </a:solidFill>
              </a:rPr>
              <a:t>are most </a:t>
            </a:r>
            <a:r>
              <a:rPr lang="en-US" b="1" i="1" dirty="0">
                <a:solidFill>
                  <a:srgbClr val="FF0000"/>
                </a:solidFill>
              </a:rPr>
              <a:t>often affected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2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The earliest lesion is a </a:t>
            </a:r>
            <a:r>
              <a:rPr lang="en-US" b="1" i="1" dirty="0">
                <a:solidFill>
                  <a:srgbClr val="FF0000"/>
                </a:solidFill>
              </a:rPr>
              <a:t>small, painful, red spot </a:t>
            </a:r>
            <a:r>
              <a:rPr lang="en-US" b="1" dirty="0" smtClean="0"/>
              <a:t>or vesicle </a:t>
            </a:r>
            <a:r>
              <a:rPr lang="en-US" b="1" dirty="0"/>
              <a:t>on the </a:t>
            </a:r>
            <a:r>
              <a:rPr lang="en-US" b="1" i="1" dirty="0">
                <a:solidFill>
                  <a:srgbClr val="FF0000"/>
                </a:solidFill>
              </a:rPr>
              <a:t>attached gingiva in the premolar or molar region of </a:t>
            </a:r>
            <a:r>
              <a:rPr lang="en-US" b="1" i="1" dirty="0" smtClean="0">
                <a:solidFill>
                  <a:srgbClr val="FF0000"/>
                </a:solidFill>
              </a:rPr>
              <a:t>the mandible.</a:t>
            </a:r>
          </a:p>
          <a:p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necrotic ulcer </a:t>
            </a:r>
            <a:r>
              <a:rPr lang="en-US" b="1" dirty="0"/>
              <a:t>rapidly develops and undermines the </a:t>
            </a:r>
            <a:r>
              <a:rPr lang="en-US" b="1" dirty="0" smtClean="0"/>
              <a:t>deeper tissue.</a:t>
            </a:r>
          </a:p>
          <a:p>
            <a:r>
              <a:rPr lang="en-US" b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Painful cellulitis of the lips and cheeks </a:t>
            </a:r>
            <a:r>
              <a:rPr lang="en-US" b="1" dirty="0"/>
              <a:t>is observed as the </a:t>
            </a:r>
            <a:r>
              <a:rPr lang="en-US" b="1" dirty="0" smtClean="0"/>
              <a:t>lesion extends </a:t>
            </a:r>
            <a:r>
              <a:rPr lang="en-US" b="1" dirty="0"/>
              <a:t>outward in a </a:t>
            </a:r>
            <a:r>
              <a:rPr lang="en-US" b="1" dirty="0" err="1"/>
              <a:t>conelike</a:t>
            </a:r>
            <a:r>
              <a:rPr lang="en-US" b="1" dirty="0"/>
              <a:t> manner. Within a short period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Sloughing of </a:t>
            </a:r>
            <a:r>
              <a:rPr lang="en-US" b="1" i="1" dirty="0">
                <a:solidFill>
                  <a:srgbClr val="FF0000"/>
                </a:solidFill>
              </a:rPr>
              <a:t>necrotic soft tissues occurs </a:t>
            </a:r>
            <a:r>
              <a:rPr lang="en-US" b="1" dirty="0"/>
              <a:t>and exposes underlying bone, teeth, </a:t>
            </a:r>
            <a:r>
              <a:rPr lang="en-US" b="1" dirty="0" smtClean="0"/>
              <a:t>and deeper </a:t>
            </a:r>
            <a:r>
              <a:rPr lang="en-US" b="1" dirty="0"/>
              <a:t>tissues.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50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 </a:t>
            </a:r>
            <a:r>
              <a:rPr lang="en-US" b="1" dirty="0"/>
              <a:t>of </a:t>
            </a:r>
            <a:r>
              <a:rPr lang="en-US" b="1" dirty="0" err="1"/>
              <a:t>noma</a:t>
            </a:r>
            <a:r>
              <a:rPr lang="en-US" b="1" dirty="0"/>
              <a:t> requires high doses of IV antibiotics </a:t>
            </a:r>
            <a:endParaRPr lang="en-US" b="1" dirty="0" smtClean="0"/>
          </a:p>
          <a:p>
            <a:r>
              <a:rPr lang="en-US" b="1" dirty="0" smtClean="0"/>
              <a:t>Correct </a:t>
            </a:r>
            <a:r>
              <a:rPr lang="en-US" b="1" dirty="0"/>
              <a:t>the dehydration</a:t>
            </a:r>
          </a:p>
          <a:p>
            <a:r>
              <a:rPr lang="en-US" b="1" dirty="0" smtClean="0"/>
              <a:t>Underlying </a:t>
            </a:r>
            <a:r>
              <a:rPr lang="en-US" b="1" dirty="0"/>
              <a:t>malnutrition and </a:t>
            </a:r>
            <a:r>
              <a:rPr lang="en-US" b="1" dirty="0" smtClean="0"/>
              <a:t>debility </a:t>
            </a:r>
          </a:p>
          <a:p>
            <a:r>
              <a:rPr lang="en-US" b="1" dirty="0" smtClean="0"/>
              <a:t>Loose </a:t>
            </a:r>
            <a:r>
              <a:rPr lang="en-US" b="1" dirty="0"/>
              <a:t>teeth and </a:t>
            </a:r>
            <a:r>
              <a:rPr lang="en-US" b="1" dirty="0" err="1" smtClean="0"/>
              <a:t>sequestra</a:t>
            </a:r>
            <a:r>
              <a:rPr lang="en-US" b="1" dirty="0"/>
              <a:t> </a:t>
            </a:r>
            <a:r>
              <a:rPr lang="en-US" b="1" dirty="0" smtClean="0"/>
              <a:t>may </a:t>
            </a:r>
            <a:r>
              <a:rPr lang="en-US" b="1" dirty="0"/>
              <a:t>be removed, but </a:t>
            </a:r>
            <a:r>
              <a:rPr lang="en-US" b="1" dirty="0" err="1"/>
              <a:t>saucerization</a:t>
            </a:r>
            <a:r>
              <a:rPr lang="en-US" b="1" dirty="0"/>
              <a:t> should be avoided.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533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Ampicillin-sulbactam, 1.5–3 g IV q6–8h</a:t>
            </a:r>
          </a:p>
          <a:p>
            <a:pPr marL="0" indent="0">
              <a:buNone/>
            </a:pPr>
            <a:r>
              <a:rPr lang="en-US" b="1" i="1" dirty="0" smtClean="0"/>
              <a:t>    or</a:t>
            </a:r>
            <a:endParaRPr lang="en-US" b="1" i="1" dirty="0"/>
          </a:p>
          <a:p>
            <a:r>
              <a:rPr lang="it-IT" b="1" dirty="0"/>
              <a:t>Amoxicillin-clavulanate, 500 mg PO q8h</a:t>
            </a:r>
          </a:p>
          <a:p>
            <a:pPr marL="0" indent="0">
              <a:buNone/>
            </a:pPr>
            <a:r>
              <a:rPr lang="en-US" b="1" i="1" dirty="0" smtClean="0"/>
              <a:t>    or</a:t>
            </a:r>
            <a:endParaRPr lang="en-US" b="1" i="1" dirty="0"/>
          </a:p>
          <a:p>
            <a:r>
              <a:rPr lang="pt-BR" b="1" dirty="0"/>
              <a:t>Clindamycin, 450 mg PO q6–8h or 600 mg IV q6–8h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Each plus </a:t>
            </a:r>
            <a:r>
              <a:rPr lang="en-US" b="1" dirty="0"/>
              <a:t>metronidazole, 500 mg PO or IV q8h</a:t>
            </a:r>
          </a:p>
        </p:txBody>
      </p:sp>
    </p:spTree>
    <p:extLst>
      <p:ext uri="{BB962C8B-B14F-4D97-AF65-F5344CB8AC3E}">
        <p14:creationId xmlns:p14="http://schemas.microsoft.com/office/powerpoint/2010/main" val="25343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Noma</a:t>
            </a:r>
            <a:r>
              <a:rPr lang="en-US" dirty="0" smtClean="0"/>
              <a:t>(Gangrenous stomatitis)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259632" y="32865"/>
            <a:ext cx="5486400" cy="4114800"/>
          </a:xfrm>
        </p:spPr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9" y="655041"/>
            <a:ext cx="7766784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6712"/>
            <a:ext cx="8382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9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Nonodontogenic</a:t>
            </a:r>
            <a:r>
              <a:rPr lang="en-US" b="1" dirty="0"/>
              <a:t> infections of the oral </a:t>
            </a:r>
            <a:r>
              <a:rPr lang="en-US" b="1" dirty="0" smtClean="0"/>
              <a:t>cavity include </a:t>
            </a:r>
            <a:r>
              <a:rPr lang="en-US" b="1" dirty="0"/>
              <a:t>:</a:t>
            </a:r>
            <a:endParaRPr lang="en-US" b="1" dirty="0" smtClean="0"/>
          </a:p>
          <a:p>
            <a:r>
              <a:rPr lang="en-US" b="1" i="1" dirty="0">
                <a:solidFill>
                  <a:srgbClr val="FF0000"/>
                </a:solidFill>
              </a:rPr>
              <a:t>infections of the oral </a:t>
            </a:r>
            <a:r>
              <a:rPr lang="en-US" b="1" i="1" dirty="0" smtClean="0">
                <a:solidFill>
                  <a:srgbClr val="FF0000"/>
                </a:solidFill>
              </a:rPr>
              <a:t>mucosa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tonsils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epiglottis 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supraepiglottic</a:t>
            </a:r>
            <a:r>
              <a:rPr lang="en-US" b="1" i="1" dirty="0" smtClean="0">
                <a:solidFill>
                  <a:srgbClr val="FF0000"/>
                </a:solidFill>
              </a:rPr>
              <a:t> structures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and</a:t>
            </a:r>
            <a:endParaRPr lang="en-US" b="1" dirty="0"/>
          </a:p>
          <a:p>
            <a:r>
              <a:rPr lang="en-US" b="1" i="1" dirty="0">
                <a:solidFill>
                  <a:srgbClr val="FF0000"/>
                </a:solidFill>
              </a:rPr>
              <a:t>infections of the major salivary glands</a:t>
            </a:r>
          </a:p>
        </p:txBody>
      </p:sp>
    </p:spTree>
    <p:extLst>
      <p:ext uri="{BB962C8B-B14F-4D97-AF65-F5344CB8AC3E}">
        <p14:creationId xmlns:p14="http://schemas.microsoft.com/office/powerpoint/2010/main" val="36695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BACTERIAL INFECTIONS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3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Actinomycosis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/>
          </a:bodyPr>
          <a:lstStyle/>
          <a:p>
            <a:r>
              <a:rPr lang="en-US" b="1" i="1" dirty="0" err="1"/>
              <a:t>Actinomyces</a:t>
            </a:r>
            <a:r>
              <a:rPr lang="en-US" b="1" i="1" dirty="0"/>
              <a:t> </a:t>
            </a:r>
            <a:r>
              <a:rPr lang="en-US" b="1" dirty="0"/>
              <a:t>spp. naturally colonize the oropharynx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gastrointestinal tract, and pelvis in humans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Clinical Presentation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Actinomycosis</a:t>
            </a:r>
            <a:r>
              <a:rPr lang="en-US" b="1" dirty="0" smtClean="0"/>
              <a:t> </a:t>
            </a:r>
            <a:r>
              <a:rPr lang="en-US" b="1" dirty="0"/>
              <a:t>commonly occurs in the </a:t>
            </a:r>
            <a:r>
              <a:rPr lang="en-US" b="1" i="1" dirty="0" err="1">
                <a:solidFill>
                  <a:srgbClr val="FF0000"/>
                </a:solidFill>
              </a:rPr>
              <a:t>orocervical</a:t>
            </a:r>
            <a:r>
              <a:rPr lang="en-US" b="1" i="1" dirty="0">
                <a:solidFill>
                  <a:srgbClr val="FF0000"/>
                </a:solidFill>
              </a:rPr>
              <a:t> (50</a:t>
            </a:r>
            <a:r>
              <a:rPr lang="en-US" b="1" i="1" dirty="0" smtClean="0">
                <a:solidFill>
                  <a:srgbClr val="FF0000"/>
                </a:solidFill>
              </a:rPr>
              <a:t>%), </a:t>
            </a:r>
            <a:r>
              <a:rPr lang="en-US" b="1" dirty="0" smtClean="0"/>
              <a:t>thoracic </a:t>
            </a:r>
            <a:r>
              <a:rPr lang="en-US" b="1" dirty="0"/>
              <a:t>(20%), and abdominal pelvic regions (20</a:t>
            </a:r>
            <a:r>
              <a:rPr lang="en-US" b="1" dirty="0" smtClean="0"/>
              <a:t>%).</a:t>
            </a:r>
          </a:p>
          <a:p>
            <a:r>
              <a:rPr lang="en-US" b="1" dirty="0" smtClean="0"/>
              <a:t> Over time</a:t>
            </a:r>
            <a:r>
              <a:rPr lang="en-US" b="1" dirty="0"/>
              <a:t>, the infection will </a:t>
            </a:r>
            <a:r>
              <a:rPr lang="en-US" b="1" i="1" dirty="0">
                <a:solidFill>
                  <a:srgbClr val="FF0000"/>
                </a:solidFill>
              </a:rPr>
              <a:t>slowly erode </a:t>
            </a:r>
            <a:r>
              <a:rPr lang="en-US" b="1" dirty="0"/>
              <a:t>through facial </a:t>
            </a:r>
            <a:r>
              <a:rPr lang="en-US" b="1" dirty="0" smtClean="0"/>
              <a:t>planes and </a:t>
            </a:r>
            <a:r>
              <a:rPr lang="en-US" b="1" dirty="0"/>
              <a:t>develop </a:t>
            </a:r>
            <a:r>
              <a:rPr lang="en-US" b="1" i="1" dirty="0">
                <a:solidFill>
                  <a:srgbClr val="FF0000"/>
                </a:solidFill>
              </a:rPr>
              <a:t>chronic sinus tracts.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Most </a:t>
            </a:r>
            <a:r>
              <a:rPr lang="en-US" b="1" dirty="0"/>
              <a:t>infections are </a:t>
            </a:r>
            <a:r>
              <a:rPr lang="en-US" b="1" dirty="0" smtClean="0"/>
              <a:t>thought to </a:t>
            </a:r>
            <a:r>
              <a:rPr lang="en-US" b="1" i="1" dirty="0">
                <a:solidFill>
                  <a:srgbClr val="FF0000"/>
                </a:solidFill>
              </a:rPr>
              <a:t>occur due to muscular injury,</a:t>
            </a:r>
            <a:r>
              <a:rPr lang="en-US" b="1" dirty="0"/>
              <a:t> allowing the bacteria to </a:t>
            </a:r>
            <a:r>
              <a:rPr lang="en-US" b="1" dirty="0" smtClean="0"/>
              <a:t>penetrate into </a:t>
            </a:r>
            <a:r>
              <a:rPr lang="en-US" b="1" dirty="0"/>
              <a:t>body areas and grow in an </a:t>
            </a:r>
            <a:r>
              <a:rPr lang="en-US" b="1" i="1" dirty="0" smtClean="0">
                <a:solidFill>
                  <a:srgbClr val="FF0000"/>
                </a:solidFill>
              </a:rPr>
              <a:t>anaerobic environment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n>
                  <a:solidFill>
                    <a:srgbClr val="FF0000"/>
                  </a:solidFill>
                </a:ln>
              </a:rPr>
              <a:t>Diagnosis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Biopsy </a:t>
            </a:r>
            <a:r>
              <a:rPr lang="en-US" b="1" dirty="0"/>
              <a:t>reveals classic </a:t>
            </a:r>
            <a:r>
              <a:rPr lang="en-US" b="1" i="1" dirty="0">
                <a:solidFill>
                  <a:srgbClr val="FF0000"/>
                </a:solidFill>
              </a:rPr>
              <a:t>gram-positive </a:t>
            </a:r>
            <a:r>
              <a:rPr lang="en-US" b="1" i="1" dirty="0" smtClean="0">
                <a:solidFill>
                  <a:srgbClr val="FF0000"/>
                </a:solidFill>
              </a:rPr>
              <a:t>filamentous  bacteria</a:t>
            </a:r>
          </a:p>
          <a:p>
            <a:r>
              <a:rPr lang="en-US" b="1" dirty="0" err="1"/>
              <a:t>Actinomycosis</a:t>
            </a:r>
            <a:r>
              <a:rPr lang="en-US" b="1" dirty="0"/>
              <a:t> can sometimes </a:t>
            </a:r>
            <a:r>
              <a:rPr lang="en-US" b="1" i="1" dirty="0">
                <a:solidFill>
                  <a:srgbClr val="FF0000"/>
                </a:solidFill>
              </a:rPr>
              <a:t>be cultured under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  anaerobic conditions. (Difficult)</a:t>
            </a:r>
          </a:p>
          <a:p>
            <a:r>
              <a:rPr lang="en-US" b="1" dirty="0"/>
              <a:t>Other diagnostic approaches, such as:</a:t>
            </a:r>
          </a:p>
          <a:p>
            <a:r>
              <a:rPr lang="en-US" b="1" dirty="0" err="1"/>
              <a:t>immunohistologic</a:t>
            </a:r>
            <a:r>
              <a:rPr lang="en-US" b="1" dirty="0"/>
              <a:t>,  polymerase chain reaction (PCR), and  serologic techniques, are generally not commercially available.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15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Treatment</a:t>
            </a:r>
            <a:b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Actinomycosis</a:t>
            </a:r>
            <a:r>
              <a:rPr lang="en-US" b="1" dirty="0" smtClean="0"/>
              <a:t> is treated with a </a:t>
            </a:r>
            <a:r>
              <a:rPr lang="en-US" b="1" i="1" dirty="0" smtClean="0">
                <a:solidFill>
                  <a:srgbClr val="FF0000"/>
                </a:solidFill>
              </a:rPr>
              <a:t>prolonged course </a:t>
            </a:r>
            <a:r>
              <a:rPr lang="en-US" b="1" dirty="0" smtClean="0"/>
              <a:t>of systemic antibiotics </a:t>
            </a:r>
            <a:r>
              <a:rPr lang="en-US" b="1" i="1" dirty="0" smtClean="0">
                <a:solidFill>
                  <a:srgbClr val="FF0000"/>
                </a:solidFill>
              </a:rPr>
              <a:t>with or without surgery. </a:t>
            </a:r>
          </a:p>
          <a:p>
            <a:r>
              <a:rPr lang="en-US" b="1" dirty="0" smtClean="0"/>
              <a:t>Penicillin-based antibiotics</a:t>
            </a:r>
          </a:p>
          <a:p>
            <a:pPr marL="0" indent="0">
              <a:buNone/>
            </a:pPr>
            <a:r>
              <a:rPr lang="en-US" b="1" dirty="0" smtClean="0"/>
              <a:t>   (</a:t>
            </a:r>
            <a:r>
              <a:rPr lang="en-US" b="1" i="1" dirty="0" smtClean="0">
                <a:solidFill>
                  <a:srgbClr val="FF0000"/>
                </a:solidFill>
              </a:rPr>
              <a:t>penicillin, amoxicillin, amoxicillin-</a:t>
            </a:r>
            <a:r>
              <a:rPr lang="en-US" b="1" i="1" dirty="0" err="1" smtClean="0">
                <a:solidFill>
                  <a:srgbClr val="FF0000"/>
                </a:solidFill>
              </a:rPr>
              <a:t>clavulanate</a:t>
            </a:r>
            <a:r>
              <a:rPr lang="en-US" b="1" dirty="0" smtClean="0"/>
              <a:t>)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are preferred.</a:t>
            </a:r>
          </a:p>
        </p:txBody>
      </p:sp>
    </p:spTree>
    <p:extLst>
      <p:ext uri="{BB962C8B-B14F-4D97-AF65-F5344CB8AC3E}">
        <p14:creationId xmlns:p14="http://schemas.microsoft.com/office/powerpoint/2010/main" val="35687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accent3"/>
                </a:solidFill>
              </a:rPr>
              <a:t>Tuberculosis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 smtClean="0"/>
              <a:t>TB </a:t>
            </a:r>
            <a:r>
              <a:rPr lang="en-US" b="1" dirty="0"/>
              <a:t>is caused by </a:t>
            </a:r>
            <a:r>
              <a:rPr lang="en-US" b="1" i="1" dirty="0">
                <a:solidFill>
                  <a:srgbClr val="FF0000"/>
                </a:solidFill>
              </a:rPr>
              <a:t>Mycobacterium tuberculosis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Individuals</a:t>
            </a:r>
            <a:r>
              <a:rPr lang="en-US" b="1" dirty="0"/>
              <a:t> </a:t>
            </a:r>
            <a:r>
              <a:rPr lang="en-US" b="1" dirty="0" smtClean="0"/>
              <a:t>acquire </a:t>
            </a:r>
            <a:r>
              <a:rPr lang="en-US" b="1" dirty="0"/>
              <a:t>TB by </a:t>
            </a:r>
            <a:r>
              <a:rPr lang="en-US" b="1" i="1" dirty="0">
                <a:solidFill>
                  <a:srgbClr val="FF0000"/>
                </a:solidFill>
              </a:rPr>
              <a:t>inhaling airborne particles </a:t>
            </a:r>
            <a:r>
              <a:rPr lang="en-US" b="1" dirty="0"/>
              <a:t>from other </a:t>
            </a:r>
            <a:r>
              <a:rPr lang="en-US" b="1" dirty="0" smtClean="0"/>
              <a:t>infected people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Once </a:t>
            </a:r>
            <a:r>
              <a:rPr lang="en-US" b="1" dirty="0"/>
              <a:t>inhaled, TB proliferates </a:t>
            </a:r>
            <a:r>
              <a:rPr lang="en-US" b="1" i="1" dirty="0">
                <a:solidFill>
                  <a:srgbClr val="FF0000"/>
                </a:solidFill>
              </a:rPr>
              <a:t>inside of alveolar macrophages.</a:t>
            </a:r>
          </a:p>
          <a:p>
            <a:r>
              <a:rPr lang="en-US" b="1" dirty="0"/>
              <a:t>When enough macrophages are recruited, </a:t>
            </a:r>
            <a:r>
              <a:rPr lang="en-US" b="1" i="1" dirty="0" smtClean="0">
                <a:solidFill>
                  <a:srgbClr val="FF0000"/>
                </a:solidFill>
              </a:rPr>
              <a:t>local complexes </a:t>
            </a:r>
            <a:r>
              <a:rPr lang="en-US" b="1" i="1" dirty="0">
                <a:solidFill>
                  <a:srgbClr val="FF0000"/>
                </a:solidFill>
              </a:rPr>
              <a:t>of enlarged lymph nodes</a:t>
            </a:r>
            <a:r>
              <a:rPr lang="en-US" b="1" dirty="0"/>
              <a:t> can be seen on a chest</a:t>
            </a:r>
          </a:p>
          <a:p>
            <a:pPr marL="0" indent="0">
              <a:buNone/>
            </a:pPr>
            <a:r>
              <a:rPr lang="en-US" b="1" dirty="0" smtClean="0"/>
              <a:t>   radiograph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These </a:t>
            </a:r>
            <a:r>
              <a:rPr lang="en-US" b="1" dirty="0"/>
              <a:t>are called </a:t>
            </a:r>
            <a:r>
              <a:rPr lang="en-US" b="1" i="1" dirty="0">
                <a:solidFill>
                  <a:srgbClr val="FF0000"/>
                </a:solidFill>
              </a:rPr>
              <a:t>“</a:t>
            </a:r>
            <a:r>
              <a:rPr lang="en-US" b="1" i="1" dirty="0" err="1">
                <a:solidFill>
                  <a:srgbClr val="FF0000"/>
                </a:solidFill>
              </a:rPr>
              <a:t>ghon</a:t>
            </a:r>
            <a:r>
              <a:rPr lang="en-US" b="1" i="1" dirty="0">
                <a:solidFill>
                  <a:srgbClr val="FF0000"/>
                </a:solidFill>
              </a:rPr>
              <a:t> complexes,” </a:t>
            </a:r>
            <a:r>
              <a:rPr lang="en-US" b="1" dirty="0"/>
              <a:t>where </a:t>
            </a:r>
            <a:r>
              <a:rPr lang="en-US" b="1" dirty="0" smtClean="0"/>
              <a:t>TB can </a:t>
            </a:r>
            <a:r>
              <a:rPr lang="en-US" b="1" dirty="0"/>
              <a:t>remain </a:t>
            </a:r>
            <a:r>
              <a:rPr lang="en-US" b="1" i="1" dirty="0">
                <a:solidFill>
                  <a:srgbClr val="FF0000"/>
                </a:solidFill>
              </a:rPr>
              <a:t>dormant for decades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69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Patients who </a:t>
            </a:r>
            <a:r>
              <a:rPr lang="en-US" b="1" dirty="0" smtClean="0"/>
              <a:t>initially develop </a:t>
            </a:r>
            <a:r>
              <a:rPr lang="en-US" b="1" dirty="0"/>
              <a:t>TB (also called the </a:t>
            </a:r>
            <a:r>
              <a:rPr lang="en-US" b="1" i="1" dirty="0">
                <a:solidFill>
                  <a:srgbClr val="FF0000"/>
                </a:solidFill>
              </a:rPr>
              <a:t>primary disease stage</a:t>
            </a:r>
            <a:r>
              <a:rPr lang="en-US" b="1" dirty="0"/>
              <a:t>) </a:t>
            </a:r>
            <a:r>
              <a:rPr lang="en-US" b="1" dirty="0" smtClean="0"/>
              <a:t>generally have </a:t>
            </a:r>
            <a:r>
              <a:rPr lang="en-US" b="1" i="1" dirty="0">
                <a:solidFill>
                  <a:srgbClr val="FF0000"/>
                </a:solidFill>
              </a:rPr>
              <a:t>fevers</a:t>
            </a:r>
            <a:r>
              <a:rPr lang="en-US" b="1" dirty="0"/>
              <a:t> and other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i="1" dirty="0" smtClean="0">
                <a:solidFill>
                  <a:srgbClr val="FF0000"/>
                </a:solidFill>
              </a:rPr>
              <a:t>nonspecific </a:t>
            </a:r>
            <a:r>
              <a:rPr lang="en-US" b="1" i="1" dirty="0">
                <a:solidFill>
                  <a:srgbClr val="FF0000"/>
                </a:solidFill>
              </a:rPr>
              <a:t>symptoms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Once </a:t>
            </a:r>
            <a:r>
              <a:rPr lang="en-US" b="1" i="1" dirty="0" smtClean="0">
                <a:solidFill>
                  <a:srgbClr val="FF0000"/>
                </a:solidFill>
              </a:rPr>
              <a:t>primary TB </a:t>
            </a:r>
            <a:r>
              <a:rPr lang="en-US" b="1" i="1" dirty="0">
                <a:solidFill>
                  <a:srgbClr val="FF0000"/>
                </a:solidFill>
              </a:rPr>
              <a:t>symptoms resolve</a:t>
            </a:r>
            <a:r>
              <a:rPr lang="en-US" b="1" dirty="0"/>
              <a:t>, patients are considered to have </a:t>
            </a:r>
            <a:r>
              <a:rPr lang="en-US" b="1" i="1" dirty="0" smtClean="0">
                <a:solidFill>
                  <a:srgbClr val="FF0000"/>
                </a:solidFill>
              </a:rPr>
              <a:t>latent TB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This </a:t>
            </a:r>
            <a:r>
              <a:rPr lang="en-US" b="1" dirty="0"/>
              <a:t>means that they likely still have </a:t>
            </a:r>
            <a:r>
              <a:rPr lang="en-US" b="1" i="1" dirty="0">
                <a:solidFill>
                  <a:srgbClr val="FF0000"/>
                </a:solidFill>
              </a:rPr>
              <a:t>residual TB bacteria</a:t>
            </a:r>
            <a:r>
              <a:rPr lang="en-US" b="1" dirty="0"/>
              <a:t>,</a:t>
            </a:r>
          </a:p>
          <a:p>
            <a:pPr marL="0" indent="0">
              <a:buNone/>
            </a:pPr>
            <a:r>
              <a:rPr lang="en-US" b="1" dirty="0" smtClean="0"/>
              <a:t>        which </a:t>
            </a:r>
            <a:r>
              <a:rPr lang="en-US" b="1" dirty="0"/>
              <a:t>can </a:t>
            </a:r>
            <a:r>
              <a:rPr lang="en-US" b="1" i="1" dirty="0">
                <a:solidFill>
                  <a:srgbClr val="FF0000"/>
                </a:solidFill>
              </a:rPr>
              <a:t>reactivate at some point later </a:t>
            </a:r>
            <a:r>
              <a:rPr lang="en-US" b="1" dirty="0"/>
              <a:t>in life.</a:t>
            </a:r>
          </a:p>
          <a:p>
            <a:r>
              <a:rPr lang="en-US" b="1" dirty="0" smtClean="0"/>
              <a:t> </a:t>
            </a:r>
            <a:r>
              <a:rPr lang="en-US" b="1" dirty="0"/>
              <a:t>When </a:t>
            </a:r>
            <a:r>
              <a:rPr lang="en-US" b="1" i="1" dirty="0">
                <a:solidFill>
                  <a:srgbClr val="FF0000"/>
                </a:solidFill>
              </a:rPr>
              <a:t>reactivated</a:t>
            </a:r>
            <a:r>
              <a:rPr lang="en-US" b="1" dirty="0"/>
              <a:t>, TB generally presents with a</a:t>
            </a:r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chronic </a:t>
            </a:r>
            <a:r>
              <a:rPr lang="en-US" b="1" i="1" dirty="0">
                <a:solidFill>
                  <a:srgbClr val="FF0000"/>
                </a:solidFill>
              </a:rPr>
              <a:t>respiratory infection </a:t>
            </a:r>
            <a:r>
              <a:rPr lang="en-US" b="1" dirty="0"/>
              <a:t>with cough, fevers,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night sweats</a:t>
            </a:r>
            <a:r>
              <a:rPr lang="en-US" b="1" dirty="0"/>
              <a:t>, and weight loss. </a:t>
            </a:r>
            <a:endParaRPr lang="en-US" b="1" dirty="0" smtClean="0"/>
          </a:p>
          <a:p>
            <a:r>
              <a:rPr lang="en-US" b="1" dirty="0" smtClean="0"/>
              <a:t>   Patients </a:t>
            </a:r>
            <a:r>
              <a:rPr lang="en-US" b="1" dirty="0"/>
              <a:t>classically have an </a:t>
            </a:r>
            <a:r>
              <a:rPr lang="en-US" b="1" i="1" dirty="0" smtClean="0">
                <a:solidFill>
                  <a:srgbClr val="FF0000"/>
                </a:solidFill>
              </a:rPr>
              <a:t>upper lobe </a:t>
            </a:r>
            <a:r>
              <a:rPr lang="en-US" b="1" i="1" dirty="0" err="1">
                <a:solidFill>
                  <a:srgbClr val="FF0000"/>
                </a:solidFill>
              </a:rPr>
              <a:t>cavitary</a:t>
            </a:r>
            <a:r>
              <a:rPr lang="en-US" b="1" i="1" dirty="0">
                <a:solidFill>
                  <a:srgbClr val="FF0000"/>
                </a:solidFill>
              </a:rPr>
              <a:t> lesion on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     chest </a:t>
            </a:r>
            <a:r>
              <a:rPr lang="en-US" b="1" i="1" dirty="0">
                <a:solidFill>
                  <a:srgbClr val="FF0000"/>
                </a:solidFill>
              </a:rPr>
              <a:t>radiographs. </a:t>
            </a:r>
          </a:p>
        </p:txBody>
      </p:sp>
    </p:spTree>
    <p:extLst>
      <p:ext uri="{BB962C8B-B14F-4D97-AF65-F5344CB8AC3E}">
        <p14:creationId xmlns:p14="http://schemas.microsoft.com/office/powerpoint/2010/main" val="1720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685121"/>
            <a:ext cx="5486400" cy="792088"/>
          </a:xfrm>
        </p:spPr>
        <p:txBody>
          <a:bodyPr>
            <a:noAutofit/>
          </a:bodyPr>
          <a:lstStyle/>
          <a:p>
            <a:r>
              <a:rPr lang="en-US" dirty="0" smtClean="0"/>
              <a:t>Upper lobe Cavity in Chest X-ray of a Patient with Pulmonary  Tuberculosis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80" y="188639"/>
            <a:ext cx="5836971" cy="5496482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649" y="1268760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i="1" dirty="0" smtClean="0">
                <a:ln/>
                <a:solidFill>
                  <a:schemeClr val="accent3"/>
                </a:solidFill>
              </a:rPr>
              <a:t>Diagnosis</a:t>
            </a:r>
            <a:br>
              <a:rPr lang="en-US" sz="6000" b="1" i="1" dirty="0" smtClean="0">
                <a:ln/>
                <a:solidFill>
                  <a:schemeClr val="accent3"/>
                </a:solidFill>
              </a:rPr>
            </a:b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Active </a:t>
            </a:r>
            <a:r>
              <a:rPr lang="en-US" b="1" i="1" dirty="0">
                <a:solidFill>
                  <a:srgbClr val="FF0000"/>
                </a:solidFill>
              </a:rPr>
              <a:t>TB </a:t>
            </a:r>
            <a:r>
              <a:rPr lang="en-US" b="1" dirty="0"/>
              <a:t>is generally diagnosed via </a:t>
            </a:r>
            <a:r>
              <a:rPr lang="en-US" b="1" i="1" dirty="0">
                <a:solidFill>
                  <a:srgbClr val="FF0000"/>
                </a:solidFill>
              </a:rPr>
              <a:t>culture of the bacterium.</a:t>
            </a:r>
          </a:p>
          <a:p>
            <a:r>
              <a:rPr lang="en-US" b="1" dirty="0"/>
              <a:t>To improve the test sensitivity</a:t>
            </a:r>
            <a:r>
              <a:rPr lang="en-US" b="1" i="1" dirty="0">
                <a:solidFill>
                  <a:srgbClr val="FF0000"/>
                </a:solidFill>
              </a:rPr>
              <a:t>, serial sampling </a:t>
            </a:r>
            <a:r>
              <a:rPr lang="en-US" b="1" dirty="0"/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respiratory tract </a:t>
            </a:r>
            <a:r>
              <a:rPr lang="en-US" b="1" i="1" dirty="0">
                <a:solidFill>
                  <a:srgbClr val="FF0000"/>
                </a:solidFill>
              </a:rPr>
              <a:t>specimens </a:t>
            </a:r>
            <a:r>
              <a:rPr lang="en-US" b="1" dirty="0"/>
              <a:t>is common. </a:t>
            </a:r>
            <a:endParaRPr lang="en-US" b="1" dirty="0" smtClean="0"/>
          </a:p>
          <a:p>
            <a:r>
              <a:rPr lang="en-US" b="1" dirty="0" smtClean="0"/>
              <a:t>Special </a:t>
            </a:r>
            <a:r>
              <a:rPr lang="en-US" b="1" i="1" dirty="0">
                <a:solidFill>
                  <a:srgbClr val="FF0000"/>
                </a:solidFill>
              </a:rPr>
              <a:t>acid-fact bacteria (</a:t>
            </a:r>
            <a:r>
              <a:rPr lang="en-US" b="1" i="1" dirty="0" smtClean="0">
                <a:solidFill>
                  <a:srgbClr val="FF0000"/>
                </a:solidFill>
              </a:rPr>
              <a:t>AFB) stains </a:t>
            </a:r>
            <a:r>
              <a:rPr lang="en-US" b="1" dirty="0"/>
              <a:t>can aid in diagnosis, but these are nonspecific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Newer PCR-based </a:t>
            </a:r>
            <a:r>
              <a:rPr lang="en-US" b="1" dirty="0"/>
              <a:t>platforms are often used in conjunction </a:t>
            </a:r>
            <a:r>
              <a:rPr lang="en-US" b="1" dirty="0" smtClean="0"/>
              <a:t>with standard </a:t>
            </a:r>
            <a:r>
              <a:rPr lang="en-US" b="1" dirty="0"/>
              <a:t>AFB stains and culture</a:t>
            </a:r>
          </a:p>
        </p:txBody>
      </p:sp>
    </p:spTree>
    <p:extLst>
      <p:ext uri="{BB962C8B-B14F-4D97-AF65-F5344CB8AC3E}">
        <p14:creationId xmlns:p14="http://schemas.microsoft.com/office/powerpoint/2010/main" val="24314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211755" cy="575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Miscellaneous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infections</a:t>
            </a:r>
            <a:r>
              <a:rPr lang="en-US" b="1" dirty="0"/>
              <a:t> of the head and neck</a:t>
            </a:r>
          </a:p>
          <a:p>
            <a:pPr marL="0" indent="0">
              <a:buNone/>
            </a:pPr>
            <a:r>
              <a:rPr lang="en-US" b="1" dirty="0" smtClean="0"/>
              <a:t>    most </a:t>
            </a:r>
            <a:r>
              <a:rPr lang="en-US" b="1" dirty="0"/>
              <a:t>commonly result from </a:t>
            </a:r>
            <a:r>
              <a:rPr lang="en-US" b="1" dirty="0" smtClean="0"/>
              <a:t>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human </a:t>
            </a:r>
            <a:r>
              <a:rPr lang="en-US" b="1" i="1" dirty="0">
                <a:solidFill>
                  <a:srgbClr val="FF0000"/>
                </a:solidFill>
              </a:rPr>
              <a:t>or </a:t>
            </a:r>
            <a:r>
              <a:rPr lang="en-US" b="1" i="1" dirty="0" smtClean="0">
                <a:solidFill>
                  <a:srgbClr val="FF0000"/>
                </a:solidFill>
              </a:rPr>
              <a:t>animal bites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 irradiation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surgical procedures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 smtClean="0"/>
              <a:t>arise </a:t>
            </a:r>
            <a:r>
              <a:rPr lang="en-US" b="1" dirty="0"/>
              <a:t>from </a:t>
            </a:r>
            <a:r>
              <a:rPr lang="en-US" b="1" i="1" dirty="0" err="1">
                <a:solidFill>
                  <a:srgbClr val="FF0000"/>
                </a:solidFill>
              </a:rPr>
              <a:t>suppurative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adenitis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infected embryologic </a:t>
            </a:r>
            <a:r>
              <a:rPr lang="en-US" b="1" i="1" dirty="0" smtClean="0">
                <a:solidFill>
                  <a:srgbClr val="FF0000"/>
                </a:solidFill>
              </a:rPr>
              <a:t>cysts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suppurative</a:t>
            </a:r>
            <a:r>
              <a:rPr lang="en-US" b="1" i="1" dirty="0" smtClean="0">
                <a:solidFill>
                  <a:srgbClr val="FF0000"/>
                </a:solidFill>
              </a:rPr>
              <a:t> thyroiditis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Prevention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Standard fluid-resistant </a:t>
            </a:r>
            <a:r>
              <a:rPr lang="en-US" b="1" dirty="0"/>
              <a:t>masks likely </a:t>
            </a:r>
            <a:r>
              <a:rPr lang="en-US" b="1" i="1" dirty="0">
                <a:solidFill>
                  <a:srgbClr val="FF0000"/>
                </a:solidFill>
              </a:rPr>
              <a:t>provide some </a:t>
            </a:r>
            <a:r>
              <a:rPr lang="en-US" b="1" i="1" dirty="0" smtClean="0">
                <a:solidFill>
                  <a:srgbClr val="FF0000"/>
                </a:solidFill>
              </a:rPr>
              <a:t>protection against </a:t>
            </a:r>
            <a:r>
              <a:rPr lang="en-US" b="1" i="1" dirty="0">
                <a:solidFill>
                  <a:srgbClr val="FF0000"/>
                </a:solidFill>
              </a:rPr>
              <a:t>TB </a:t>
            </a:r>
            <a:r>
              <a:rPr lang="en-US" b="1" dirty="0"/>
              <a:t>for dental healthcare personnel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Routine dental </a:t>
            </a:r>
            <a:r>
              <a:rPr lang="en-US" b="1" dirty="0"/>
              <a:t>care </a:t>
            </a:r>
            <a:r>
              <a:rPr lang="en-US" b="1" i="1" dirty="0">
                <a:solidFill>
                  <a:srgbClr val="FF0000"/>
                </a:solidFill>
              </a:rPr>
              <a:t>should be deferred</a:t>
            </a:r>
            <a:r>
              <a:rPr lang="en-US" b="1" dirty="0"/>
              <a:t> in patients who remain </a:t>
            </a:r>
            <a:r>
              <a:rPr lang="en-US" b="1" dirty="0" smtClean="0"/>
              <a:t>contagious with </a:t>
            </a:r>
            <a:r>
              <a:rPr lang="en-US" b="1" dirty="0"/>
              <a:t>TB. 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7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the United States, patients with TB are no longer considered contagious if they meet the following criteria:</a:t>
            </a:r>
          </a:p>
          <a:p>
            <a:r>
              <a:rPr lang="en-US" b="1" dirty="0"/>
              <a:t>(1) </a:t>
            </a:r>
            <a:r>
              <a:rPr lang="en-US" b="1" i="1" dirty="0">
                <a:solidFill>
                  <a:srgbClr val="FF0000"/>
                </a:solidFill>
              </a:rPr>
              <a:t>three consecutive </a:t>
            </a:r>
            <a:r>
              <a:rPr lang="en-US" b="1" i="1" dirty="0" smtClean="0">
                <a:solidFill>
                  <a:srgbClr val="FF0000"/>
                </a:solidFill>
              </a:rPr>
              <a:t> negative AFB </a:t>
            </a:r>
            <a:r>
              <a:rPr lang="en-US" b="1" i="1" dirty="0">
                <a:solidFill>
                  <a:srgbClr val="FF0000"/>
                </a:solidFill>
              </a:rPr>
              <a:t>sputum smears </a:t>
            </a:r>
            <a:r>
              <a:rPr lang="en-US" b="1" dirty="0"/>
              <a:t>collected </a:t>
            </a:r>
            <a:r>
              <a:rPr lang="en-US" b="1" dirty="0" smtClean="0"/>
              <a:t>at 8–24-hour </a:t>
            </a:r>
            <a:r>
              <a:rPr lang="en-US" b="1" dirty="0"/>
              <a:t>intervals;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2) compliant with an </a:t>
            </a:r>
            <a:r>
              <a:rPr lang="en-US" b="1" i="1" dirty="0">
                <a:solidFill>
                  <a:srgbClr val="FF0000"/>
                </a:solidFill>
              </a:rPr>
              <a:t>adequate treatment  </a:t>
            </a:r>
            <a:r>
              <a:rPr lang="en-US" b="1" dirty="0"/>
              <a:t>regimen for </a:t>
            </a:r>
            <a:r>
              <a:rPr lang="en-US" b="1" i="1" dirty="0">
                <a:solidFill>
                  <a:srgbClr val="FF0000"/>
                </a:solidFill>
              </a:rPr>
              <a:t>at least two weeks</a:t>
            </a:r>
            <a:r>
              <a:rPr lang="en-US" b="1" dirty="0"/>
              <a:t>; and </a:t>
            </a:r>
          </a:p>
          <a:p>
            <a:r>
              <a:rPr lang="en-US" b="1" dirty="0"/>
              <a:t>(3) </a:t>
            </a:r>
            <a:r>
              <a:rPr lang="en-US" b="1" i="1" dirty="0">
                <a:solidFill>
                  <a:srgbClr val="FF0000"/>
                </a:solidFill>
              </a:rPr>
              <a:t>improvement in symptoms</a:t>
            </a:r>
          </a:p>
        </p:txBody>
      </p:sp>
    </p:spTree>
    <p:extLst>
      <p:ext uri="{BB962C8B-B14F-4D97-AF65-F5344CB8AC3E}">
        <p14:creationId xmlns:p14="http://schemas.microsoft.com/office/powerpoint/2010/main" val="42071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oral care must be provided for a patient who </a:t>
            </a:r>
            <a:r>
              <a:rPr lang="en-US" b="1" dirty="0" smtClean="0"/>
              <a:t>is contagious </a:t>
            </a:r>
            <a:r>
              <a:rPr lang="en-US" b="1" dirty="0"/>
              <a:t>with TB, </a:t>
            </a:r>
            <a:r>
              <a:rPr lang="en-US" b="1" i="1" dirty="0">
                <a:solidFill>
                  <a:srgbClr val="FF0000"/>
                </a:solidFill>
              </a:rPr>
              <a:t>patients should be placed in a </a:t>
            </a:r>
            <a:r>
              <a:rPr lang="en-US" b="1" i="1" dirty="0" smtClean="0">
                <a:solidFill>
                  <a:srgbClr val="FF0000"/>
                </a:solidFill>
              </a:rPr>
              <a:t>negative pressure room </a:t>
            </a:r>
          </a:p>
          <a:p>
            <a:pPr marL="0" indent="0">
              <a:buNone/>
            </a:pPr>
            <a:r>
              <a:rPr lang="en-US" b="1" dirty="0" smtClean="0"/>
              <a:t>                      And</a:t>
            </a:r>
          </a:p>
          <a:p>
            <a:r>
              <a:rPr lang="en-US" b="1" dirty="0" smtClean="0"/>
              <a:t> Healthcare </a:t>
            </a:r>
            <a:r>
              <a:rPr lang="en-US" b="1" dirty="0"/>
              <a:t>workers </a:t>
            </a:r>
            <a:r>
              <a:rPr lang="en-US" b="1" i="1" dirty="0">
                <a:solidFill>
                  <a:srgbClr val="FF0000"/>
                </a:solidFill>
              </a:rPr>
              <a:t>should wear an N95-,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FFP2-</a:t>
            </a:r>
            <a:r>
              <a:rPr lang="en-US" b="1" i="1" dirty="0">
                <a:solidFill>
                  <a:srgbClr val="FF0000"/>
                </a:solidFill>
              </a:rPr>
              <a:t>, or FFP3-level</a:t>
            </a:r>
            <a:r>
              <a:rPr lang="en-US" b="1" dirty="0"/>
              <a:t> respirator.</a:t>
            </a:r>
          </a:p>
        </p:txBody>
      </p:sp>
    </p:spTree>
    <p:extLst>
      <p:ext uri="{BB962C8B-B14F-4D97-AF65-F5344CB8AC3E}">
        <p14:creationId xmlns:p14="http://schemas.microsoft.com/office/powerpoint/2010/main" val="18270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772400" cy="1362456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Britannic Bold" pitchFamily="34" charset="0"/>
              </a:rPr>
              <a:t>FUNGAL</a:t>
            </a:r>
            <a:br>
              <a:rPr lang="en-US" sz="6000" dirty="0">
                <a:latin typeface="Britannic Bold" pitchFamily="34" charset="0"/>
              </a:rPr>
            </a:br>
            <a:r>
              <a:rPr lang="en-US" sz="6000" dirty="0">
                <a:latin typeface="Britannic Bold" pitchFamily="34" charset="0"/>
              </a:rPr>
              <a:t>INFECTIONS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Candidiasis:“</a:t>
            </a:r>
            <a:r>
              <a:rPr lang="en-US" b="1" dirty="0" err="1"/>
              <a:t>Red</a:t>
            </a:r>
            <a:r>
              <a:rPr lang="en-US" b="1" dirty="0"/>
              <a:t> and White Lesions of the Oral Mucosa.” </a:t>
            </a:r>
            <a:endParaRPr lang="en-US" b="1" dirty="0" smtClean="0"/>
          </a:p>
          <a:p>
            <a:r>
              <a:rPr lang="en-US" b="1" dirty="0" smtClean="0"/>
              <a:t>Other fungal infections </a:t>
            </a:r>
            <a:r>
              <a:rPr lang="en-US" b="1" dirty="0"/>
              <a:t>can be divided into those that generally </a:t>
            </a:r>
            <a:r>
              <a:rPr lang="en-US" b="1" dirty="0" smtClean="0"/>
              <a:t>infect </a:t>
            </a:r>
            <a:r>
              <a:rPr lang="en-US" b="1" i="1" dirty="0" err="1" smtClean="0">
                <a:solidFill>
                  <a:srgbClr val="FF0000"/>
                </a:solidFill>
              </a:rPr>
              <a:t>immunocomprom</a:t>
            </a:r>
            <a:r>
              <a:rPr lang="en-US" i="1" dirty="0" err="1" smtClean="0">
                <a:solidFill>
                  <a:srgbClr val="FF0000"/>
                </a:solidFill>
              </a:rPr>
              <a:t>ised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i="1" dirty="0" err="1">
                <a:solidFill>
                  <a:srgbClr val="FF0000"/>
                </a:solidFill>
              </a:rPr>
              <a:t>immunocompetent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28075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Aspergillus</a:t>
            </a:r>
            <a:r>
              <a:rPr lang="en-US" b="1" dirty="0"/>
              <a:t>, </a:t>
            </a:r>
            <a:r>
              <a:rPr lang="en-US" b="1" i="1" dirty="0" err="1"/>
              <a:t>Rhizopus</a:t>
            </a:r>
            <a:r>
              <a:rPr lang="en-US" b="1" i="1" dirty="0"/>
              <a:t> </a:t>
            </a:r>
            <a:r>
              <a:rPr lang="en-US" b="1" dirty="0"/>
              <a:t>(</a:t>
            </a:r>
            <a:r>
              <a:rPr lang="en-US" b="1" dirty="0" err="1"/>
              <a:t>mucromycosis</a:t>
            </a:r>
            <a:r>
              <a:rPr lang="en-US" b="1" dirty="0"/>
              <a:t>), </a:t>
            </a:r>
            <a:r>
              <a:rPr lang="en-US" b="1" i="1" dirty="0" err="1"/>
              <a:t>Fusarium</a:t>
            </a:r>
            <a:r>
              <a:rPr lang="en-US" b="1" dirty="0"/>
              <a:t>, </a:t>
            </a:r>
            <a:r>
              <a:rPr lang="en-US" b="1" dirty="0" smtClean="0"/>
              <a:t>and </a:t>
            </a:r>
            <a:r>
              <a:rPr lang="en-US" b="1" i="1" dirty="0" smtClean="0"/>
              <a:t>Cryptococcus:</a:t>
            </a:r>
          </a:p>
          <a:p>
            <a:r>
              <a:rPr lang="en-US" b="1" i="1" dirty="0" smtClean="0"/>
              <a:t> </a:t>
            </a:r>
            <a:r>
              <a:rPr lang="en-US" b="1" dirty="0"/>
              <a:t>generally arise </a:t>
            </a:r>
            <a:r>
              <a:rPr lang="en-US" b="1" i="1" dirty="0">
                <a:solidFill>
                  <a:srgbClr val="FF0000"/>
                </a:solidFill>
              </a:rPr>
              <a:t>as opportunistic </a:t>
            </a:r>
            <a:r>
              <a:rPr lang="en-US" b="1" i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/>
              <a:t>infections in </a:t>
            </a:r>
            <a:r>
              <a:rPr lang="en-US" b="1" i="1" dirty="0" err="1" smtClean="0">
                <a:solidFill>
                  <a:srgbClr val="FF0000"/>
                </a:solidFill>
              </a:rPr>
              <a:t>immunocompromised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patients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1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fungi such as 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Coccidioides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immitis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Histoplasma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capulatum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Blastomyces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dermatitis,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Paracoccidioides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brasiliensis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       and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dermatophytes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infect </a:t>
            </a:r>
            <a:r>
              <a:rPr lang="en-US" b="1" dirty="0" err="1" smtClean="0">
                <a:solidFill>
                  <a:srgbClr val="FF0000"/>
                </a:solidFill>
              </a:rPr>
              <a:t>immunocompetent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subjects</a:t>
            </a:r>
          </a:p>
        </p:txBody>
      </p:sp>
    </p:spTree>
    <p:extLst>
      <p:ext uri="{BB962C8B-B14F-4D97-AF65-F5344CB8AC3E}">
        <p14:creationId xmlns:p14="http://schemas.microsoft.com/office/powerpoint/2010/main" val="314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Mucormycosis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i="1" dirty="0"/>
          </a:p>
          <a:p>
            <a:r>
              <a:rPr lang="en-US" sz="3100" b="1" dirty="0"/>
              <a:t>The term </a:t>
            </a:r>
            <a:r>
              <a:rPr lang="en-US" sz="3100" b="1" dirty="0" err="1"/>
              <a:t>mucormycosis</a:t>
            </a:r>
            <a:r>
              <a:rPr lang="en-US" sz="3100" b="1" dirty="0"/>
              <a:t> describes infections caused by the</a:t>
            </a:r>
          </a:p>
          <a:p>
            <a:pPr marL="0" indent="0">
              <a:buNone/>
            </a:pPr>
            <a:r>
              <a:rPr lang="en-US" sz="3100" b="1" dirty="0" smtClean="0"/>
              <a:t>       class </a:t>
            </a:r>
            <a:r>
              <a:rPr lang="en-US" sz="3100" b="1" dirty="0"/>
              <a:t>of fungi known as the</a:t>
            </a:r>
            <a:r>
              <a:rPr lang="en-US" sz="3100" b="1" i="1" dirty="0">
                <a:solidFill>
                  <a:srgbClr val="FF0000"/>
                </a:solidFill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</a:rPr>
              <a:t>mucorales</a:t>
            </a:r>
            <a:r>
              <a:rPr lang="en-US" sz="3100" b="1" dirty="0"/>
              <a:t>. </a:t>
            </a:r>
            <a:endParaRPr lang="en-US" sz="3100" b="1" dirty="0" smtClean="0"/>
          </a:p>
          <a:p>
            <a:r>
              <a:rPr lang="en-US" sz="3100" b="1" dirty="0" err="1" smtClean="0"/>
              <a:t>Mucorales</a:t>
            </a:r>
            <a:r>
              <a:rPr lang="en-US" sz="3100" b="1" dirty="0" smtClean="0"/>
              <a:t> include </a:t>
            </a:r>
            <a:r>
              <a:rPr lang="en-US" sz="3100" b="1" dirty="0" err="1" smtClean="0">
                <a:solidFill>
                  <a:srgbClr val="FF0000"/>
                </a:solidFill>
              </a:rPr>
              <a:t>Rhizopus</a:t>
            </a:r>
            <a:r>
              <a:rPr lang="en-US" sz="3100" b="1" dirty="0">
                <a:solidFill>
                  <a:srgbClr val="FF0000"/>
                </a:solidFill>
              </a:rPr>
              <a:t>, </a:t>
            </a:r>
            <a:r>
              <a:rPr lang="en-US" sz="3100" b="1" dirty="0" err="1">
                <a:solidFill>
                  <a:srgbClr val="FF0000"/>
                </a:solidFill>
              </a:rPr>
              <a:t>Mucor</a:t>
            </a:r>
            <a:r>
              <a:rPr lang="en-US" sz="3100" b="1" dirty="0">
                <a:solidFill>
                  <a:srgbClr val="FF0000"/>
                </a:solidFill>
              </a:rPr>
              <a:t>, and </a:t>
            </a:r>
            <a:r>
              <a:rPr lang="en-US" sz="3100" b="1" dirty="0" err="1">
                <a:solidFill>
                  <a:srgbClr val="FF0000"/>
                </a:solidFill>
              </a:rPr>
              <a:t>Lichtheimia</a:t>
            </a:r>
            <a:r>
              <a:rPr lang="en-US" sz="3100" b="1" dirty="0">
                <a:solidFill>
                  <a:srgbClr val="FF0000"/>
                </a:solidFill>
              </a:rPr>
              <a:t> (formerly </a:t>
            </a:r>
            <a:r>
              <a:rPr lang="en-US" sz="3100" b="1" dirty="0" err="1">
                <a:solidFill>
                  <a:srgbClr val="FF0000"/>
                </a:solidFill>
              </a:rPr>
              <a:t>Absidia</a:t>
            </a:r>
            <a:r>
              <a:rPr lang="en-US" sz="31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100" b="1" dirty="0" smtClean="0"/>
              <a:t>The</a:t>
            </a:r>
            <a:r>
              <a:rPr lang="en-US" sz="3100" b="1" dirty="0"/>
              <a:t> </a:t>
            </a:r>
            <a:r>
              <a:rPr lang="en-US" sz="3100" b="1" dirty="0" smtClean="0"/>
              <a:t>term </a:t>
            </a:r>
            <a:r>
              <a:rPr lang="en-US" sz="3100" b="1" dirty="0"/>
              <a:t>“</a:t>
            </a:r>
            <a:r>
              <a:rPr lang="en-US" sz="3100" b="1" i="1" dirty="0" err="1">
                <a:solidFill>
                  <a:srgbClr val="FF0000"/>
                </a:solidFill>
              </a:rPr>
              <a:t>zygomycosis</a:t>
            </a:r>
            <a:r>
              <a:rPr lang="en-US" sz="3100" b="1" dirty="0"/>
              <a:t>” has also been used for these infections.</a:t>
            </a:r>
          </a:p>
          <a:p>
            <a:r>
              <a:rPr lang="en-US" sz="3100" b="1" dirty="0"/>
              <a:t>These organisms are typically found in the </a:t>
            </a:r>
            <a:r>
              <a:rPr lang="en-US" sz="3100" b="1" i="1" dirty="0">
                <a:solidFill>
                  <a:srgbClr val="FF0000"/>
                </a:solidFill>
              </a:rPr>
              <a:t>soil and decaying</a:t>
            </a:r>
          </a:p>
          <a:p>
            <a:pPr marL="0" indent="0">
              <a:buNone/>
            </a:pPr>
            <a:r>
              <a:rPr lang="en-US" sz="3100" b="1" i="1" dirty="0" smtClean="0">
                <a:solidFill>
                  <a:srgbClr val="FF0000"/>
                </a:solidFill>
              </a:rPr>
              <a:t>      organic </a:t>
            </a:r>
            <a:r>
              <a:rPr lang="en-US" sz="3100" b="1" i="1" dirty="0">
                <a:solidFill>
                  <a:srgbClr val="FF0000"/>
                </a:solidFill>
              </a:rPr>
              <a:t>matter</a:t>
            </a:r>
            <a:r>
              <a:rPr lang="en-US" sz="3100" b="1" dirty="0"/>
              <a:t>. </a:t>
            </a:r>
            <a:endParaRPr lang="en-US" sz="3100" b="1" dirty="0" smtClean="0"/>
          </a:p>
          <a:p>
            <a:r>
              <a:rPr lang="en-US" sz="3100" b="1" dirty="0" smtClean="0"/>
              <a:t>These </a:t>
            </a:r>
            <a:r>
              <a:rPr lang="en-US" sz="3100" b="1" dirty="0"/>
              <a:t>fungi are </a:t>
            </a:r>
            <a:r>
              <a:rPr lang="en-US" sz="3100" b="1" i="1" dirty="0" smtClean="0">
                <a:solidFill>
                  <a:srgbClr val="FF0000"/>
                </a:solidFill>
              </a:rPr>
              <a:t>highly </a:t>
            </a:r>
            <a:r>
              <a:rPr lang="en-US" sz="3100" b="1" i="1" dirty="0">
                <a:solidFill>
                  <a:srgbClr val="FF0000"/>
                </a:solidFill>
              </a:rPr>
              <a:t>pathogenic </a:t>
            </a:r>
            <a:r>
              <a:rPr lang="en-US" sz="3100" b="1" dirty="0" smtClean="0"/>
              <a:t>when identified </a:t>
            </a:r>
            <a:r>
              <a:rPr lang="en-US" sz="3100" b="1" dirty="0"/>
              <a:t>in a </a:t>
            </a:r>
            <a:r>
              <a:rPr lang="en-US" sz="3100" b="1" i="1" dirty="0">
                <a:solidFill>
                  <a:srgbClr val="FF0000"/>
                </a:solidFill>
              </a:rPr>
              <a:t>sterile site. </a:t>
            </a:r>
            <a:endParaRPr lang="en-US" sz="3100" b="1" i="1" dirty="0" smtClean="0">
              <a:solidFill>
                <a:srgbClr val="FF0000"/>
              </a:solidFill>
            </a:endParaRPr>
          </a:p>
          <a:p>
            <a:r>
              <a:rPr lang="en-US" sz="3100" b="1" dirty="0" smtClean="0"/>
              <a:t>In </a:t>
            </a:r>
            <a:r>
              <a:rPr lang="en-US" sz="3100" b="1" dirty="0" err="1"/>
              <a:t>nonsterile</a:t>
            </a:r>
            <a:r>
              <a:rPr lang="en-US" sz="3100" b="1" dirty="0"/>
              <a:t> sites </a:t>
            </a:r>
            <a:r>
              <a:rPr lang="en-US" sz="3100" b="1" dirty="0" smtClean="0"/>
              <a:t>they can </a:t>
            </a:r>
            <a:r>
              <a:rPr lang="en-US" sz="3100" b="1" dirty="0"/>
              <a:t>be cultured from the human nose, throat, and oral </a:t>
            </a:r>
            <a:r>
              <a:rPr lang="en-US" sz="3100" b="1" dirty="0" smtClean="0"/>
              <a:t>cavity of </a:t>
            </a:r>
            <a:r>
              <a:rPr lang="en-US" sz="3100" b="1" dirty="0"/>
              <a:t>healthy asymptomatic individuals. </a:t>
            </a:r>
          </a:p>
        </p:txBody>
      </p:sp>
    </p:spTree>
    <p:extLst>
      <p:ext uri="{BB962C8B-B14F-4D97-AF65-F5344CB8AC3E}">
        <p14:creationId xmlns:p14="http://schemas.microsoft.com/office/powerpoint/2010/main" val="157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Infection </a:t>
            </a:r>
            <a:r>
              <a:rPr lang="en-US" b="1" dirty="0" smtClean="0"/>
              <a:t>classically occurs </a:t>
            </a:r>
            <a:r>
              <a:rPr lang="en-US" b="1" dirty="0"/>
              <a:t>in patients with </a:t>
            </a:r>
            <a:r>
              <a:rPr lang="en-US" b="1" i="1" dirty="0">
                <a:solidFill>
                  <a:srgbClr val="FF0000"/>
                </a:solidFill>
              </a:rPr>
              <a:t>decreased host </a:t>
            </a:r>
            <a:r>
              <a:rPr lang="en-US" b="1" i="1" dirty="0" smtClean="0">
                <a:solidFill>
                  <a:srgbClr val="FF0000"/>
                </a:solidFill>
              </a:rPr>
              <a:t>resistance </a:t>
            </a:r>
            <a:r>
              <a:rPr lang="en-US" b="1" dirty="0" smtClean="0"/>
              <a:t> </a:t>
            </a:r>
            <a:r>
              <a:rPr lang="en-US" b="1" dirty="0"/>
              <a:t>such </a:t>
            </a:r>
            <a:r>
              <a:rPr lang="en-US" b="1" dirty="0" smtClean="0"/>
              <a:t>as:</a:t>
            </a:r>
          </a:p>
          <a:p>
            <a:r>
              <a:rPr lang="en-US" b="1" dirty="0" smtClean="0"/>
              <a:t>Diabetic ketoacidosis</a:t>
            </a:r>
            <a:endParaRPr lang="en-US" b="1" dirty="0"/>
          </a:p>
          <a:p>
            <a:r>
              <a:rPr lang="en-US" b="1" dirty="0"/>
              <a:t>H</a:t>
            </a:r>
            <a:r>
              <a:rPr lang="en-US" b="1" dirty="0" smtClean="0"/>
              <a:t>ematologic malignancies</a:t>
            </a:r>
          </a:p>
          <a:p>
            <a:r>
              <a:rPr lang="en-US" b="1" dirty="0" smtClean="0"/>
              <a:t>Solid </a:t>
            </a:r>
            <a:r>
              <a:rPr lang="en-US" b="1" dirty="0"/>
              <a:t>organ or bone </a:t>
            </a:r>
            <a:r>
              <a:rPr lang="en-US" b="1" dirty="0" smtClean="0"/>
              <a:t>marrow transplants</a:t>
            </a:r>
          </a:p>
          <a:p>
            <a:r>
              <a:rPr lang="en-US" b="1" dirty="0" smtClean="0"/>
              <a:t>History </a:t>
            </a:r>
            <a:r>
              <a:rPr lang="en-US" b="1" dirty="0"/>
              <a:t>of corticosteroid </a:t>
            </a:r>
            <a:r>
              <a:rPr lang="en-US" b="1" dirty="0" smtClean="0"/>
              <a:t>therapy</a:t>
            </a:r>
          </a:p>
          <a:p>
            <a:r>
              <a:rPr lang="en-US" b="1" dirty="0" smtClean="0"/>
              <a:t> Graft-</a:t>
            </a:r>
            <a:r>
              <a:rPr lang="en-US" b="1" dirty="0" err="1" smtClean="0"/>
              <a:t>versushost</a:t>
            </a:r>
            <a:r>
              <a:rPr lang="en-US" b="1" dirty="0" smtClean="0"/>
              <a:t> disease</a:t>
            </a:r>
          </a:p>
          <a:p>
            <a:r>
              <a:rPr lang="en-US" b="1" dirty="0" smtClean="0"/>
              <a:t> Patients </a:t>
            </a:r>
            <a:r>
              <a:rPr lang="en-US" b="1" dirty="0"/>
              <a:t>with severe trauma or </a:t>
            </a:r>
            <a:r>
              <a:rPr lang="en-US" b="1" dirty="0" smtClean="0"/>
              <a:t>burns</a:t>
            </a:r>
            <a:endParaRPr lang="en-US" b="1" dirty="0"/>
          </a:p>
          <a:p>
            <a:r>
              <a:rPr lang="en-US" b="1" dirty="0" smtClean="0"/>
              <a:t>Patients </a:t>
            </a:r>
            <a:r>
              <a:rPr lang="en-US" b="1" dirty="0"/>
              <a:t>on </a:t>
            </a:r>
            <a:r>
              <a:rPr lang="en-US" b="1" dirty="0" err="1"/>
              <a:t>deferoxamine</a:t>
            </a:r>
            <a:r>
              <a:rPr lang="en-US" b="1" dirty="0"/>
              <a:t> </a:t>
            </a:r>
            <a:r>
              <a:rPr lang="en-US" b="1" dirty="0" smtClean="0"/>
              <a:t>therapy</a:t>
            </a:r>
          </a:p>
          <a:p>
            <a:r>
              <a:rPr lang="en-US" b="1" dirty="0" smtClean="0"/>
              <a:t>Premature </a:t>
            </a:r>
            <a:r>
              <a:rPr lang="en-US" b="1" dirty="0"/>
              <a:t>neonates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90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Mucormycosis</a:t>
            </a:r>
            <a:r>
              <a:rPr lang="en-US" b="1" dirty="0"/>
              <a:t> is characterized by </a:t>
            </a:r>
            <a:r>
              <a:rPr lang="en-US" b="1" i="1" dirty="0">
                <a:solidFill>
                  <a:srgbClr val="FF0000"/>
                </a:solidFill>
              </a:rPr>
              <a:t>arterial invasion</a:t>
            </a:r>
            <a:r>
              <a:rPr lang="en-US" b="1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fulminant course</a:t>
            </a:r>
            <a:r>
              <a:rPr lang="en-US" b="1" dirty="0"/>
              <a:t>, frequently resulting in death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 smtClean="0"/>
              <a:t>hallmark of </a:t>
            </a:r>
            <a:r>
              <a:rPr lang="en-US" b="1" dirty="0"/>
              <a:t>infection is the formation of </a:t>
            </a:r>
            <a:r>
              <a:rPr lang="en-US" b="1" i="1" dirty="0">
                <a:solidFill>
                  <a:srgbClr val="FF0000"/>
                </a:solidFill>
              </a:rPr>
              <a:t>emboli</a:t>
            </a:r>
            <a:r>
              <a:rPr lang="en-US" b="1" dirty="0"/>
              <a:t>, with resulting </a:t>
            </a:r>
            <a:r>
              <a:rPr lang="en-US" b="1" i="1" dirty="0" smtClean="0">
                <a:solidFill>
                  <a:srgbClr val="FF0000"/>
                </a:solidFill>
              </a:rPr>
              <a:t>necrosis</a:t>
            </a:r>
            <a:r>
              <a:rPr lang="en-US" b="1" dirty="0" smtClean="0"/>
              <a:t> of </a:t>
            </a:r>
            <a:r>
              <a:rPr lang="en-US" b="1" dirty="0"/>
              <a:t>involved tissue. </a:t>
            </a:r>
            <a:endParaRPr lang="en-US" b="1" dirty="0" smtClean="0"/>
          </a:p>
          <a:p>
            <a:r>
              <a:rPr lang="en-US" b="1" dirty="0" err="1" smtClean="0"/>
              <a:t>Mucormycosis</a:t>
            </a:r>
            <a:r>
              <a:rPr lang="en-US" b="1" dirty="0" smtClean="0"/>
              <a:t> </a:t>
            </a:r>
            <a:r>
              <a:rPr lang="en-US" b="1" dirty="0"/>
              <a:t>may present as a pulmonary,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sinus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rhinocerebral</a:t>
            </a:r>
            <a:r>
              <a:rPr lang="en-US" b="1" dirty="0"/>
              <a:t>, skin, or disseminated</a:t>
            </a:r>
          </a:p>
          <a:p>
            <a:pPr marL="0" indent="0">
              <a:buNone/>
            </a:pPr>
            <a:r>
              <a:rPr lang="en-US" b="1" dirty="0" smtClean="0"/>
              <a:t>      infection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8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MICROBIOLOGIC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microbiota</a:t>
            </a:r>
            <a:r>
              <a:rPr lang="en-US" b="1" dirty="0"/>
              <a:t> associated with </a:t>
            </a:r>
            <a:r>
              <a:rPr lang="en-US" b="1" dirty="0" err="1"/>
              <a:t>odontogenic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infections </a:t>
            </a:r>
            <a:r>
              <a:rPr lang="en-US" b="1" dirty="0"/>
              <a:t>generally reflect the </a:t>
            </a:r>
            <a:r>
              <a:rPr lang="en-US" b="1" i="1" dirty="0">
                <a:solidFill>
                  <a:srgbClr val="FF0000"/>
                </a:solidFill>
              </a:rPr>
              <a:t>indigenous oral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</a:t>
            </a:r>
            <a:r>
              <a:rPr lang="en-US" b="1" i="1" dirty="0" err="1" smtClean="0">
                <a:solidFill>
                  <a:srgbClr val="FF0000"/>
                </a:solidFill>
              </a:rPr>
              <a:t>microbiota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and are </a:t>
            </a:r>
            <a:r>
              <a:rPr lang="en-US" b="1" i="1" dirty="0">
                <a:solidFill>
                  <a:srgbClr val="FF0000"/>
                </a:solidFill>
              </a:rPr>
              <a:t>typically </a:t>
            </a:r>
            <a:r>
              <a:rPr lang="en-US" b="1" i="1" dirty="0" err="1" smtClean="0">
                <a:solidFill>
                  <a:srgbClr val="FF0000"/>
                </a:solidFill>
              </a:rPr>
              <a:t>polymicrobial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anaerobes 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facultative bacteria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Clinical</a:t>
            </a:r>
            <a:r>
              <a:rPr lang="en-US" b="1" i="1" dirty="0" smtClean="0"/>
              <a:t> </a:t>
            </a:r>
            <a:r>
              <a:rPr lang="en-US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Presentation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three most common forms of </a:t>
            </a:r>
            <a:r>
              <a:rPr lang="en-US" b="1" dirty="0" err="1" smtClean="0"/>
              <a:t>mucormycosis</a:t>
            </a:r>
            <a:r>
              <a:rPr lang="en-US" b="1" dirty="0"/>
              <a:t> </a:t>
            </a:r>
            <a:r>
              <a:rPr lang="en-US" b="1" dirty="0" smtClean="0"/>
              <a:t>are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rhino-</a:t>
            </a:r>
            <a:r>
              <a:rPr lang="en-US" b="1" i="1" dirty="0" err="1" smtClean="0">
                <a:solidFill>
                  <a:srgbClr val="FF0000"/>
                </a:solidFill>
              </a:rPr>
              <a:t>orbito</a:t>
            </a:r>
            <a:r>
              <a:rPr lang="en-US" b="1" i="1" dirty="0" smtClean="0">
                <a:solidFill>
                  <a:srgbClr val="FF0000"/>
                </a:solidFill>
              </a:rPr>
              <a:t>-cerebral </a:t>
            </a:r>
            <a:r>
              <a:rPr lang="en-US" b="1" dirty="0"/>
              <a:t>in </a:t>
            </a:r>
            <a:r>
              <a:rPr lang="en-US" b="1" dirty="0" smtClean="0"/>
              <a:t>diabetics</a:t>
            </a:r>
          </a:p>
          <a:p>
            <a:r>
              <a:rPr lang="en-US" b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pulmonary</a:t>
            </a:r>
            <a:r>
              <a:rPr lang="en-US" b="1" dirty="0"/>
              <a:t> in </a:t>
            </a:r>
            <a:r>
              <a:rPr lang="en-US" b="1" dirty="0" smtClean="0"/>
              <a:t>patients with </a:t>
            </a:r>
            <a:r>
              <a:rPr lang="en-US" b="1" dirty="0"/>
              <a:t>hematologic malignancies or </a:t>
            </a:r>
            <a:r>
              <a:rPr lang="en-US" b="1" dirty="0" smtClean="0"/>
              <a:t>transplants </a:t>
            </a:r>
          </a:p>
          <a:p>
            <a:r>
              <a:rPr lang="en-US" b="1" dirty="0" smtClean="0"/>
              <a:t>and infections from </a:t>
            </a:r>
            <a:r>
              <a:rPr lang="en-US" b="1" i="1" dirty="0">
                <a:solidFill>
                  <a:srgbClr val="FF0000"/>
                </a:solidFill>
              </a:rPr>
              <a:t>direct tissue inoculation </a:t>
            </a:r>
            <a:r>
              <a:rPr lang="en-US" b="1" dirty="0"/>
              <a:t>related to </a:t>
            </a:r>
            <a:r>
              <a:rPr lang="en-US" b="1" i="1" dirty="0">
                <a:solidFill>
                  <a:srgbClr val="FF0000"/>
                </a:solidFill>
              </a:rPr>
              <a:t>combat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i="1" dirty="0" smtClean="0">
                <a:solidFill>
                  <a:srgbClr val="FF0000"/>
                </a:solidFill>
              </a:rPr>
              <a:t>natural disasters.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n>
                  <a:solidFill>
                    <a:srgbClr val="FF0000"/>
                  </a:solidFill>
                </a:ln>
              </a:rPr>
              <a:t>Prevention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judicious use of </a:t>
            </a:r>
            <a:r>
              <a:rPr lang="en-US" b="1" i="1" dirty="0" err="1" smtClean="0">
                <a:solidFill>
                  <a:srgbClr val="FF0000"/>
                </a:solidFill>
              </a:rPr>
              <a:t>immunosuppressants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like corticosteroids, and </a:t>
            </a:r>
            <a:r>
              <a:rPr lang="en-US" b="1" i="1" dirty="0" smtClean="0">
                <a:solidFill>
                  <a:srgbClr val="FF0000"/>
                </a:solidFill>
              </a:rPr>
              <a:t>adequate control of diabetes</a:t>
            </a:r>
            <a:r>
              <a:rPr lang="en-US" b="1" dirty="0" smtClean="0"/>
              <a:t>, help in reducing the </a:t>
            </a:r>
            <a:r>
              <a:rPr lang="en-US" b="1" dirty="0"/>
              <a:t>risk of infection </a:t>
            </a:r>
            <a:endParaRPr lang="en-US" b="1" dirty="0" smtClean="0"/>
          </a:p>
          <a:p>
            <a:r>
              <a:rPr lang="en-US" b="1" dirty="0" smtClean="0"/>
              <a:t>The use </a:t>
            </a:r>
            <a:r>
              <a:rPr lang="en-US" b="1" dirty="0"/>
              <a:t>of rooms equipped with </a:t>
            </a:r>
            <a:r>
              <a:rPr lang="en-US" b="1" i="1" dirty="0">
                <a:solidFill>
                  <a:srgbClr val="FF0000"/>
                </a:solidFill>
              </a:rPr>
              <a:t>HEPA filters </a:t>
            </a:r>
            <a:r>
              <a:rPr lang="en-US" b="1" dirty="0"/>
              <a:t>and the use </a:t>
            </a:r>
            <a:r>
              <a:rPr lang="en-US" b="1" dirty="0" smtClean="0"/>
              <a:t>of masks </a:t>
            </a:r>
            <a:r>
              <a:rPr lang="en-US" b="1" dirty="0"/>
              <a:t>for patients with severe immunosuppression </a:t>
            </a:r>
            <a:endParaRPr lang="en-US" b="1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Posaconazole</a:t>
            </a:r>
            <a:r>
              <a:rPr lang="en-US" b="1" dirty="0" smtClean="0"/>
              <a:t> </a:t>
            </a:r>
            <a:r>
              <a:rPr lang="en-US" b="1" dirty="0"/>
              <a:t>is used as a </a:t>
            </a:r>
            <a:r>
              <a:rPr lang="en-US" b="1" i="1" dirty="0" smtClean="0">
                <a:solidFill>
                  <a:srgbClr val="FF0000"/>
                </a:solidFill>
              </a:rPr>
              <a:t>secondary preventative </a:t>
            </a:r>
            <a:r>
              <a:rPr lang="en-US" b="1" dirty="0"/>
              <a:t>measure in patients expected </a:t>
            </a:r>
            <a:r>
              <a:rPr lang="en-US" b="1" dirty="0" smtClean="0"/>
              <a:t>to continuing </a:t>
            </a:r>
            <a:r>
              <a:rPr lang="en-US" b="1" dirty="0"/>
              <a:t>to be immunosuppressed after completing the</a:t>
            </a:r>
          </a:p>
          <a:p>
            <a:pPr marL="0" indent="0">
              <a:buNone/>
            </a:pPr>
            <a:r>
              <a:rPr lang="en-US" b="1" dirty="0" smtClean="0"/>
              <a:t>    therapy </a:t>
            </a:r>
            <a:r>
              <a:rPr lang="en-US" b="1" dirty="0"/>
              <a:t>for </a:t>
            </a:r>
            <a:r>
              <a:rPr lang="en-US" b="1" dirty="0" err="1"/>
              <a:t>mucormycosis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7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Diagnosis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Early </a:t>
            </a:r>
            <a:r>
              <a:rPr lang="en-US" b="1" dirty="0"/>
              <a:t>diagnosis is essential for improved survival and</a:t>
            </a:r>
          </a:p>
          <a:p>
            <a:pPr marL="0" indent="0">
              <a:buNone/>
            </a:pPr>
            <a:r>
              <a:rPr lang="en-US" b="1" dirty="0" smtClean="0"/>
              <a:t>     reduced </a:t>
            </a:r>
            <a:r>
              <a:rPr lang="en-US" b="1" dirty="0"/>
              <a:t>morbidity from extension and dissemination of disease.</a:t>
            </a:r>
          </a:p>
          <a:p>
            <a:endParaRPr lang="en-US" b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 Biopsy </a:t>
            </a:r>
            <a:r>
              <a:rPr lang="en-US" b="1" dirty="0"/>
              <a:t>for </a:t>
            </a:r>
            <a:r>
              <a:rPr lang="en-US" b="1" i="1" dirty="0">
                <a:solidFill>
                  <a:srgbClr val="FF0000"/>
                </a:solidFill>
              </a:rPr>
              <a:t>culture and direct examination </a:t>
            </a:r>
            <a:r>
              <a:rPr lang="en-US" b="1" dirty="0"/>
              <a:t>should be performed.</a:t>
            </a:r>
          </a:p>
          <a:p>
            <a:r>
              <a:rPr lang="en-US" b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histopathology shows necrosis and </a:t>
            </a:r>
            <a:r>
              <a:rPr lang="en-US" b="1" i="1" dirty="0" err="1">
                <a:solidFill>
                  <a:srgbClr val="FF0000"/>
                </a:solidFill>
              </a:rPr>
              <a:t>nonseptate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hyphae</a:t>
            </a:r>
            <a:r>
              <a:rPr lang="en-US" b="1" dirty="0"/>
              <a:t>, which are best demonstrated by a periodic acid–</a:t>
            </a:r>
          </a:p>
          <a:p>
            <a:pPr marL="0" indent="0">
              <a:buNone/>
            </a:pPr>
            <a:r>
              <a:rPr lang="en-US" b="1" dirty="0" smtClean="0"/>
              <a:t>      Schiff </a:t>
            </a:r>
            <a:r>
              <a:rPr lang="en-US" b="1" dirty="0"/>
              <a:t>stain or the </a:t>
            </a:r>
            <a:r>
              <a:rPr lang="en-US" b="1" dirty="0" err="1"/>
              <a:t>methenamine</a:t>
            </a:r>
            <a:r>
              <a:rPr lang="en-US" b="1" dirty="0"/>
              <a:t> silver stain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 smtClean="0"/>
              <a:t>Newer techniques of </a:t>
            </a:r>
            <a:r>
              <a:rPr lang="en-US" b="1" dirty="0"/>
              <a:t>identification include the use of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PCR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( </a:t>
            </a:r>
            <a:r>
              <a:rPr lang="en-US" b="1" dirty="0"/>
              <a:t>not generally commercially </a:t>
            </a:r>
            <a:r>
              <a:rPr lang="en-US" b="1" dirty="0" smtClean="0"/>
              <a:t>available)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2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Treatment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First-line therapy </a:t>
            </a:r>
            <a:r>
              <a:rPr lang="en-US" b="1" dirty="0" smtClean="0"/>
              <a:t>consists of a combination of </a:t>
            </a:r>
            <a:r>
              <a:rPr lang="en-US" b="1" i="1" dirty="0" smtClean="0">
                <a:solidFill>
                  <a:srgbClr val="FF0000"/>
                </a:solidFill>
              </a:rPr>
              <a:t>aggressive surgical debridement </a:t>
            </a:r>
            <a:r>
              <a:rPr lang="en-US" b="1" dirty="0" smtClean="0"/>
              <a:t>and</a:t>
            </a:r>
            <a:r>
              <a:rPr lang="en-US" b="1" i="1" dirty="0" smtClean="0">
                <a:solidFill>
                  <a:srgbClr val="FF0000"/>
                </a:solidFill>
              </a:rPr>
              <a:t> antifungal therapy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liposomal </a:t>
            </a:r>
            <a:r>
              <a:rPr lang="en-US" b="1" dirty="0" err="1" smtClean="0">
                <a:solidFill>
                  <a:srgbClr val="FF0000"/>
                </a:solidFill>
              </a:rPr>
              <a:t>AmB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is considered the drug of choice. </a:t>
            </a:r>
          </a:p>
          <a:p>
            <a:r>
              <a:rPr lang="en-US" b="1" dirty="0" smtClean="0"/>
              <a:t>Second-line treatment includes </a:t>
            </a:r>
            <a:r>
              <a:rPr lang="en-US" b="1" i="1" dirty="0" smtClean="0">
                <a:solidFill>
                  <a:srgbClr val="FF0000"/>
                </a:solidFill>
              </a:rPr>
              <a:t>azoles,</a:t>
            </a:r>
            <a:r>
              <a:rPr lang="en-US" b="1" dirty="0" smtClean="0"/>
              <a:t> specifically </a:t>
            </a:r>
            <a:r>
              <a:rPr lang="en-US" b="1" i="1" dirty="0" err="1" smtClean="0">
                <a:solidFill>
                  <a:srgbClr val="FF0000"/>
                </a:solidFill>
              </a:rPr>
              <a:t>posaconazole</a:t>
            </a:r>
            <a:r>
              <a:rPr lang="en-US" b="1" i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err="1" smtClean="0">
                <a:solidFill>
                  <a:srgbClr val="FF0000"/>
                </a:solidFill>
              </a:rPr>
              <a:t>isavuconazole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Echinocandins</a:t>
            </a:r>
            <a:r>
              <a:rPr lang="en-US" b="1" dirty="0" smtClean="0"/>
              <a:t>, such as </a:t>
            </a:r>
            <a:r>
              <a:rPr lang="en-US" b="1" i="1" dirty="0" err="1" smtClean="0">
                <a:solidFill>
                  <a:srgbClr val="FF0000"/>
                </a:solidFill>
              </a:rPr>
              <a:t>caspofungin</a:t>
            </a:r>
            <a:r>
              <a:rPr lang="en-US" b="1" dirty="0" smtClean="0"/>
              <a:t>, are also sometimes</a:t>
            </a:r>
            <a:r>
              <a:rPr lang="en-US" b="1" dirty="0"/>
              <a:t> </a:t>
            </a:r>
            <a:r>
              <a:rPr lang="en-US" b="1" dirty="0" smtClean="0"/>
              <a:t>used </a:t>
            </a:r>
            <a:r>
              <a:rPr lang="en-US" b="1" i="1" dirty="0" smtClean="0">
                <a:solidFill>
                  <a:srgbClr val="FF0000"/>
                </a:solidFill>
              </a:rPr>
              <a:t>in combination </a:t>
            </a:r>
            <a:r>
              <a:rPr lang="en-US" b="1" dirty="0" smtClean="0"/>
              <a:t>with other antifungals</a:t>
            </a:r>
          </a:p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mortality rate is 50–100% in spite of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i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Oral/Facial Considerations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most common symptoms </a:t>
            </a:r>
            <a:r>
              <a:rPr lang="en-US" b="1" dirty="0" smtClean="0"/>
              <a:t>of the </a:t>
            </a:r>
            <a:r>
              <a:rPr lang="en-US" b="1" i="1" dirty="0" err="1">
                <a:solidFill>
                  <a:srgbClr val="FF0000"/>
                </a:solidFill>
              </a:rPr>
              <a:t>rhinomaxillary</a:t>
            </a:r>
            <a:r>
              <a:rPr lang="en-US" b="1" dirty="0"/>
              <a:t> form include </a:t>
            </a:r>
            <a:endParaRPr lang="en-US" b="1" dirty="0" smtClean="0"/>
          </a:p>
          <a:p>
            <a:r>
              <a:rPr lang="en-US" b="1" dirty="0" err="1" smtClean="0"/>
              <a:t>Proptosis</a:t>
            </a:r>
            <a:endParaRPr lang="en-US" b="1" dirty="0" smtClean="0"/>
          </a:p>
          <a:p>
            <a:r>
              <a:rPr lang="en-US" b="1" dirty="0" smtClean="0"/>
              <a:t>Loss </a:t>
            </a:r>
            <a:r>
              <a:rPr lang="en-US" b="1" dirty="0"/>
              <a:t>of </a:t>
            </a:r>
            <a:r>
              <a:rPr lang="en-US" b="1" dirty="0" smtClean="0"/>
              <a:t>vision</a:t>
            </a:r>
            <a:endParaRPr lang="en-US" b="1" dirty="0"/>
          </a:p>
          <a:p>
            <a:r>
              <a:rPr lang="en-US" b="1" dirty="0" smtClean="0"/>
              <a:t>Nasal discharge </a:t>
            </a:r>
          </a:p>
          <a:p>
            <a:r>
              <a:rPr lang="en-US" b="1" dirty="0" smtClean="0"/>
              <a:t>Sinusitis</a:t>
            </a:r>
          </a:p>
          <a:p>
            <a:r>
              <a:rPr lang="en-US" b="1" dirty="0" smtClean="0"/>
              <a:t>Palatal necrosis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98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most common </a:t>
            </a:r>
            <a:r>
              <a:rPr lang="en-US" b="1" i="1" dirty="0">
                <a:solidFill>
                  <a:srgbClr val="FF0000"/>
                </a:solidFill>
              </a:rPr>
              <a:t>oral manifestation </a:t>
            </a:r>
            <a:r>
              <a:rPr lang="en-US" b="1" dirty="0"/>
              <a:t>of </a:t>
            </a:r>
            <a:r>
              <a:rPr lang="en-US" b="1" dirty="0" err="1"/>
              <a:t>mucormycosis</a:t>
            </a:r>
            <a:r>
              <a:rPr lang="en-US" b="1" dirty="0"/>
              <a:t> </a:t>
            </a:r>
            <a:r>
              <a:rPr lang="en-US" b="1" dirty="0" smtClean="0"/>
              <a:t>is:</a:t>
            </a:r>
            <a:endParaRPr lang="en-US" b="1" dirty="0"/>
          </a:p>
          <a:p>
            <a:r>
              <a:rPr lang="en-US" b="1" i="1" dirty="0">
                <a:solidFill>
                  <a:srgbClr val="FF0000"/>
                </a:solidFill>
              </a:rPr>
              <a:t>ulceration of the palate</a:t>
            </a:r>
            <a:r>
              <a:rPr lang="en-US" b="1" dirty="0"/>
              <a:t>, which results from necrosis due </a:t>
            </a:r>
            <a:r>
              <a:rPr lang="en-US" b="1" dirty="0" smtClean="0"/>
              <a:t>to invasion </a:t>
            </a:r>
            <a:r>
              <a:rPr lang="en-US" b="1" dirty="0"/>
              <a:t>of a palatal vessel.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lesion is </a:t>
            </a:r>
            <a:r>
              <a:rPr lang="en-US" b="1" dirty="0" smtClean="0"/>
              <a:t>characteristically large</a:t>
            </a:r>
            <a:r>
              <a:rPr lang="en-US" b="1" dirty="0"/>
              <a:t>, deep, and may lead to exposure of underlying bone.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Ulcers from </a:t>
            </a:r>
            <a:r>
              <a:rPr lang="en-US" b="1" dirty="0" err="1" smtClean="0"/>
              <a:t>mucormycosis</a:t>
            </a:r>
            <a:r>
              <a:rPr lang="en-US" b="1" dirty="0" smtClean="0"/>
              <a:t> have also been reported on the: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Gingiva, lip, and alveolar ridge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 initial manifestation of the disease may be confused with </a:t>
            </a:r>
            <a:r>
              <a:rPr lang="en-US" b="1" i="1" dirty="0" smtClean="0">
                <a:solidFill>
                  <a:srgbClr val="FF0000"/>
                </a:solidFill>
              </a:rPr>
              <a:t>pain from an </a:t>
            </a:r>
            <a:r>
              <a:rPr lang="en-US" b="1" i="1" dirty="0" err="1" smtClean="0">
                <a:solidFill>
                  <a:srgbClr val="FF0000"/>
                </a:solidFill>
              </a:rPr>
              <a:t>odontogenic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infection</a:t>
            </a:r>
            <a:r>
              <a:rPr lang="en-US" b="1" dirty="0" smtClean="0"/>
              <a:t> or conventional bacterial </a:t>
            </a:r>
            <a:r>
              <a:rPr lang="en-US" b="1" i="1" dirty="0" smtClean="0">
                <a:solidFill>
                  <a:srgbClr val="FF0000"/>
                </a:solidFill>
              </a:rPr>
              <a:t>maxillary sinusitis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5486400" cy="566738"/>
          </a:xfrm>
        </p:spPr>
        <p:txBody>
          <a:bodyPr>
            <a:noAutofit/>
          </a:bodyPr>
          <a:lstStyle/>
          <a:p>
            <a:r>
              <a:rPr lang="en-US" b="0" dirty="0" err="1"/>
              <a:t>Mucormycosis</a:t>
            </a:r>
            <a:r>
              <a:rPr lang="en-US" b="0" dirty="0"/>
              <a:t> in a patient with acute </a:t>
            </a:r>
            <a:r>
              <a:rPr lang="en-US" b="0" dirty="0" err="1"/>
              <a:t>myelogenous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leukemia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754926" y="332656"/>
            <a:ext cx="5486400" cy="4114800"/>
          </a:xfrm>
        </p:spPr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95249" cy="5062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8671992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VIRAL</a:t>
            </a:r>
            <a:br>
              <a:rPr lang="en-US" sz="8000" dirty="0"/>
            </a:br>
            <a:r>
              <a:rPr lang="en-US" sz="8000" dirty="0"/>
              <a:t>DISEASES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Varicella-Zoster Virus</a:t>
            </a:r>
            <a:b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Children </a:t>
            </a:r>
            <a:r>
              <a:rPr lang="en-US" b="1" dirty="0"/>
              <a:t>who acquire VZV develop </a:t>
            </a:r>
            <a:r>
              <a:rPr lang="en-US" b="1" i="1" dirty="0">
                <a:solidFill>
                  <a:srgbClr val="FF0000"/>
                </a:solidFill>
              </a:rPr>
              <a:t>chickenpox,</a:t>
            </a:r>
            <a:r>
              <a:rPr lang="en-US" b="1" dirty="0"/>
              <a:t> a </a:t>
            </a:r>
            <a:r>
              <a:rPr lang="en-US" b="1" dirty="0" smtClean="0"/>
              <a:t>diffuse rash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i="1" dirty="0" err="1" smtClean="0">
                <a:solidFill>
                  <a:srgbClr val="FF0000"/>
                </a:solidFill>
              </a:rPr>
              <a:t>Nonimmune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adults </a:t>
            </a:r>
            <a:r>
              <a:rPr lang="en-US" b="1" dirty="0"/>
              <a:t>who acquire VZV generally have </a:t>
            </a:r>
            <a:r>
              <a:rPr lang="en-US" b="1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more </a:t>
            </a:r>
            <a:r>
              <a:rPr lang="en-US" b="1" i="1" dirty="0">
                <a:solidFill>
                  <a:srgbClr val="FF0000"/>
                </a:solidFill>
              </a:rPr>
              <a:t>severe presentation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Chickenpox can lead to </a:t>
            </a:r>
            <a:r>
              <a:rPr lang="en-US" b="1" i="1" dirty="0" err="1" smtClean="0">
                <a:solidFill>
                  <a:srgbClr val="FF0000"/>
                </a:solidFill>
              </a:rPr>
              <a:t>orofacial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lesions </a:t>
            </a:r>
            <a:r>
              <a:rPr lang="en-US" b="1" i="1" dirty="0">
                <a:solidFill>
                  <a:srgbClr val="FF0000"/>
                </a:solidFill>
              </a:rPr>
              <a:t>such as </a:t>
            </a:r>
            <a:r>
              <a:rPr lang="en-US" b="1" i="1" dirty="0" smtClean="0">
                <a:solidFill>
                  <a:srgbClr val="FF0000"/>
                </a:solidFill>
              </a:rPr>
              <a:t>vesicles over </a:t>
            </a:r>
            <a:r>
              <a:rPr lang="en-US" b="1" i="1" dirty="0">
                <a:solidFill>
                  <a:srgbClr val="FF0000"/>
                </a:solidFill>
              </a:rPr>
              <a:t>the facial skin and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the </a:t>
            </a:r>
            <a:r>
              <a:rPr lang="en-US" b="1" i="1" dirty="0">
                <a:solidFill>
                  <a:srgbClr val="FF0000"/>
                </a:solidFill>
              </a:rPr>
              <a:t>oral </a:t>
            </a:r>
            <a:r>
              <a:rPr lang="en-US" b="1" i="1" dirty="0" smtClean="0">
                <a:solidFill>
                  <a:srgbClr val="FF0000"/>
                </a:solidFill>
              </a:rPr>
              <a:t>mucosa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66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Total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cultivable oral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microbiota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Greater </a:t>
            </a:r>
            <a:r>
              <a:rPr lang="en-US" b="1" dirty="0"/>
              <a:t>than 80% of </a:t>
            </a:r>
            <a:r>
              <a:rPr lang="en-US" b="1" dirty="0" smtClean="0"/>
              <a:t>the </a:t>
            </a:r>
            <a:r>
              <a:rPr lang="en-US" b="1" dirty="0"/>
              <a:t>oral </a:t>
            </a:r>
            <a:r>
              <a:rPr lang="en-US" b="1" dirty="0" err="1" smtClean="0"/>
              <a:t>microbiota</a:t>
            </a:r>
            <a:r>
              <a:rPr lang="en-US" b="1" dirty="0" smtClean="0"/>
              <a:t>: </a:t>
            </a:r>
            <a:r>
              <a:rPr lang="en-US" b="1" dirty="0"/>
              <a:t/>
            </a:r>
            <a:br>
              <a:rPr lang="en-US" b="1" dirty="0"/>
            </a:br>
            <a:endParaRPr lang="en-US" b="1" i="1" dirty="0" smtClean="0"/>
          </a:p>
          <a:p>
            <a:pPr lvl="1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Streptococcus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err="1" smtClean="0">
                <a:solidFill>
                  <a:srgbClr val="FF0000"/>
                </a:solidFill>
              </a:rPr>
              <a:t>Finegoldia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Peptostreptococcus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err="1" smtClean="0">
                <a:solidFill>
                  <a:srgbClr val="FF0000"/>
                </a:solidFill>
              </a:rPr>
              <a:t>Veillonella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Lactobacillus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Corynebacterium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i="1" dirty="0" err="1" smtClean="0">
                <a:solidFill>
                  <a:srgbClr val="FF0000"/>
                </a:solidFill>
              </a:rPr>
              <a:t>Actinomyces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Treatment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VZV infections can be treated with </a:t>
            </a:r>
            <a:r>
              <a:rPr lang="en-US" b="1" i="1" dirty="0">
                <a:solidFill>
                  <a:srgbClr val="FF0000"/>
                </a:solidFill>
              </a:rPr>
              <a:t>acyclovir and </a:t>
            </a:r>
            <a:r>
              <a:rPr lang="en-US" b="1" i="1" dirty="0" err="1">
                <a:solidFill>
                  <a:srgbClr val="FF0000"/>
                </a:solidFill>
              </a:rPr>
              <a:t>valacyclovir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Antiviral </a:t>
            </a:r>
            <a:r>
              <a:rPr lang="en-US" b="1" dirty="0"/>
              <a:t>therapy is </a:t>
            </a:r>
            <a:r>
              <a:rPr lang="en-US" b="1" i="1" dirty="0">
                <a:solidFill>
                  <a:srgbClr val="FF0000"/>
                </a:solidFill>
              </a:rPr>
              <a:t>not indicated for chickenpox </a:t>
            </a:r>
            <a:r>
              <a:rPr lang="en-US" b="1" dirty="0"/>
              <a:t>in </a:t>
            </a:r>
            <a:r>
              <a:rPr lang="en-US" b="1" dirty="0" smtClean="0"/>
              <a:t>otherwise </a:t>
            </a:r>
            <a:r>
              <a:rPr lang="en-US" b="1" i="1" dirty="0" smtClean="0">
                <a:solidFill>
                  <a:srgbClr val="FF0000"/>
                </a:solidFill>
              </a:rPr>
              <a:t>healthy </a:t>
            </a:r>
            <a:r>
              <a:rPr lang="en-US" b="1" i="1" dirty="0">
                <a:solidFill>
                  <a:srgbClr val="FF0000"/>
                </a:solidFill>
              </a:rPr>
              <a:t>individuals</a:t>
            </a:r>
            <a:r>
              <a:rPr lang="en-US" b="1" dirty="0"/>
              <a:t>, </a:t>
            </a:r>
            <a:r>
              <a:rPr lang="en-US" b="1" dirty="0" smtClean="0"/>
              <a:t>but </a:t>
            </a:r>
            <a:r>
              <a:rPr lang="en-US" b="1" dirty="0"/>
              <a:t>may be considered </a:t>
            </a:r>
            <a:r>
              <a:rPr lang="en-US" b="1" dirty="0" smtClean="0"/>
              <a:t>in:</a:t>
            </a:r>
            <a:endParaRPr lang="en-US" b="1" dirty="0"/>
          </a:p>
          <a:p>
            <a:r>
              <a:rPr lang="en-US" b="1" dirty="0" smtClean="0"/>
              <a:t>Children </a:t>
            </a:r>
            <a:r>
              <a:rPr lang="en-US" b="1" dirty="0"/>
              <a:t>12 years or </a:t>
            </a:r>
            <a:r>
              <a:rPr lang="en-US" b="1" dirty="0" smtClean="0"/>
              <a:t>older</a:t>
            </a:r>
          </a:p>
          <a:p>
            <a:r>
              <a:rPr lang="en-US" b="1" dirty="0" smtClean="0"/>
              <a:t> Patients </a:t>
            </a:r>
            <a:r>
              <a:rPr lang="en-US" b="1" dirty="0"/>
              <a:t>with chronic </a:t>
            </a:r>
            <a:r>
              <a:rPr lang="en-US" b="1" dirty="0" smtClean="0"/>
              <a:t>cutaneous or </a:t>
            </a:r>
            <a:r>
              <a:rPr lang="en-US" b="1" dirty="0"/>
              <a:t>pulmonary </a:t>
            </a:r>
            <a:r>
              <a:rPr lang="en-US" b="1" dirty="0" smtClean="0"/>
              <a:t>disease </a:t>
            </a:r>
          </a:p>
          <a:p>
            <a:r>
              <a:rPr lang="en-US" b="1" dirty="0" smtClean="0"/>
              <a:t>Patients </a:t>
            </a:r>
            <a:r>
              <a:rPr lang="en-US" b="1" dirty="0"/>
              <a:t>on short to </a:t>
            </a:r>
            <a:r>
              <a:rPr lang="en-US" b="1" dirty="0" smtClean="0"/>
              <a:t>intermittent courses </a:t>
            </a:r>
            <a:r>
              <a:rPr lang="en-US" b="1" dirty="0"/>
              <a:t>of aerosol </a:t>
            </a:r>
            <a:r>
              <a:rPr lang="en-US" b="1" dirty="0" smtClean="0"/>
              <a:t>corticosteroids</a:t>
            </a:r>
          </a:p>
          <a:p>
            <a:r>
              <a:rPr lang="en-US" b="1" dirty="0" smtClean="0"/>
              <a:t>Those </a:t>
            </a:r>
            <a:r>
              <a:rPr lang="en-US" b="1" dirty="0"/>
              <a:t>on </a:t>
            </a:r>
            <a:r>
              <a:rPr lang="en-US" b="1" dirty="0" smtClean="0"/>
              <a:t>long-term salicylates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7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Prevention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Strict </a:t>
            </a:r>
            <a:r>
              <a:rPr lang="en-US" b="1" dirty="0"/>
              <a:t>hand </a:t>
            </a:r>
            <a:r>
              <a:rPr lang="en-US" b="1" dirty="0" smtClean="0"/>
              <a:t>washing</a:t>
            </a:r>
          </a:p>
          <a:p>
            <a:r>
              <a:rPr lang="en-US" b="1" dirty="0" smtClean="0"/>
              <a:t> Wearing </a:t>
            </a:r>
            <a:r>
              <a:rPr lang="en-US" b="1" dirty="0"/>
              <a:t>of </a:t>
            </a:r>
            <a:r>
              <a:rPr lang="en-US" b="1" dirty="0" smtClean="0"/>
              <a:t>gloves</a:t>
            </a:r>
            <a:endParaRPr lang="en-US" b="1" dirty="0"/>
          </a:p>
          <a:p>
            <a:r>
              <a:rPr lang="en-US" b="1" dirty="0" smtClean="0"/>
              <a:t>  Vaccination </a:t>
            </a:r>
            <a:r>
              <a:rPr lang="en-US" b="1" dirty="0"/>
              <a:t>of staff against VZV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is </a:t>
            </a:r>
            <a:r>
              <a:rPr lang="en-US" b="1" dirty="0"/>
              <a:t>important </a:t>
            </a:r>
            <a:r>
              <a:rPr lang="en-US" b="1" i="1" dirty="0">
                <a:solidFill>
                  <a:srgbClr val="FF0000"/>
                </a:solidFill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 prevention of </a:t>
            </a:r>
            <a:r>
              <a:rPr lang="en-US" b="1" i="1" dirty="0">
                <a:solidFill>
                  <a:srgbClr val="FF0000"/>
                </a:solidFill>
              </a:rPr>
              <a:t>transmission of </a:t>
            </a:r>
            <a:r>
              <a:rPr lang="en-US" b="1" i="1" dirty="0" smtClean="0">
                <a:solidFill>
                  <a:srgbClr val="FF0000"/>
                </a:solidFill>
              </a:rPr>
              <a:t> herpes </a:t>
            </a:r>
            <a:r>
              <a:rPr lang="en-US" b="1" i="1" dirty="0">
                <a:solidFill>
                  <a:srgbClr val="FF0000"/>
                </a:solidFill>
              </a:rPr>
              <a:t>virus </a:t>
            </a:r>
            <a:r>
              <a:rPr lang="en-US" b="1" dirty="0"/>
              <a:t>in the </a:t>
            </a:r>
            <a:r>
              <a:rPr lang="en-US" b="1" i="1" dirty="0">
                <a:solidFill>
                  <a:srgbClr val="FF0000"/>
                </a:solidFill>
              </a:rPr>
              <a:t>clinical </a:t>
            </a:r>
            <a:r>
              <a:rPr lang="en-US" b="1" i="1" dirty="0" smtClean="0">
                <a:solidFill>
                  <a:srgbClr val="FF0000"/>
                </a:solidFill>
              </a:rPr>
              <a:t>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Complications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Ramsay Hunt </a:t>
            </a:r>
            <a:r>
              <a:rPr lang="en-US" b="1" dirty="0" smtClean="0"/>
              <a:t>syndrome :</a:t>
            </a:r>
          </a:p>
          <a:p>
            <a:r>
              <a:rPr lang="en-US" b="1" smtClean="0"/>
              <a:t> triad </a:t>
            </a:r>
            <a:r>
              <a:rPr lang="en-US" b="1" dirty="0"/>
              <a:t>of </a:t>
            </a:r>
            <a:r>
              <a:rPr lang="en-US" b="1" i="1" dirty="0" err="1">
                <a:solidFill>
                  <a:srgbClr val="FF0000"/>
                </a:solidFill>
              </a:rPr>
              <a:t>ipsilateral</a:t>
            </a:r>
            <a:r>
              <a:rPr lang="en-US" b="1" i="1" dirty="0">
                <a:solidFill>
                  <a:srgbClr val="FF0000"/>
                </a:solidFill>
              </a:rPr>
              <a:t> facial </a:t>
            </a:r>
            <a:r>
              <a:rPr lang="en-US" b="1" i="1" dirty="0" smtClean="0">
                <a:solidFill>
                  <a:srgbClr val="FF0000"/>
                </a:solidFill>
              </a:rPr>
              <a:t>paralysis</a:t>
            </a:r>
            <a:r>
              <a:rPr lang="en-US" b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ear </a:t>
            </a:r>
            <a:r>
              <a:rPr lang="en-US" b="1" i="1" dirty="0">
                <a:solidFill>
                  <a:srgbClr val="FF0000"/>
                </a:solidFill>
              </a:rPr>
              <a:t>pain</a:t>
            </a:r>
            <a:r>
              <a:rPr lang="en-US" b="1" dirty="0"/>
              <a:t>, and </a:t>
            </a:r>
            <a:r>
              <a:rPr lang="en-US" b="1" i="1" dirty="0">
                <a:solidFill>
                  <a:srgbClr val="FF0000"/>
                </a:solidFill>
              </a:rPr>
              <a:t>vesicles in the auricle</a:t>
            </a:r>
            <a:r>
              <a:rPr lang="en-US" b="1" dirty="0" smtClean="0"/>
              <a:t>.(</a:t>
            </a:r>
            <a:r>
              <a:rPr lang="en-US" b="1" dirty="0"/>
              <a:t>Altered taste and oral lesions </a:t>
            </a:r>
            <a:r>
              <a:rPr lang="en-US" b="1" dirty="0" smtClean="0"/>
              <a:t> also occur)</a:t>
            </a:r>
          </a:p>
          <a:p>
            <a:r>
              <a:rPr lang="en-US" b="1" dirty="0" smtClean="0"/>
              <a:t>Bell’s Palsy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87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Herpesvirus-6</a:t>
            </a:r>
            <a:b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main mode </a:t>
            </a:r>
            <a:r>
              <a:rPr lang="en-US" b="1" dirty="0" smtClean="0"/>
              <a:t>of viral </a:t>
            </a:r>
            <a:r>
              <a:rPr lang="en-US" b="1" dirty="0"/>
              <a:t>transmission is through contaminated saliva.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primary infection is usually asymptomatic</a:t>
            </a:r>
          </a:p>
          <a:p>
            <a:pPr marL="0" indent="0">
              <a:buNone/>
            </a:pPr>
            <a:r>
              <a:rPr lang="en-US" b="1" dirty="0" smtClean="0"/>
              <a:t> and </a:t>
            </a:r>
            <a:r>
              <a:rPr lang="en-US" b="1" dirty="0"/>
              <a:t>commonly occurs during </a:t>
            </a:r>
            <a:r>
              <a:rPr lang="en-US" b="1" i="1" dirty="0">
                <a:solidFill>
                  <a:srgbClr val="FF0000"/>
                </a:solidFill>
              </a:rPr>
              <a:t>childhood by age </a:t>
            </a:r>
            <a:r>
              <a:rPr lang="en-US" b="1" i="1" dirty="0" smtClean="0">
                <a:solidFill>
                  <a:srgbClr val="FF0000"/>
                </a:solidFill>
              </a:rPr>
              <a:t>2 years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clinical form is called </a:t>
            </a:r>
            <a:r>
              <a:rPr lang="en-US" b="1" i="1" dirty="0">
                <a:solidFill>
                  <a:srgbClr val="FF0000"/>
                </a:solidFill>
              </a:rPr>
              <a:t>exanthema </a:t>
            </a:r>
            <a:r>
              <a:rPr lang="en-US" b="1" i="1" dirty="0" err="1">
                <a:solidFill>
                  <a:srgbClr val="FF0000"/>
                </a:solidFill>
              </a:rPr>
              <a:t>subitum</a:t>
            </a:r>
            <a:r>
              <a:rPr lang="en-US" b="1" i="1" dirty="0">
                <a:solidFill>
                  <a:srgbClr val="FF0000"/>
                </a:solidFill>
              </a:rPr>
              <a:t> or </a:t>
            </a:r>
            <a:r>
              <a:rPr lang="en-US" b="1" i="1" dirty="0" err="1">
                <a:solidFill>
                  <a:srgbClr val="FF0000"/>
                </a:solidFill>
              </a:rPr>
              <a:t>roseala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err="1">
                <a:solidFill>
                  <a:srgbClr val="FF0000"/>
                </a:solidFill>
              </a:rPr>
              <a:t>infantum</a:t>
            </a:r>
            <a:r>
              <a:rPr lang="en-US" b="1" i="1" dirty="0">
                <a:solidFill>
                  <a:srgbClr val="FF0000"/>
                </a:solidFill>
              </a:rPr>
              <a:t> (also called sixth disease)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i="1" dirty="0">
                <a:solidFill>
                  <a:srgbClr val="FF0000"/>
                </a:solidFill>
              </a:rPr>
              <a:t>biphasic </a:t>
            </a:r>
            <a:r>
              <a:rPr lang="en-US" b="1" i="1" dirty="0" smtClean="0">
                <a:solidFill>
                  <a:srgbClr val="FF0000"/>
                </a:solidFill>
              </a:rPr>
              <a:t>disorder </a:t>
            </a:r>
            <a:r>
              <a:rPr lang="en-US" b="1" dirty="0" smtClean="0"/>
              <a:t>causing </a:t>
            </a:r>
            <a:r>
              <a:rPr lang="en-US" b="1" dirty="0"/>
              <a:t>fever, then </a:t>
            </a:r>
            <a:r>
              <a:rPr lang="en-US" b="1" dirty="0" smtClean="0"/>
              <a:t>a </a:t>
            </a:r>
            <a:r>
              <a:rPr lang="en-US" b="1" i="1" dirty="0" err="1" smtClean="0">
                <a:solidFill>
                  <a:srgbClr val="FF0000"/>
                </a:solidFill>
              </a:rPr>
              <a:t>maculopapular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rash</a:t>
            </a:r>
            <a:r>
              <a:rPr lang="en-US" b="1" dirty="0"/>
              <a:t> on </a:t>
            </a:r>
            <a:r>
              <a:rPr lang="en-US" b="1" i="1" dirty="0">
                <a:solidFill>
                  <a:srgbClr val="FF0000"/>
                </a:solidFill>
              </a:rPr>
              <a:t>subsidence of fever </a:t>
            </a:r>
            <a:r>
              <a:rPr lang="en-US" b="1" dirty="0"/>
              <a:t>at the end of the</a:t>
            </a:r>
          </a:p>
          <a:p>
            <a:pPr marL="0" indent="0">
              <a:buNone/>
            </a:pPr>
            <a:r>
              <a:rPr lang="en-US" b="1" dirty="0" smtClean="0"/>
              <a:t>      fourth </a:t>
            </a:r>
            <a:r>
              <a:rPr lang="en-US" b="1" dirty="0"/>
              <a:t>febrile day. </a:t>
            </a:r>
            <a:endParaRPr lang="en-US" b="1" dirty="0" smtClean="0"/>
          </a:p>
          <a:p>
            <a:r>
              <a:rPr lang="en-US" b="1" i="1" dirty="0" err="1" smtClean="0">
                <a:solidFill>
                  <a:srgbClr val="FF0000"/>
                </a:solidFill>
              </a:rPr>
              <a:t>Uvulo</a:t>
            </a:r>
            <a:r>
              <a:rPr lang="en-US" b="1" i="1" dirty="0" smtClean="0">
                <a:solidFill>
                  <a:srgbClr val="FF0000"/>
                </a:solidFill>
              </a:rPr>
              <a:t>–</a:t>
            </a:r>
            <a:r>
              <a:rPr lang="en-US" b="1" i="1" dirty="0" err="1" smtClean="0">
                <a:solidFill>
                  <a:srgbClr val="FF0000"/>
                </a:solidFill>
              </a:rPr>
              <a:t>palatoglossal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junction ulcers </a:t>
            </a:r>
            <a:r>
              <a:rPr lang="en-US" b="1" dirty="0" smtClean="0"/>
              <a:t>are useful </a:t>
            </a:r>
            <a:r>
              <a:rPr lang="en-US" b="1" dirty="0"/>
              <a:t>early signs.</a:t>
            </a:r>
          </a:p>
        </p:txBody>
      </p:sp>
    </p:spTree>
    <p:extLst>
      <p:ext uri="{BB962C8B-B14F-4D97-AF65-F5344CB8AC3E}">
        <p14:creationId xmlns:p14="http://schemas.microsoft.com/office/powerpoint/2010/main" val="14717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The condition requires no antiviral treatment.</a:t>
            </a:r>
          </a:p>
          <a:p>
            <a:r>
              <a:rPr lang="en-US" b="1" dirty="0"/>
              <a:t>Recent reports have emphasized the critical role of</a:t>
            </a:r>
          </a:p>
          <a:p>
            <a:pPr marL="0" indent="0">
              <a:buNone/>
            </a:pPr>
            <a:r>
              <a:rPr lang="en-US" b="1" dirty="0" smtClean="0"/>
              <a:t>      HHV-6 </a:t>
            </a:r>
            <a:r>
              <a:rPr lang="en-US" b="1" dirty="0"/>
              <a:t>in the etiology of</a:t>
            </a:r>
            <a:r>
              <a:rPr lang="en-US" b="1" i="1" dirty="0">
                <a:solidFill>
                  <a:srgbClr val="FF0000"/>
                </a:solidFill>
              </a:rPr>
              <a:t> human oral SCC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is unclear </a:t>
            </a:r>
            <a:r>
              <a:rPr lang="en-US" b="1" dirty="0"/>
              <a:t>whether the virus acts in combination with </a:t>
            </a:r>
            <a:r>
              <a:rPr lang="en-US" b="1" dirty="0" smtClean="0"/>
              <a:t>other carcinogens as </a:t>
            </a:r>
            <a:r>
              <a:rPr lang="en-US" b="1" dirty="0"/>
              <a:t>a so-called </a:t>
            </a:r>
            <a:r>
              <a:rPr lang="en-US" b="1" dirty="0" smtClean="0"/>
              <a:t>co-  carcinogen</a:t>
            </a:r>
            <a:r>
              <a:rPr lang="en-US" b="1" dirty="0"/>
              <a:t>.</a:t>
            </a:r>
          </a:p>
          <a:p>
            <a:r>
              <a:rPr lang="en-US" b="1" dirty="0" smtClean="0"/>
              <a:t> It can </a:t>
            </a:r>
            <a:r>
              <a:rPr lang="en-US" b="1" dirty="0"/>
              <a:t>be detected using </a:t>
            </a:r>
            <a:r>
              <a:rPr lang="en-US" b="1" i="1" dirty="0">
                <a:solidFill>
                  <a:srgbClr val="FF0000"/>
                </a:solidFill>
              </a:rPr>
              <a:t>PCR or paired serologic testing.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HHV-6</a:t>
            </a:r>
            <a:r>
              <a:rPr lang="en-US" b="1" dirty="0"/>
              <a:t> </a:t>
            </a:r>
            <a:r>
              <a:rPr lang="en-US" b="1" dirty="0" smtClean="0"/>
              <a:t>can </a:t>
            </a:r>
            <a:r>
              <a:rPr lang="en-US" b="1" dirty="0"/>
              <a:t>be treated with </a:t>
            </a:r>
            <a:r>
              <a:rPr lang="en-US" b="1" dirty="0" err="1"/>
              <a:t>ganciclovir</a:t>
            </a:r>
            <a:r>
              <a:rPr lang="en-US" b="1" dirty="0"/>
              <a:t> and </a:t>
            </a:r>
            <a:r>
              <a:rPr lang="en-US" b="1" dirty="0" err="1"/>
              <a:t>foscarnet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6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Herpesvirus-7</a:t>
            </a:r>
            <a:b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HHV-7 </a:t>
            </a:r>
            <a:r>
              <a:rPr lang="en-US" b="1" dirty="0"/>
              <a:t>was first identified in 1990 and is closely related </a:t>
            </a:r>
            <a:r>
              <a:rPr lang="en-US" b="1" dirty="0" smtClean="0"/>
              <a:t>to HHV-6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establishes latency in macrophages and T lymphocytes</a:t>
            </a:r>
          </a:p>
          <a:p>
            <a:r>
              <a:rPr lang="en-US" b="1" dirty="0" smtClean="0"/>
              <a:t>Reactivates </a:t>
            </a:r>
            <a:r>
              <a:rPr lang="en-US" b="1" dirty="0"/>
              <a:t>frequently, with asymptomatic virus</a:t>
            </a:r>
          </a:p>
        </p:txBody>
      </p:sp>
    </p:spTree>
    <p:extLst>
      <p:ext uri="{BB962C8B-B14F-4D97-AF65-F5344CB8AC3E}">
        <p14:creationId xmlns:p14="http://schemas.microsoft.com/office/powerpoint/2010/main" val="11767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Most children acquire </a:t>
            </a:r>
            <a:r>
              <a:rPr lang="en-US" b="1" i="1" dirty="0">
                <a:solidFill>
                  <a:srgbClr val="FF0000"/>
                </a:solidFill>
              </a:rPr>
              <a:t>infection </a:t>
            </a:r>
            <a:r>
              <a:rPr lang="en-US" b="1" i="1" dirty="0" smtClean="0">
                <a:solidFill>
                  <a:srgbClr val="FF0000"/>
                </a:solidFill>
              </a:rPr>
              <a:t>by the </a:t>
            </a:r>
            <a:r>
              <a:rPr lang="en-US" b="1" i="1" dirty="0">
                <a:solidFill>
                  <a:srgbClr val="FF0000"/>
                </a:solidFill>
              </a:rPr>
              <a:t>age of 3–4 </a:t>
            </a:r>
            <a:r>
              <a:rPr lang="en-US" b="1" dirty="0" smtClean="0"/>
              <a:t>years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spectrum of diseases caused by </a:t>
            </a:r>
            <a:r>
              <a:rPr lang="en-US" b="1" dirty="0" smtClean="0"/>
              <a:t>primary HHV-7 </a:t>
            </a:r>
            <a:r>
              <a:rPr lang="en-US" b="1" dirty="0"/>
              <a:t>infection </a:t>
            </a:r>
            <a:r>
              <a:rPr lang="en-US" b="1" i="1" dirty="0">
                <a:solidFill>
                  <a:srgbClr val="FF0000"/>
                </a:solidFill>
              </a:rPr>
              <a:t>is similar to HHV-6</a:t>
            </a:r>
            <a:r>
              <a:rPr lang="en-US" b="1" dirty="0"/>
              <a:t>, with </a:t>
            </a:r>
            <a:r>
              <a:rPr lang="en-US" b="1" i="1" dirty="0">
                <a:solidFill>
                  <a:srgbClr val="FF0000"/>
                </a:solidFill>
              </a:rPr>
              <a:t>milder</a:t>
            </a:r>
            <a:r>
              <a:rPr lang="en-US" b="1" dirty="0"/>
              <a:t> </a:t>
            </a:r>
            <a:r>
              <a:rPr lang="en-US" b="1" dirty="0" smtClean="0"/>
              <a:t>clinical presentation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Diagnostic </a:t>
            </a:r>
            <a:r>
              <a:rPr lang="en-US" b="1" dirty="0"/>
              <a:t>testing for HHV-7 </a:t>
            </a:r>
            <a:r>
              <a:rPr lang="en-US" b="1" dirty="0" smtClean="0"/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PCR </a:t>
            </a:r>
            <a:r>
              <a:rPr lang="en-US" b="1" i="1" dirty="0">
                <a:solidFill>
                  <a:srgbClr val="FF0000"/>
                </a:solidFill>
              </a:rPr>
              <a:t>and serologic testing </a:t>
            </a:r>
          </a:p>
          <a:p>
            <a:r>
              <a:rPr lang="en-US" b="1" dirty="0" smtClean="0"/>
              <a:t> </a:t>
            </a:r>
            <a:r>
              <a:rPr lang="en-US" b="1" dirty="0"/>
              <a:t>Severe complications due to HHV-6 and -7 are treated</a:t>
            </a:r>
          </a:p>
          <a:p>
            <a:pPr marL="0" indent="0">
              <a:buNone/>
            </a:pPr>
            <a:r>
              <a:rPr lang="en-US" b="1" dirty="0" smtClean="0"/>
              <a:t>     with </a:t>
            </a:r>
            <a:r>
              <a:rPr lang="en-US" b="1" i="1" dirty="0" err="1">
                <a:solidFill>
                  <a:srgbClr val="FF0000"/>
                </a:solidFill>
              </a:rPr>
              <a:t>ganciclovir</a:t>
            </a:r>
            <a:r>
              <a:rPr lang="en-US" b="1" dirty="0"/>
              <a:t> and its derivatives, </a:t>
            </a:r>
            <a:r>
              <a:rPr lang="en-US" b="1" i="1" dirty="0" err="1">
                <a:solidFill>
                  <a:srgbClr val="FF0000"/>
                </a:solidFill>
              </a:rPr>
              <a:t>foscarnet</a:t>
            </a:r>
            <a:r>
              <a:rPr lang="en-US" b="1" dirty="0"/>
              <a:t>, </a:t>
            </a:r>
            <a:r>
              <a:rPr lang="en-US" b="1" dirty="0" smtClean="0"/>
              <a:t>or  </a:t>
            </a:r>
            <a:r>
              <a:rPr lang="en-US" b="1" i="1" dirty="0" err="1" smtClean="0">
                <a:solidFill>
                  <a:srgbClr val="FF0000"/>
                </a:solidFill>
              </a:rPr>
              <a:t>cidofovir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i="1" dirty="0" smtClean="0">
                <a:ln/>
                <a:solidFill>
                  <a:schemeClr val="accent3"/>
                </a:solidFill>
              </a:rPr>
              <a:t>Epstein–Barr Virus</a:t>
            </a:r>
            <a:br>
              <a:rPr lang="en-US" sz="6000" b="1" i="1" dirty="0" smtClean="0">
                <a:ln/>
                <a:solidFill>
                  <a:schemeClr val="accent3"/>
                </a:solidFill>
              </a:rPr>
            </a:b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EBV </a:t>
            </a:r>
            <a:r>
              <a:rPr lang="en-US" b="1" dirty="0"/>
              <a:t>can cause </a:t>
            </a:r>
            <a:r>
              <a:rPr lang="en-US" b="1" i="1" dirty="0">
                <a:solidFill>
                  <a:srgbClr val="FF0000"/>
                </a:solidFill>
              </a:rPr>
              <a:t>local or systemic </a:t>
            </a:r>
            <a:r>
              <a:rPr lang="en-US" b="1" dirty="0"/>
              <a:t>infections and benign </a:t>
            </a:r>
            <a:r>
              <a:rPr lang="en-US" b="1" dirty="0" smtClean="0"/>
              <a:t>or malignant </a:t>
            </a:r>
            <a:r>
              <a:rPr lang="en-US" b="1" dirty="0"/>
              <a:t>diseases of the </a:t>
            </a:r>
            <a:r>
              <a:rPr lang="en-US" b="1" dirty="0" err="1"/>
              <a:t>orofacial</a:t>
            </a:r>
            <a:r>
              <a:rPr lang="en-US" b="1" dirty="0"/>
              <a:t> region. </a:t>
            </a:r>
          </a:p>
        </p:txBody>
      </p:sp>
    </p:spTree>
    <p:extLst>
      <p:ext uri="{BB962C8B-B14F-4D97-AF65-F5344CB8AC3E}">
        <p14:creationId xmlns:p14="http://schemas.microsoft.com/office/powerpoint/2010/main" val="19118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Infectious </a:t>
            </a:r>
            <a:r>
              <a:rPr lang="en-US" b="1" i="1" dirty="0">
                <a:solidFill>
                  <a:srgbClr val="FF0000"/>
                </a:solidFill>
              </a:rPr>
              <a:t>mononucleosis </a:t>
            </a:r>
            <a:r>
              <a:rPr lang="en-US" b="1" dirty="0"/>
              <a:t>or glandular fever</a:t>
            </a:r>
            <a:r>
              <a:rPr lang="en-US" b="1" dirty="0" smtClean="0"/>
              <a:t>,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Oral </a:t>
            </a:r>
            <a:r>
              <a:rPr lang="en-US" b="1" i="1" dirty="0">
                <a:solidFill>
                  <a:srgbClr val="FF0000"/>
                </a:solidFill>
              </a:rPr>
              <a:t>hairy leukoplakia</a:t>
            </a:r>
          </a:p>
          <a:p>
            <a:pPr marL="0" indent="0">
              <a:buNone/>
            </a:pPr>
            <a:r>
              <a:rPr lang="en-US" b="1" dirty="0" smtClean="0"/>
              <a:t>     (</a:t>
            </a:r>
            <a:r>
              <a:rPr lang="en-US" b="1" dirty="0"/>
              <a:t>OHL), a white patch on the side of the </a:t>
            </a:r>
            <a:r>
              <a:rPr lang="en-US" b="1" dirty="0" smtClean="0"/>
              <a:t>tongue </a:t>
            </a:r>
            <a:r>
              <a:rPr lang="en-US" b="1" dirty="0"/>
              <a:t>with </a:t>
            </a:r>
            <a:r>
              <a:rPr lang="en-US" b="1" dirty="0" smtClean="0"/>
              <a:t>a hairy appearance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Malignancies</a:t>
            </a:r>
            <a:r>
              <a:rPr lang="en-US" b="1" dirty="0" smtClean="0"/>
              <a:t> </a:t>
            </a:r>
            <a:r>
              <a:rPr lang="en-US" b="1" dirty="0"/>
              <a:t>such as </a:t>
            </a:r>
            <a:r>
              <a:rPr lang="en-US" b="1" dirty="0" smtClean="0"/>
              <a:t>lymphomas</a:t>
            </a:r>
          </a:p>
          <a:p>
            <a:pPr marL="0" indent="0">
              <a:buNone/>
            </a:pPr>
            <a:r>
              <a:rPr lang="en-US" b="1" dirty="0" smtClean="0"/>
              <a:t>   (</a:t>
            </a:r>
            <a:r>
              <a:rPr lang="en-US" b="1" i="1" dirty="0" smtClean="0">
                <a:solidFill>
                  <a:srgbClr val="FF0000"/>
                </a:solidFill>
              </a:rPr>
              <a:t>non-Hodgkin </a:t>
            </a:r>
            <a:r>
              <a:rPr lang="en-US" b="1" i="1" dirty="0">
                <a:solidFill>
                  <a:srgbClr val="FF0000"/>
                </a:solidFill>
              </a:rPr>
              <a:t>and </a:t>
            </a:r>
            <a:r>
              <a:rPr lang="en-US" b="1" i="1" dirty="0" err="1">
                <a:solidFill>
                  <a:srgbClr val="FF0000"/>
                </a:solidFill>
              </a:rPr>
              <a:t>Burkitt</a:t>
            </a:r>
            <a:r>
              <a:rPr lang="en-US" b="1" dirty="0" smtClean="0"/>
              <a:t>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Nasopharyngeal carcinoma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74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features of infectious mononucleosis are </a:t>
            </a:r>
            <a:endParaRPr lang="en-US" b="1" dirty="0" smtClean="0"/>
          </a:p>
          <a:p>
            <a:r>
              <a:rPr lang="en-US" b="1" dirty="0" smtClean="0"/>
              <a:t>pharyngitis</a:t>
            </a:r>
            <a:r>
              <a:rPr lang="en-US" b="1" dirty="0"/>
              <a:t>,</a:t>
            </a:r>
          </a:p>
          <a:p>
            <a:r>
              <a:rPr lang="en-US" b="1" dirty="0" smtClean="0"/>
              <a:t>Cervical lymphadenopathy </a:t>
            </a:r>
          </a:p>
          <a:p>
            <a:r>
              <a:rPr lang="en-US" b="1" dirty="0" smtClean="0"/>
              <a:t>Generalized </a:t>
            </a:r>
            <a:r>
              <a:rPr lang="en-US" b="1" dirty="0" err="1" smtClean="0"/>
              <a:t>arthromyalgia</a:t>
            </a:r>
            <a:endParaRPr lang="en-US" b="1" dirty="0"/>
          </a:p>
          <a:p>
            <a:r>
              <a:rPr lang="en-US" b="1" dirty="0" smtClean="0"/>
              <a:t>Associated </a:t>
            </a:r>
            <a:r>
              <a:rPr lang="en-US" b="1" dirty="0"/>
              <a:t>fever and </a:t>
            </a:r>
            <a:r>
              <a:rPr lang="en-US" b="1" dirty="0" smtClean="0"/>
              <a:t>malaise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Symptomatic </a:t>
            </a:r>
            <a:r>
              <a:rPr lang="en-US" b="1" i="1" dirty="0">
                <a:solidFill>
                  <a:srgbClr val="FF0000"/>
                </a:solidFill>
              </a:rPr>
              <a:t>treatment </a:t>
            </a:r>
            <a:r>
              <a:rPr lang="en-US" b="1" dirty="0" smtClean="0"/>
              <a:t>is indicated </a:t>
            </a:r>
            <a:r>
              <a:rPr lang="en-US" b="1" dirty="0"/>
              <a:t>such as antipyretics, analgesics, and anti-inflammatories,</a:t>
            </a:r>
          </a:p>
          <a:p>
            <a:pPr marL="0" indent="0">
              <a:buNone/>
            </a:pPr>
            <a:r>
              <a:rPr lang="en-US" b="1" dirty="0" smtClean="0"/>
              <a:t>    with </a:t>
            </a:r>
            <a:r>
              <a:rPr lang="en-US" b="1" dirty="0"/>
              <a:t>no specific antiviral drug treatment.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27154</TotalTime>
  <Words>4062</Words>
  <Application>Microsoft Office PowerPoint</Application>
  <PresentationFormat>On-screen Show (4:3)</PresentationFormat>
  <Paragraphs>513</Paragraphs>
  <Slides>116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Flow</vt:lpstr>
      <vt:lpstr>PowerPoint Presentation</vt:lpstr>
      <vt:lpstr>Infectious Diseases  and  Oral Medicine</vt:lpstr>
      <vt:lpstr>Outlines</vt:lpstr>
      <vt:lpstr>Infections of the Oral Cavity, Neck, and Head </vt:lpstr>
      <vt:lpstr>PowerPoint Presentation</vt:lpstr>
      <vt:lpstr>PowerPoint Presentation</vt:lpstr>
      <vt:lpstr>PowerPoint Presentation</vt:lpstr>
      <vt:lpstr>MICROBIOLOGIC CONSIDERATIONS</vt:lpstr>
      <vt:lpstr> Total cultivable oral microbiota </vt:lpstr>
      <vt:lpstr>PowerPoint Presentation</vt:lpstr>
      <vt:lpstr>PATHOGENETIC MECHANISMS</vt:lpstr>
      <vt:lpstr>PowerPoint Presentation</vt:lpstr>
      <vt:lpstr>PowerPoint Presentation</vt:lpstr>
      <vt:lpstr>CLINICAL MANIFESTATIONS AND MANAGEMENT </vt:lpstr>
      <vt:lpstr>Orofacial Odontogenic Infections</vt:lpstr>
      <vt:lpstr>Dentoalveolar Infections</vt:lpstr>
      <vt:lpstr>Dento-alveolar Infections Process</vt:lpstr>
      <vt:lpstr>Treatment</vt:lpstr>
      <vt:lpstr>PowerPoint Presentation</vt:lpstr>
      <vt:lpstr>Gingivitis and Periodontal Infections</vt:lpstr>
      <vt:lpstr>Gingivitis</vt:lpstr>
      <vt:lpstr>PowerPoint Presentation</vt:lpstr>
      <vt:lpstr>Aucte necrotizing ulcerative gingivitis</vt:lpstr>
      <vt:lpstr>Treatment</vt:lpstr>
      <vt:lpstr>Trench mouth</vt:lpstr>
      <vt:lpstr>Periodontitis</vt:lpstr>
      <vt:lpstr>PowerPoint Presentation</vt:lpstr>
      <vt:lpstr>PowerPoint Presentation</vt:lpstr>
      <vt:lpstr>Periodontal Abscess</vt:lpstr>
      <vt:lpstr>Pericoronitis </vt:lpstr>
      <vt:lpstr>PowerPoint Presentation</vt:lpstr>
      <vt:lpstr>Deep Fascial Space Infections</vt:lpstr>
      <vt:lpstr>PowerPoint Presentation</vt:lpstr>
      <vt:lpstr>PowerPoint Presentation</vt:lpstr>
      <vt:lpstr>Deep Facial Spaces</vt:lpstr>
      <vt:lpstr>Ludwig angina</vt:lpstr>
      <vt:lpstr>PowerPoint Presentation</vt:lpstr>
      <vt:lpstr>Treatment</vt:lpstr>
      <vt:lpstr>PowerPoint Presentation</vt:lpstr>
      <vt:lpstr>Complications of Odontogenic Infections</vt:lpstr>
      <vt:lpstr>Suppurative Jugular Thrombophlebitis (Lemierre Syndrome)</vt:lpstr>
      <vt:lpstr>Sign and Symptoms</vt:lpstr>
      <vt:lpstr>PowerPoint Presentation</vt:lpstr>
      <vt:lpstr>PowerPoint Presentation</vt:lpstr>
      <vt:lpstr>PowerPoint Presentation</vt:lpstr>
      <vt:lpstr>Management</vt:lpstr>
      <vt:lpstr>Osteomyelitis of the Jaws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Orofacial Nonodontogenic Infections</vt:lpstr>
      <vt:lpstr>Noma (Gangrenous Stoatmitis)  </vt:lpstr>
      <vt:lpstr>PowerPoint Presentation</vt:lpstr>
      <vt:lpstr>Treatment</vt:lpstr>
      <vt:lpstr>PowerPoint Presentation</vt:lpstr>
      <vt:lpstr>Noma(Gangrenous stomatitis)</vt:lpstr>
      <vt:lpstr>PowerPoint Presentation</vt:lpstr>
      <vt:lpstr>PowerPoint Presentation</vt:lpstr>
      <vt:lpstr>Actinomycosis </vt:lpstr>
      <vt:lpstr>Clinical Presentation </vt:lpstr>
      <vt:lpstr>Diagnosis </vt:lpstr>
      <vt:lpstr>Treatment </vt:lpstr>
      <vt:lpstr>Tuberculosis</vt:lpstr>
      <vt:lpstr>PowerPoint Presentation</vt:lpstr>
      <vt:lpstr>Upper lobe Cavity in Chest X-ray of a Patient with Pulmonary  Tuberculosis</vt:lpstr>
      <vt:lpstr>Diagnosis </vt:lpstr>
      <vt:lpstr>PowerPoint Presentation</vt:lpstr>
      <vt:lpstr>Prevention</vt:lpstr>
      <vt:lpstr>PowerPoint Presentation</vt:lpstr>
      <vt:lpstr>PowerPoint Presentation</vt:lpstr>
      <vt:lpstr>FUNGAL INFECTIONS </vt:lpstr>
      <vt:lpstr>PowerPoint Presentation</vt:lpstr>
      <vt:lpstr>PowerPoint Presentation</vt:lpstr>
      <vt:lpstr>PowerPoint Presentation</vt:lpstr>
      <vt:lpstr>Mucormycosis</vt:lpstr>
      <vt:lpstr>PowerPoint Presentation</vt:lpstr>
      <vt:lpstr>PowerPoint Presentation</vt:lpstr>
      <vt:lpstr>Clinical Presentation </vt:lpstr>
      <vt:lpstr>Prevention </vt:lpstr>
      <vt:lpstr>Diagnosis </vt:lpstr>
      <vt:lpstr>Treatment </vt:lpstr>
      <vt:lpstr>Oral/Facial Considerations </vt:lpstr>
      <vt:lpstr>PowerPoint Presentation</vt:lpstr>
      <vt:lpstr>PowerPoint Presentation</vt:lpstr>
      <vt:lpstr>Mucormycosis in a patient with acute myelogenous leukemia</vt:lpstr>
      <vt:lpstr>VIRAL DISEASES </vt:lpstr>
      <vt:lpstr>Varicella-Zoster Virus </vt:lpstr>
      <vt:lpstr>Treatment</vt:lpstr>
      <vt:lpstr>Prevention</vt:lpstr>
      <vt:lpstr>Complications</vt:lpstr>
      <vt:lpstr>Human Herpesvirus-6 </vt:lpstr>
      <vt:lpstr>PowerPoint Presentation</vt:lpstr>
      <vt:lpstr>Human Herpesvirus-7 </vt:lpstr>
      <vt:lpstr>PowerPoint Presentation</vt:lpstr>
      <vt:lpstr>Epstein–Barr Virus </vt:lpstr>
      <vt:lpstr>PowerPoint Presentation</vt:lpstr>
      <vt:lpstr>PowerPoint Presentation</vt:lpstr>
      <vt:lpstr>Human Herpesvirus-8 </vt:lpstr>
      <vt:lpstr>KS mucosal lesion</vt:lpstr>
      <vt:lpstr>PowerPoint Presentation</vt:lpstr>
      <vt:lpstr>Mllouscum contagiosum</vt:lpstr>
      <vt:lpstr>Mllouscum contagiosum</vt:lpstr>
      <vt:lpstr>Coronaviruses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Vaccines against SARS-CoV-2</vt:lpstr>
      <vt:lpstr>PowerPoint Presentation</vt:lpstr>
      <vt:lpstr>Congenital and Neonatal Viral Infections 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Persian</dc:creator>
  <cp:lastModifiedBy>Persian</cp:lastModifiedBy>
  <cp:revision>624</cp:revision>
  <dcterms:created xsi:type="dcterms:W3CDTF">2023-02-03T07:22:36Z</dcterms:created>
  <dcterms:modified xsi:type="dcterms:W3CDTF">2023-03-01T19:52:23Z</dcterms:modified>
</cp:coreProperties>
</file>