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65"/>
  </p:notesMasterIdLst>
  <p:sldIdLst>
    <p:sldId id="607" r:id="rId2"/>
    <p:sldId id="563" r:id="rId3"/>
    <p:sldId id="564" r:id="rId4"/>
    <p:sldId id="565" r:id="rId5"/>
    <p:sldId id="566" r:id="rId6"/>
    <p:sldId id="567" r:id="rId7"/>
    <p:sldId id="568" r:id="rId8"/>
    <p:sldId id="569" r:id="rId9"/>
    <p:sldId id="570" r:id="rId10"/>
    <p:sldId id="571" r:id="rId11"/>
    <p:sldId id="572" r:id="rId12"/>
    <p:sldId id="573" r:id="rId13"/>
    <p:sldId id="574" r:id="rId14"/>
    <p:sldId id="575" r:id="rId15"/>
    <p:sldId id="576" r:id="rId16"/>
    <p:sldId id="577" r:id="rId17"/>
    <p:sldId id="579" r:id="rId18"/>
    <p:sldId id="580" r:id="rId19"/>
    <p:sldId id="581" r:id="rId20"/>
    <p:sldId id="582" r:id="rId21"/>
    <p:sldId id="583" r:id="rId22"/>
    <p:sldId id="584" r:id="rId23"/>
    <p:sldId id="585" r:id="rId24"/>
    <p:sldId id="586" r:id="rId25"/>
    <p:sldId id="587" r:id="rId26"/>
    <p:sldId id="588" r:id="rId27"/>
    <p:sldId id="589" r:id="rId28"/>
    <p:sldId id="590" r:id="rId29"/>
    <p:sldId id="591" r:id="rId30"/>
    <p:sldId id="592" r:id="rId31"/>
    <p:sldId id="593" r:id="rId32"/>
    <p:sldId id="594" r:id="rId33"/>
    <p:sldId id="595" r:id="rId34"/>
    <p:sldId id="596" r:id="rId35"/>
    <p:sldId id="597" r:id="rId36"/>
    <p:sldId id="605" r:id="rId37"/>
    <p:sldId id="598" r:id="rId38"/>
    <p:sldId id="600" r:id="rId39"/>
    <p:sldId id="601" r:id="rId40"/>
    <p:sldId id="603" r:id="rId41"/>
    <p:sldId id="604" r:id="rId42"/>
    <p:sldId id="541" r:id="rId43"/>
    <p:sldId id="348" r:id="rId44"/>
    <p:sldId id="349" r:id="rId45"/>
    <p:sldId id="489" r:id="rId46"/>
    <p:sldId id="488" r:id="rId47"/>
    <p:sldId id="490" r:id="rId48"/>
    <p:sldId id="478" r:id="rId49"/>
    <p:sldId id="479" r:id="rId50"/>
    <p:sldId id="480" r:id="rId51"/>
    <p:sldId id="491" r:id="rId52"/>
    <p:sldId id="481" r:id="rId53"/>
    <p:sldId id="497" r:id="rId54"/>
    <p:sldId id="492" r:id="rId55"/>
    <p:sldId id="496" r:id="rId56"/>
    <p:sldId id="493" r:id="rId57"/>
    <p:sldId id="483" r:id="rId58"/>
    <p:sldId id="494" r:id="rId59"/>
    <p:sldId id="487" r:id="rId60"/>
    <p:sldId id="484" r:id="rId61"/>
    <p:sldId id="485" r:id="rId62"/>
    <p:sldId id="486" r:id="rId63"/>
    <p:sldId id="606" r:id="rId6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563" autoAdjust="0"/>
  </p:normalViewPr>
  <p:slideViewPr>
    <p:cSldViewPr>
      <p:cViewPr varScale="1">
        <p:scale>
          <a:sx n="65" d="100"/>
          <a:sy n="65" d="100"/>
        </p:scale>
        <p:origin x="-984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8" y="13035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82A350-D9F2-446E-8A5B-743C74DBF171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F302A5-9A5C-4D1D-BB7A-66BF2B282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767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461498-9ADC-4567-A8B5-708F22641161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E09B39-45BA-4B1B-BC6C-A3C1AACB07E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461498-9ADC-4567-A8B5-708F22641161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E09B39-45BA-4B1B-BC6C-A3C1AACB07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461498-9ADC-4567-A8B5-708F22641161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E09B39-45BA-4B1B-BC6C-A3C1AACB07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461498-9ADC-4567-A8B5-708F22641161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E09B39-45BA-4B1B-BC6C-A3C1AACB07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461498-9ADC-4567-A8B5-708F22641161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E09B39-45BA-4B1B-BC6C-A3C1AACB07E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461498-9ADC-4567-A8B5-708F22641161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E09B39-45BA-4B1B-BC6C-A3C1AACB07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461498-9ADC-4567-A8B5-708F22641161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E09B39-45BA-4B1B-BC6C-A3C1AACB07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461498-9ADC-4567-A8B5-708F22641161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E09B39-45BA-4B1B-BC6C-A3C1AACB07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461498-9ADC-4567-A8B5-708F22641161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E09B39-45BA-4B1B-BC6C-A3C1AACB07E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461498-9ADC-4567-A8B5-708F22641161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E09B39-45BA-4B1B-BC6C-A3C1AACB07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461498-9ADC-4567-A8B5-708F22641161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E09B39-45BA-4B1B-BC6C-A3C1AACB07E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1461498-9ADC-4567-A8B5-708F22641161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4AE09B39-45BA-4B1B-BC6C-A3C1AACB07E0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76672"/>
            <a:ext cx="6840760" cy="6166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75863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smtClean="0"/>
              <a:t>Diagnosis and Treatment</a:t>
            </a:r>
            <a:br>
              <a:rPr lang="en-US" b="1" i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Gonorrhea is diagnosed via </a:t>
            </a:r>
            <a:r>
              <a:rPr lang="en-US" b="1" i="1" dirty="0" smtClean="0">
                <a:solidFill>
                  <a:srgbClr val="FF0000"/>
                </a:solidFill>
              </a:rPr>
              <a:t>NAAT</a:t>
            </a:r>
          </a:p>
          <a:p>
            <a:r>
              <a:rPr lang="en-US" dirty="0" smtClean="0"/>
              <a:t>This can be </a:t>
            </a:r>
            <a:r>
              <a:rPr lang="en-US" dirty="0"/>
              <a:t>performed in the urine and on swabs from the </a:t>
            </a:r>
            <a:r>
              <a:rPr lang="en-US" dirty="0" smtClean="0"/>
              <a:t>urethra, cervix</a:t>
            </a:r>
            <a:r>
              <a:rPr lang="en-US" dirty="0"/>
              <a:t>, vagina, or oropharynx. </a:t>
            </a:r>
            <a:endParaRPr lang="en-US" dirty="0" smtClean="0"/>
          </a:p>
          <a:p>
            <a:r>
              <a:rPr lang="en-US" dirty="0" smtClean="0"/>
              <a:t>First-line </a:t>
            </a:r>
            <a:r>
              <a:rPr lang="en-US" dirty="0"/>
              <a:t>therapy to treat gonorrhea is </a:t>
            </a:r>
            <a:r>
              <a:rPr lang="en-US" b="1" i="1" dirty="0" smtClean="0">
                <a:solidFill>
                  <a:srgbClr val="FF0000"/>
                </a:solidFill>
              </a:rPr>
              <a:t>ceftriaxone</a:t>
            </a:r>
            <a:endParaRPr lang="en-US" b="1" i="1" dirty="0">
              <a:solidFill>
                <a:srgbClr val="FF0000"/>
              </a:solidFill>
            </a:endParaRPr>
          </a:p>
          <a:p>
            <a:r>
              <a:rPr lang="en-US" dirty="0" smtClean="0"/>
              <a:t>Recent </a:t>
            </a:r>
            <a:r>
              <a:rPr lang="en-US" dirty="0"/>
              <a:t>increases in antimicrobial </a:t>
            </a:r>
            <a:r>
              <a:rPr lang="en-US" b="1" i="1" dirty="0">
                <a:solidFill>
                  <a:srgbClr val="FF0000"/>
                </a:solidFill>
              </a:rPr>
              <a:t>resistance </a:t>
            </a:r>
            <a:r>
              <a:rPr lang="en-US" b="1" i="1" dirty="0" smtClean="0">
                <a:solidFill>
                  <a:srgbClr val="FF0000"/>
                </a:solidFill>
              </a:rPr>
              <a:t>to ceftriaxone </a:t>
            </a:r>
            <a:r>
              <a:rPr lang="en-US" dirty="0"/>
              <a:t>have been </a:t>
            </a:r>
            <a:r>
              <a:rPr lang="en-US" dirty="0" smtClean="0"/>
              <a:t>observed </a:t>
            </a:r>
          </a:p>
          <a:p>
            <a:r>
              <a:rPr lang="en-US" dirty="0" smtClean="0"/>
              <a:t>Gonorrhea damages </a:t>
            </a:r>
            <a:r>
              <a:rPr lang="en-US" dirty="0"/>
              <a:t>mucous membranes, which </a:t>
            </a:r>
            <a:r>
              <a:rPr lang="en-US" i="1" dirty="0">
                <a:solidFill>
                  <a:srgbClr val="FF0000"/>
                </a:solidFill>
              </a:rPr>
              <a:t>increases the </a:t>
            </a:r>
            <a:r>
              <a:rPr lang="en-US" i="1" dirty="0" smtClean="0">
                <a:solidFill>
                  <a:srgbClr val="FF0000"/>
                </a:solidFill>
              </a:rPr>
              <a:t>risk of </a:t>
            </a:r>
            <a:r>
              <a:rPr lang="en-US" i="1" dirty="0">
                <a:solidFill>
                  <a:srgbClr val="FF0000"/>
                </a:solidFill>
              </a:rPr>
              <a:t>HIV and other </a:t>
            </a:r>
            <a:r>
              <a:rPr lang="en-US" i="1" dirty="0" smtClean="0">
                <a:solidFill>
                  <a:srgbClr val="FF0000"/>
                </a:solidFill>
              </a:rPr>
              <a:t>STIs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7924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Syphilis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Syphilis is caused by </a:t>
            </a:r>
            <a:r>
              <a:rPr lang="en-US" dirty="0" err="1" smtClean="0">
                <a:solidFill>
                  <a:srgbClr val="FF0000"/>
                </a:solidFill>
              </a:rPr>
              <a:t>Treponema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pallidum</a:t>
            </a:r>
            <a:r>
              <a:rPr lang="en-US" dirty="0" smtClean="0">
                <a:solidFill>
                  <a:srgbClr val="FF0000"/>
                </a:solidFill>
              </a:rPr>
              <a:t>, a spirochete bacterium</a:t>
            </a:r>
          </a:p>
          <a:p>
            <a:r>
              <a:rPr lang="en-US" dirty="0" smtClean="0"/>
              <a:t>It is acquired primarily </a:t>
            </a:r>
            <a:r>
              <a:rPr lang="en-US" i="1" dirty="0" smtClean="0">
                <a:solidFill>
                  <a:srgbClr val="FF0000"/>
                </a:solidFill>
              </a:rPr>
              <a:t>through sexual contact</a:t>
            </a:r>
            <a:r>
              <a:rPr lang="en-US" dirty="0" smtClean="0"/>
              <a:t> </a:t>
            </a:r>
          </a:p>
          <a:p>
            <a:r>
              <a:rPr lang="en-US" dirty="0" smtClean="0"/>
              <a:t>Like chlamydia and gonorrhea, syphilis is</a:t>
            </a:r>
          </a:p>
          <a:p>
            <a:pPr marL="0" indent="0">
              <a:buNone/>
            </a:pPr>
            <a:r>
              <a:rPr lang="en-US" dirty="0" smtClean="0"/>
              <a:t>  more </a:t>
            </a:r>
            <a:r>
              <a:rPr lang="en-US" i="1" dirty="0" smtClean="0">
                <a:solidFill>
                  <a:srgbClr val="FF0000"/>
                </a:solidFill>
              </a:rPr>
              <a:t>common in younger individuals </a:t>
            </a:r>
            <a:r>
              <a:rPr lang="en-US" dirty="0" smtClean="0"/>
              <a:t>and </a:t>
            </a:r>
            <a:r>
              <a:rPr lang="en-US" i="1" dirty="0" smtClean="0">
                <a:solidFill>
                  <a:srgbClr val="FF0000"/>
                </a:solidFill>
              </a:rPr>
              <a:t>MSM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(Men have Sex with Men)</a:t>
            </a:r>
          </a:p>
        </p:txBody>
      </p:sp>
    </p:spTree>
    <p:extLst>
      <p:ext uri="{BB962C8B-B14F-4D97-AF65-F5344CB8AC3E}">
        <p14:creationId xmlns:p14="http://schemas.microsoft.com/office/powerpoint/2010/main" val="28765832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smtClean="0"/>
              <a:t>Clinical Presentation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Active syphilis </a:t>
            </a:r>
            <a:r>
              <a:rPr lang="en-US" dirty="0"/>
              <a:t>infections can be divided into primary, </a:t>
            </a:r>
            <a:r>
              <a:rPr lang="en-US" dirty="0" smtClean="0"/>
              <a:t>secondary, and </a:t>
            </a:r>
            <a:r>
              <a:rPr lang="en-US" dirty="0"/>
              <a:t>tertiary stages. </a:t>
            </a:r>
            <a:endParaRPr lang="en-US" dirty="0" smtClean="0"/>
          </a:p>
          <a:p>
            <a:r>
              <a:rPr lang="en-US" i="1" dirty="0" smtClean="0">
                <a:solidFill>
                  <a:srgbClr val="FF0000"/>
                </a:solidFill>
              </a:rPr>
              <a:t>Primary</a:t>
            </a:r>
            <a:r>
              <a:rPr lang="en-US" dirty="0" smtClean="0"/>
              <a:t> </a:t>
            </a:r>
            <a:r>
              <a:rPr lang="en-US" dirty="0"/>
              <a:t>infections occur </a:t>
            </a:r>
            <a:r>
              <a:rPr lang="en-US" dirty="0" smtClean="0"/>
              <a:t>within </a:t>
            </a:r>
            <a:r>
              <a:rPr lang="en-US" i="1" dirty="0">
                <a:solidFill>
                  <a:srgbClr val="FF0000"/>
                </a:solidFill>
              </a:rPr>
              <a:t>the first month of exposure. </a:t>
            </a:r>
            <a:endParaRPr lang="en-US" i="1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Patients </a:t>
            </a:r>
            <a:r>
              <a:rPr lang="en-US" dirty="0"/>
              <a:t>will </a:t>
            </a:r>
            <a:r>
              <a:rPr lang="en-US" dirty="0" smtClean="0"/>
              <a:t>present </a:t>
            </a:r>
            <a:r>
              <a:rPr lang="en-US" dirty="0"/>
              <a:t>with a </a:t>
            </a:r>
            <a:r>
              <a:rPr lang="en-US" i="1" dirty="0">
                <a:solidFill>
                  <a:srgbClr val="FF0000"/>
                </a:solidFill>
              </a:rPr>
              <a:t>painless genital ulcer </a:t>
            </a:r>
            <a:r>
              <a:rPr lang="en-US" dirty="0"/>
              <a:t>(chancre) at the </a:t>
            </a:r>
            <a:r>
              <a:rPr lang="en-US" dirty="0" smtClean="0"/>
              <a:t>initial inoculation </a:t>
            </a:r>
            <a:r>
              <a:rPr lang="en-US" dirty="0"/>
              <a:t>site </a:t>
            </a:r>
            <a:r>
              <a:rPr lang="en-US" dirty="0" smtClean="0"/>
              <a:t>.</a:t>
            </a:r>
          </a:p>
          <a:p>
            <a:r>
              <a:rPr lang="en-US" dirty="0" smtClean="0"/>
              <a:t>Some patients may </a:t>
            </a:r>
            <a:r>
              <a:rPr lang="en-US" dirty="0"/>
              <a:t>not develop or recall developing an ulcer. </a:t>
            </a:r>
          </a:p>
        </p:txBody>
      </p:sp>
    </p:spTree>
    <p:extLst>
      <p:ext uri="{BB962C8B-B14F-4D97-AF65-F5344CB8AC3E}">
        <p14:creationId xmlns:p14="http://schemas.microsoft.com/office/powerpoint/2010/main" val="7390426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In </a:t>
            </a:r>
            <a:r>
              <a:rPr lang="en-US" i="1" dirty="0" smtClean="0">
                <a:solidFill>
                  <a:srgbClr val="FF0000"/>
                </a:solidFill>
              </a:rPr>
              <a:t>secondary syphilis</a:t>
            </a:r>
            <a:r>
              <a:rPr lang="en-US" dirty="0" smtClean="0"/>
              <a:t>: patients </a:t>
            </a:r>
            <a:r>
              <a:rPr lang="en-US" dirty="0"/>
              <a:t>develop a </a:t>
            </a:r>
            <a:r>
              <a:rPr lang="en-US" i="1" dirty="0">
                <a:solidFill>
                  <a:srgbClr val="FF0000"/>
                </a:solidFill>
              </a:rPr>
              <a:t>disseminated infection</a:t>
            </a:r>
            <a:r>
              <a:rPr lang="en-US" dirty="0"/>
              <a:t>, </a:t>
            </a:r>
            <a:r>
              <a:rPr lang="en-US" dirty="0" smtClean="0"/>
              <a:t>which manifests </a:t>
            </a:r>
            <a:r>
              <a:rPr lang="en-US" dirty="0"/>
              <a:t>as a diffuse rash (classically on the palms </a:t>
            </a:r>
            <a:r>
              <a:rPr lang="en-US" dirty="0" smtClean="0"/>
              <a:t>and soles).</a:t>
            </a:r>
            <a:endParaRPr lang="en-US" dirty="0"/>
          </a:p>
          <a:p>
            <a:r>
              <a:rPr lang="en-US" dirty="0" smtClean="0"/>
              <a:t>In </a:t>
            </a:r>
            <a:r>
              <a:rPr lang="en-US" i="1" dirty="0">
                <a:solidFill>
                  <a:srgbClr val="FF0000"/>
                </a:solidFill>
              </a:rPr>
              <a:t>tertiary syphilis</a:t>
            </a:r>
            <a:r>
              <a:rPr lang="en-US" dirty="0"/>
              <a:t>, which is very rare, </a:t>
            </a:r>
            <a:r>
              <a:rPr lang="en-US" dirty="0" smtClean="0"/>
              <a:t>patients present </a:t>
            </a:r>
            <a:r>
              <a:rPr lang="en-US" dirty="0"/>
              <a:t>with a cardiovascular infection or a </a:t>
            </a:r>
            <a:r>
              <a:rPr lang="en-US" dirty="0" smtClean="0"/>
              <a:t>syphilitic </a:t>
            </a:r>
            <a:r>
              <a:rPr lang="en-US" dirty="0" err="1" smtClean="0"/>
              <a:t>gumma</a:t>
            </a:r>
            <a:r>
              <a:rPr lang="en-US" dirty="0" smtClean="0"/>
              <a:t>. </a:t>
            </a:r>
          </a:p>
          <a:p>
            <a:r>
              <a:rPr lang="en-US" dirty="0" smtClean="0"/>
              <a:t>Syphilis </a:t>
            </a:r>
            <a:r>
              <a:rPr lang="en-US" dirty="0"/>
              <a:t>may be passed from an infected mother to </a:t>
            </a:r>
            <a:r>
              <a:rPr lang="en-US" dirty="0" smtClean="0"/>
              <a:t>her child </a:t>
            </a:r>
            <a:r>
              <a:rPr lang="en-US" dirty="0"/>
              <a:t>during pregnancy, causing </a:t>
            </a:r>
            <a:r>
              <a:rPr lang="en-US" i="1" dirty="0">
                <a:solidFill>
                  <a:srgbClr val="FF0000"/>
                </a:solidFill>
              </a:rPr>
              <a:t>congenital syphilis</a:t>
            </a:r>
            <a:r>
              <a:rPr lang="en-US" dirty="0"/>
              <a:t>. </a:t>
            </a:r>
          </a:p>
          <a:p>
            <a:r>
              <a:rPr lang="en-US" dirty="0"/>
              <a:t>Patients with congenital syphilis may have </a:t>
            </a:r>
            <a:r>
              <a:rPr lang="en-US" i="1" dirty="0">
                <a:solidFill>
                  <a:srgbClr val="FF0000"/>
                </a:solidFill>
              </a:rPr>
              <a:t>deformed bones, </a:t>
            </a:r>
            <a:r>
              <a:rPr lang="en-US" i="1" dirty="0" smtClean="0">
                <a:solidFill>
                  <a:srgbClr val="FF0000"/>
                </a:solidFill>
              </a:rPr>
              <a:t>severe </a:t>
            </a:r>
            <a:r>
              <a:rPr lang="pt-BR" i="1" dirty="0" smtClean="0">
                <a:solidFill>
                  <a:srgbClr val="FF0000"/>
                </a:solidFill>
              </a:rPr>
              <a:t>anemia</a:t>
            </a:r>
            <a:r>
              <a:rPr lang="pt-BR" i="1" dirty="0">
                <a:solidFill>
                  <a:srgbClr val="FF0000"/>
                </a:solidFill>
              </a:rPr>
              <a:t>, jaundice, hepatomegaly, splenomegaly, </a:t>
            </a:r>
            <a:r>
              <a:rPr lang="pt-BR" i="1" dirty="0" smtClean="0">
                <a:solidFill>
                  <a:srgbClr val="FF0000"/>
                </a:solidFill>
              </a:rPr>
              <a:t>blindness, </a:t>
            </a:r>
            <a:r>
              <a:rPr lang="en-US" i="1" dirty="0" smtClean="0">
                <a:solidFill>
                  <a:srgbClr val="FF0000"/>
                </a:solidFill>
              </a:rPr>
              <a:t>deafness</a:t>
            </a:r>
            <a:r>
              <a:rPr lang="en-US" i="1" dirty="0">
                <a:solidFill>
                  <a:srgbClr val="FF0000"/>
                </a:solidFill>
              </a:rPr>
              <a:t>, meningitis, or skin rash.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138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smtClean="0">
                <a:ln>
                  <a:solidFill>
                    <a:srgbClr val="FF0000"/>
                  </a:solidFill>
                </a:ln>
              </a:rPr>
              <a:t>Diagnosis</a:t>
            </a:r>
            <a:r>
              <a:rPr lang="en-US" b="1" i="1" dirty="0" smtClean="0"/>
              <a:t/>
            </a:r>
            <a:br>
              <a:rPr lang="en-US" b="1" i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Syphilis </a:t>
            </a:r>
            <a:r>
              <a:rPr lang="en-US" dirty="0"/>
              <a:t>is diagnosed using a combination of </a:t>
            </a:r>
            <a:r>
              <a:rPr lang="en-US" dirty="0" err="1" smtClean="0"/>
              <a:t>treponemal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dirty="0" err="1"/>
              <a:t>nontreponemal</a:t>
            </a:r>
            <a:r>
              <a:rPr lang="en-US" dirty="0"/>
              <a:t> </a:t>
            </a:r>
            <a:r>
              <a:rPr lang="en-US" dirty="0" smtClean="0"/>
              <a:t>tests</a:t>
            </a:r>
          </a:p>
        </p:txBody>
      </p:sp>
    </p:spTree>
    <p:extLst>
      <p:ext uri="{BB962C8B-B14F-4D97-AF65-F5344CB8AC3E}">
        <p14:creationId xmlns:p14="http://schemas.microsoft.com/office/powerpoint/2010/main" val="38174625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smtClean="0">
                <a:ln>
                  <a:solidFill>
                    <a:srgbClr val="FF0000"/>
                  </a:solidFill>
                </a:ln>
              </a:rPr>
              <a:t>Treatment</a:t>
            </a:r>
            <a:r>
              <a:rPr lang="en-US" b="1" i="1" dirty="0" smtClean="0"/>
              <a:t/>
            </a:r>
            <a:br>
              <a:rPr lang="en-US" b="1" i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Syphilis </a:t>
            </a:r>
            <a:r>
              <a:rPr lang="en-US" dirty="0"/>
              <a:t>is treated based on the duration and severity of disease.</a:t>
            </a:r>
          </a:p>
          <a:p>
            <a:r>
              <a:rPr lang="en-US" dirty="0" smtClean="0"/>
              <a:t>In general, early </a:t>
            </a:r>
            <a:r>
              <a:rPr lang="en-US" dirty="0"/>
              <a:t>syphilis (&lt;1 year) is usually treated with a single </a:t>
            </a:r>
            <a:r>
              <a:rPr lang="en-US" dirty="0" smtClean="0"/>
              <a:t>dose of </a:t>
            </a:r>
            <a:r>
              <a:rPr lang="en-US" dirty="0"/>
              <a:t>intramuscular (IM) </a:t>
            </a:r>
            <a:r>
              <a:rPr lang="en-US" dirty="0" err="1"/>
              <a:t>benzathine</a:t>
            </a:r>
            <a:r>
              <a:rPr lang="en-US" dirty="0"/>
              <a:t> penicillin G. </a:t>
            </a:r>
            <a:endParaRPr lang="en-US" dirty="0" smtClean="0"/>
          </a:p>
          <a:p>
            <a:r>
              <a:rPr lang="en-US" dirty="0" smtClean="0"/>
              <a:t>Late syphilis (&gt;</a:t>
            </a:r>
            <a:r>
              <a:rPr lang="en-US" dirty="0"/>
              <a:t>1 year) is treated with IM penicillin once weekly for </a:t>
            </a:r>
            <a:r>
              <a:rPr lang="en-US" dirty="0" smtClean="0"/>
              <a:t>three consecutive </a:t>
            </a:r>
            <a:r>
              <a:rPr lang="en-US" dirty="0"/>
              <a:t>weeks. </a:t>
            </a:r>
            <a:endParaRPr lang="en-US" dirty="0" smtClean="0"/>
          </a:p>
          <a:p>
            <a:r>
              <a:rPr lang="en-US" dirty="0" smtClean="0"/>
              <a:t>Patients </a:t>
            </a:r>
            <a:r>
              <a:rPr lang="en-US" dirty="0"/>
              <a:t>who have evidence of </a:t>
            </a:r>
            <a:r>
              <a:rPr lang="en-US" dirty="0" smtClean="0"/>
              <a:t>neurologic </a:t>
            </a:r>
            <a:r>
              <a:rPr lang="fr-FR" dirty="0" err="1" smtClean="0"/>
              <a:t>involvement</a:t>
            </a:r>
            <a:r>
              <a:rPr lang="fr-FR" dirty="0" smtClean="0"/>
              <a:t> (</a:t>
            </a:r>
            <a:r>
              <a:rPr lang="fr-FR" dirty="0" err="1"/>
              <a:t>neurosyphilis</a:t>
            </a:r>
            <a:r>
              <a:rPr lang="fr-FR" dirty="0"/>
              <a:t>) </a:t>
            </a:r>
            <a:r>
              <a:rPr lang="fr-FR" dirty="0" err="1"/>
              <a:t>require</a:t>
            </a:r>
            <a:r>
              <a:rPr lang="fr-FR" dirty="0"/>
              <a:t> </a:t>
            </a:r>
            <a:r>
              <a:rPr lang="fr-FR" dirty="0" err="1"/>
              <a:t>intravenous</a:t>
            </a:r>
            <a:r>
              <a:rPr lang="fr-FR" dirty="0"/>
              <a:t> (</a:t>
            </a:r>
            <a:r>
              <a:rPr lang="fr-FR" dirty="0" smtClean="0"/>
              <a:t>IV) </a:t>
            </a:r>
            <a:r>
              <a:rPr lang="en-US" dirty="0" smtClean="0"/>
              <a:t>penicillin </a:t>
            </a:r>
            <a:r>
              <a:rPr lang="en-US" dirty="0"/>
              <a:t>for 10–14 </a:t>
            </a:r>
            <a:r>
              <a:rPr lang="en-US" dirty="0" smtClean="0"/>
              <a:t>days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87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3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Herpes Simplex Virus</a:t>
            </a:r>
            <a:r>
              <a:rPr lang="en-US" b="1" i="1" dirty="0"/>
              <a:t/>
            </a:r>
            <a:br>
              <a:rPr lang="en-US" b="1" i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5656" y="1772816"/>
            <a:ext cx="7498080" cy="4800600"/>
          </a:xfrm>
        </p:spPr>
        <p:txBody>
          <a:bodyPr/>
          <a:lstStyle/>
          <a:p>
            <a:r>
              <a:rPr lang="en-US" b="1" dirty="0" smtClean="0"/>
              <a:t>HSV1</a:t>
            </a:r>
          </a:p>
          <a:p>
            <a:r>
              <a:rPr lang="en-US" b="1" dirty="0" smtClean="0"/>
              <a:t>HSV2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906021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First episodes of HSV </a:t>
            </a:r>
            <a:r>
              <a:rPr lang="en-US" dirty="0" smtClean="0"/>
              <a:t>disease(oral and genital), </a:t>
            </a:r>
            <a:r>
              <a:rPr lang="en-US" dirty="0"/>
              <a:t>especially primary </a:t>
            </a:r>
            <a:r>
              <a:rPr lang="en-US" dirty="0" smtClean="0"/>
              <a:t>infections</a:t>
            </a:r>
            <a:r>
              <a:rPr lang="en-US" dirty="0"/>
              <a:t>:</a:t>
            </a:r>
            <a:endParaRPr lang="en-US" dirty="0" smtClean="0"/>
          </a:p>
          <a:p>
            <a:r>
              <a:rPr lang="en-US" dirty="0" smtClean="0"/>
              <a:t>Are </a:t>
            </a:r>
            <a:r>
              <a:rPr lang="en-US" dirty="0"/>
              <a:t>frequently </a:t>
            </a:r>
            <a:r>
              <a:rPr lang="en-US" i="1" dirty="0">
                <a:solidFill>
                  <a:srgbClr val="FF0000"/>
                </a:solidFill>
              </a:rPr>
              <a:t>accompanied by systemic signs and </a:t>
            </a:r>
            <a:r>
              <a:rPr lang="en-US" i="1" dirty="0" smtClean="0">
                <a:solidFill>
                  <a:srgbClr val="FF0000"/>
                </a:solidFill>
              </a:rPr>
              <a:t>symptoms</a:t>
            </a:r>
            <a:endParaRPr lang="en-US" dirty="0"/>
          </a:p>
          <a:p>
            <a:r>
              <a:rPr lang="en-US" dirty="0"/>
              <a:t>Involve both </a:t>
            </a:r>
            <a:r>
              <a:rPr lang="en-US" i="1" dirty="0">
                <a:solidFill>
                  <a:srgbClr val="FF0000"/>
                </a:solidFill>
              </a:rPr>
              <a:t>mucosal and </a:t>
            </a:r>
            <a:r>
              <a:rPr lang="en-US" i="1" dirty="0" err="1">
                <a:solidFill>
                  <a:srgbClr val="FF0000"/>
                </a:solidFill>
              </a:rPr>
              <a:t>extramucosal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dirty="0" smtClean="0"/>
              <a:t>sites</a:t>
            </a:r>
            <a:endParaRPr lang="en-US" dirty="0"/>
          </a:p>
          <a:p>
            <a:r>
              <a:rPr lang="en-US" dirty="0"/>
              <a:t> Have a </a:t>
            </a:r>
            <a:r>
              <a:rPr lang="en-US" i="1" dirty="0">
                <a:solidFill>
                  <a:srgbClr val="FF0000"/>
                </a:solidFill>
              </a:rPr>
              <a:t>higher complication rate</a:t>
            </a:r>
          </a:p>
          <a:p>
            <a:r>
              <a:rPr lang="en-US" dirty="0"/>
              <a:t> Have a </a:t>
            </a:r>
            <a:r>
              <a:rPr lang="en-US" i="1" dirty="0">
                <a:solidFill>
                  <a:srgbClr val="FF0000"/>
                </a:solidFill>
              </a:rPr>
              <a:t>longer duration of symptoms</a:t>
            </a:r>
          </a:p>
          <a:p>
            <a:r>
              <a:rPr lang="en-US" dirty="0"/>
              <a:t>Have a </a:t>
            </a:r>
            <a:r>
              <a:rPr lang="en-US" i="1" dirty="0">
                <a:solidFill>
                  <a:srgbClr val="FF0000"/>
                </a:solidFill>
              </a:rPr>
              <a:t>longer viral shedding from </a:t>
            </a:r>
            <a:r>
              <a:rPr lang="en-US" i="1" dirty="0" smtClean="0">
                <a:solidFill>
                  <a:srgbClr val="FF0000"/>
                </a:solidFill>
              </a:rPr>
              <a:t>lesions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0471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Asymptomatic primary infection</a:t>
            </a:r>
            <a:r>
              <a:rPr lang="en-US" dirty="0" smtClean="0"/>
              <a:t> </a:t>
            </a:r>
            <a:r>
              <a:rPr lang="en-US" dirty="0"/>
              <a:t>is </a:t>
            </a:r>
            <a:r>
              <a:rPr lang="en-US" dirty="0" smtClean="0"/>
              <a:t>common</a:t>
            </a:r>
          </a:p>
          <a:p>
            <a:r>
              <a:rPr lang="en-US" dirty="0" smtClean="0"/>
              <a:t> </a:t>
            </a:r>
            <a:r>
              <a:rPr lang="en-US" dirty="0"/>
              <a:t>Both viral subtypes can cause genital </a:t>
            </a:r>
            <a:r>
              <a:rPr lang="en-US" dirty="0" smtClean="0"/>
              <a:t>and  </a:t>
            </a:r>
            <a:r>
              <a:rPr lang="en-US" dirty="0" err="1" smtClean="0"/>
              <a:t>orofacial</a:t>
            </a:r>
            <a:r>
              <a:rPr lang="en-US" dirty="0" smtClean="0"/>
              <a:t> infections</a:t>
            </a:r>
          </a:p>
          <a:p>
            <a:r>
              <a:rPr lang="en-US" dirty="0" smtClean="0"/>
              <a:t>   Infections </a:t>
            </a:r>
            <a:r>
              <a:rPr lang="en-US" dirty="0"/>
              <a:t>caused by the two  </a:t>
            </a:r>
            <a:r>
              <a:rPr lang="en-US" dirty="0" smtClean="0"/>
              <a:t>subtypes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are clinically </a:t>
            </a:r>
            <a:r>
              <a:rPr lang="en-US" dirty="0"/>
              <a:t>indistinguishable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846609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</a:t>
            </a:r>
            <a:r>
              <a:rPr lang="en-US" dirty="0"/>
              <a:t>contrast to </a:t>
            </a:r>
            <a:r>
              <a:rPr lang="en-US" i="1" dirty="0" smtClean="0">
                <a:solidFill>
                  <a:srgbClr val="FF0000"/>
                </a:solidFill>
              </a:rPr>
              <a:t>first </a:t>
            </a:r>
            <a:r>
              <a:rPr lang="en-US" i="1" dirty="0">
                <a:solidFill>
                  <a:srgbClr val="FF0000"/>
                </a:solidFill>
              </a:rPr>
              <a:t>episodes of genital infection</a:t>
            </a:r>
            <a:r>
              <a:rPr lang="en-US" dirty="0"/>
              <a:t>, the symptoms, </a:t>
            </a:r>
            <a:r>
              <a:rPr lang="en-US" dirty="0" smtClean="0"/>
              <a:t>signs, and </a:t>
            </a:r>
            <a:r>
              <a:rPr lang="en-US" dirty="0"/>
              <a:t>anatomic sites of infection of </a:t>
            </a:r>
            <a:r>
              <a:rPr lang="en-US" i="1" dirty="0">
                <a:solidFill>
                  <a:srgbClr val="FF0000"/>
                </a:solidFill>
              </a:rPr>
              <a:t>recurrent genital or </a:t>
            </a:r>
            <a:r>
              <a:rPr lang="en-US" i="1" dirty="0" err="1">
                <a:solidFill>
                  <a:srgbClr val="FF0000"/>
                </a:solidFill>
              </a:rPr>
              <a:t>orolabial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dirty="0" smtClean="0"/>
              <a:t>herpes are </a:t>
            </a:r>
            <a:r>
              <a:rPr lang="en-US" i="1" dirty="0">
                <a:solidFill>
                  <a:srgbClr val="FF0000"/>
                </a:solidFill>
              </a:rPr>
              <a:t>usually localized </a:t>
            </a:r>
            <a:r>
              <a:rPr lang="en-US" b="1" i="1" dirty="0">
                <a:solidFill>
                  <a:srgbClr val="FF0000"/>
                </a:solidFill>
              </a:rPr>
              <a:t>to a defined </a:t>
            </a:r>
            <a:r>
              <a:rPr lang="en-US" b="1" i="1" dirty="0" err="1">
                <a:solidFill>
                  <a:srgbClr val="FF0000"/>
                </a:solidFill>
              </a:rPr>
              <a:t>mucocutaneous</a:t>
            </a:r>
            <a:r>
              <a:rPr lang="en-US" b="1" i="1" dirty="0">
                <a:solidFill>
                  <a:srgbClr val="FF0000"/>
                </a:solidFill>
              </a:rPr>
              <a:t> site</a:t>
            </a:r>
          </a:p>
        </p:txBody>
      </p:sp>
    </p:spTree>
    <p:extLst>
      <p:ext uri="{BB962C8B-B14F-4D97-AF65-F5344CB8AC3E}">
        <p14:creationId xmlns:p14="http://schemas.microsoft.com/office/powerpoint/2010/main" val="3671865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7624" y="1628800"/>
            <a:ext cx="7406640" cy="1472184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ritannic Bold" pitchFamily="34" charset="0"/>
              </a:rPr>
              <a:t>Sexually</a:t>
            </a:r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itannic Bold" pitchFamily="34" charset="0"/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ritannic Bold" pitchFamily="34" charset="0"/>
              </a:rPr>
              <a:t>Transmited</a:t>
            </a:r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itannic Bold" pitchFamily="34" charset="0"/>
              </a:rPr>
              <a:t> 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ritannic Bold" pitchFamily="34" charset="0"/>
              </a:rPr>
              <a:t>Infections</a:t>
            </a:r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itannic Bold" pitchFamily="34" charset="0"/>
              </a:rPr>
              <a:t> </a:t>
            </a:r>
            <a:b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itannic Bold" pitchFamily="34" charset="0"/>
              </a:rPr>
            </a:b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ritannic Bold" pitchFamily="34" charset="0"/>
              </a:rPr>
              <a:t>of</a:t>
            </a:r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itannic Bold" pitchFamily="34" charset="0"/>
              </a:rPr>
              <a:t> 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ritannic Bold" pitchFamily="34" charset="0"/>
              </a:rPr>
              <a:t>Oral</a:t>
            </a:r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itannic Bold" pitchFamily="34" charset="0"/>
              </a:rPr>
              <a:t> 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ritannic Bold" pitchFamily="34" charset="0"/>
              </a:rPr>
              <a:t>Cavity</a:t>
            </a:r>
            <a:endParaRPr lang="en-US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ritannic Bold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5656" y="4293096"/>
            <a:ext cx="7406640" cy="1752600"/>
          </a:xfrm>
        </p:spPr>
        <p:txBody>
          <a:bodyPr/>
          <a:lstStyle/>
          <a:p>
            <a:r>
              <a:rPr lang="en-US" b="1" i="1" dirty="0" err="1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Dr</a:t>
            </a:r>
            <a:r>
              <a:rPr lang="fa-IR" b="1" i="1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.</a:t>
            </a:r>
            <a:r>
              <a:rPr lang="en-US" b="1" i="1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 </a:t>
            </a:r>
            <a:r>
              <a:rPr lang="en-US" b="1" i="1" dirty="0" err="1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Najmeh</a:t>
            </a:r>
            <a:r>
              <a:rPr lang="en-US" b="1" i="1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 </a:t>
            </a:r>
            <a:r>
              <a:rPr lang="en-US" b="1" i="1" dirty="0" err="1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Namazee</a:t>
            </a:r>
            <a:endParaRPr lang="en-US" b="1" i="1" dirty="0">
              <a:ln>
                <a:solidFill>
                  <a:srgbClr val="0070C0"/>
                </a:solidFill>
              </a:ln>
              <a:solidFill>
                <a:srgbClr val="0070C0"/>
              </a:solidFill>
            </a:endParaRPr>
          </a:p>
          <a:p>
            <a:r>
              <a:rPr lang="en-US" b="1" i="1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Infectious </a:t>
            </a:r>
            <a:r>
              <a:rPr lang="en-US" b="1" i="1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Disease </a:t>
            </a:r>
            <a:r>
              <a:rPr lang="en-US" b="1" i="1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Specialist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1907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Spread </a:t>
            </a:r>
            <a:r>
              <a:rPr lang="en-US" dirty="0"/>
              <a:t>of HSV-1 infection </a:t>
            </a:r>
            <a:r>
              <a:rPr lang="en-US" i="1" dirty="0">
                <a:solidFill>
                  <a:srgbClr val="FF0000"/>
                </a:solidFill>
              </a:rPr>
              <a:t>from oral secretions to other </a:t>
            </a:r>
            <a:r>
              <a:rPr lang="en-US" i="1" dirty="0" smtClean="0">
                <a:solidFill>
                  <a:srgbClr val="FF0000"/>
                </a:solidFill>
              </a:rPr>
              <a:t>skin areas</a:t>
            </a:r>
            <a:r>
              <a:rPr lang="en-US" dirty="0" smtClean="0"/>
              <a:t> </a:t>
            </a:r>
            <a:r>
              <a:rPr lang="en-US" dirty="0"/>
              <a:t>is a </a:t>
            </a:r>
            <a:r>
              <a:rPr lang="en-US" i="1" dirty="0">
                <a:solidFill>
                  <a:srgbClr val="FF0000"/>
                </a:solidFill>
              </a:rPr>
              <a:t>hazard of certain occupations </a:t>
            </a:r>
            <a:r>
              <a:rPr lang="en-US" dirty="0"/>
              <a:t>(e.g., </a:t>
            </a:r>
            <a:r>
              <a:rPr lang="en-US" b="1" i="1" dirty="0">
                <a:solidFill>
                  <a:srgbClr val="FF0000"/>
                </a:solidFill>
              </a:rPr>
              <a:t>dentists</a:t>
            </a:r>
            <a:r>
              <a:rPr lang="en-US" dirty="0"/>
              <a:t>, respiratory care</a:t>
            </a:r>
          </a:p>
          <a:p>
            <a:pPr marL="0" indent="0">
              <a:buNone/>
            </a:pPr>
            <a:r>
              <a:rPr lang="en-US" dirty="0" smtClean="0"/>
              <a:t>  unit </a:t>
            </a:r>
            <a:r>
              <a:rPr lang="en-US" dirty="0"/>
              <a:t>personnel</a:t>
            </a:r>
            <a:r>
              <a:rPr lang="en-US" dirty="0" smtClean="0"/>
              <a:t>)</a:t>
            </a:r>
          </a:p>
          <a:p>
            <a:r>
              <a:rPr lang="en-US" dirty="0" smtClean="0"/>
              <a:t> </a:t>
            </a:r>
            <a:r>
              <a:rPr lang="en-US" i="1" dirty="0" smtClean="0">
                <a:solidFill>
                  <a:srgbClr val="FF0000"/>
                </a:solidFill>
              </a:rPr>
              <a:t>Laboratory-acquired </a:t>
            </a:r>
            <a:r>
              <a:rPr lang="en-US" i="1" dirty="0">
                <a:solidFill>
                  <a:srgbClr val="FF0000"/>
                </a:solidFill>
              </a:rPr>
              <a:t>and nosocomial outbreaks</a:t>
            </a:r>
            <a:r>
              <a:rPr lang="en-US" dirty="0"/>
              <a:t> </a:t>
            </a:r>
            <a:r>
              <a:rPr lang="en-US" dirty="0" smtClean="0"/>
              <a:t>in hospital </a:t>
            </a:r>
            <a:r>
              <a:rPr lang="en-US" dirty="0"/>
              <a:t>or nursery personnel have been reported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9157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immunocompromised</a:t>
            </a:r>
            <a:r>
              <a:rPr lang="en-US" dirty="0"/>
              <a:t> patients and in moderate to severe infection: </a:t>
            </a:r>
            <a:r>
              <a:rPr lang="en-US" i="1" dirty="0">
                <a:solidFill>
                  <a:srgbClr val="FF0000"/>
                </a:solidFill>
              </a:rPr>
              <a:t>Oral or systemic acyclovir, 200 mg tablets, </a:t>
            </a:r>
            <a:r>
              <a:rPr lang="en-US" dirty="0">
                <a:solidFill>
                  <a:srgbClr val="FF0000"/>
                </a:solidFill>
              </a:rPr>
              <a:t>5 times daily for 7  days</a:t>
            </a:r>
            <a:r>
              <a:rPr lang="en-US" dirty="0"/>
              <a:t> or </a:t>
            </a:r>
            <a:r>
              <a:rPr lang="en-US" i="1" dirty="0">
                <a:solidFill>
                  <a:srgbClr val="FF0000"/>
                </a:solidFill>
              </a:rPr>
              <a:t>topical application of 5% acyclovir cream every 4 hours for 5  days </a:t>
            </a:r>
            <a:r>
              <a:rPr lang="en-US" dirty="0"/>
              <a:t>is the recommended dose. </a:t>
            </a:r>
            <a:r>
              <a:rPr lang="en-US" b="1" dirty="0" err="1">
                <a:solidFill>
                  <a:srgbClr val="FF0000"/>
                </a:solidFill>
              </a:rPr>
              <a:t>Valacyclovir</a:t>
            </a:r>
            <a:r>
              <a:rPr lang="en-US" b="1" dirty="0">
                <a:solidFill>
                  <a:srgbClr val="FF0000"/>
                </a:solidFill>
              </a:rPr>
              <a:t> 1–2 </a:t>
            </a:r>
            <a:r>
              <a:rPr lang="en-US" b="1" dirty="0" smtClean="0">
                <a:solidFill>
                  <a:srgbClr val="FF0000"/>
                </a:solidFill>
              </a:rPr>
              <a:t>g </a:t>
            </a:r>
            <a:r>
              <a:rPr lang="en-US" b="1" dirty="0">
                <a:solidFill>
                  <a:srgbClr val="FF0000"/>
                </a:solidFill>
              </a:rPr>
              <a:t>twice daily may be used for prophylaxis.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6073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640960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8675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962088" cy="1143000"/>
          </a:xfrm>
        </p:spPr>
        <p:txBody>
          <a:bodyPr>
            <a:noAutofit/>
          </a:bodyPr>
          <a:lstStyle/>
          <a:p>
            <a:r>
              <a:rPr lang="en-US" sz="3200" b="1" dirty="0">
                <a:ln>
                  <a:solidFill>
                    <a:srgbClr val="FF0000"/>
                  </a:solidFill>
                </a:ln>
              </a:rPr>
              <a:t>Complications of Oral Herpes Simplex</a:t>
            </a:r>
            <a:br>
              <a:rPr lang="en-US" sz="3200" b="1" dirty="0">
                <a:ln>
                  <a:solidFill>
                    <a:srgbClr val="FF0000"/>
                  </a:solidFill>
                </a:ln>
              </a:rPr>
            </a:br>
            <a:r>
              <a:rPr lang="en-US" sz="3200" b="1" dirty="0">
                <a:ln>
                  <a:solidFill>
                    <a:srgbClr val="FF0000"/>
                  </a:solidFill>
                </a:ln>
              </a:rPr>
              <a:t>Virus Type 1</a:t>
            </a:r>
            <a:endParaRPr lang="en-US" sz="3200" dirty="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293568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/>
              <a:t>HSV-1 </a:t>
            </a:r>
            <a:r>
              <a:rPr lang="en-US" b="1" dirty="0"/>
              <a:t>and VZV are implicated as common causes of </a:t>
            </a:r>
            <a:r>
              <a:rPr lang="en-US" b="1" dirty="0">
                <a:solidFill>
                  <a:srgbClr val="FF0000"/>
                </a:solidFill>
              </a:rPr>
              <a:t>Bell palsy</a:t>
            </a:r>
          </a:p>
          <a:p>
            <a:pPr marL="0" indent="0">
              <a:buNone/>
            </a:pPr>
            <a:r>
              <a:rPr lang="en-US" b="1" dirty="0" smtClean="0"/>
              <a:t>     (</a:t>
            </a:r>
            <a:r>
              <a:rPr lang="en-US" b="1" dirty="0"/>
              <a:t>facial paralysis of </a:t>
            </a:r>
            <a:r>
              <a:rPr lang="en-US" b="1" i="1" dirty="0">
                <a:solidFill>
                  <a:srgbClr val="FF0000"/>
                </a:solidFill>
              </a:rPr>
              <a:t>the mandibular portion of the facial nerve</a:t>
            </a:r>
            <a:r>
              <a:rPr lang="en-US" b="1" dirty="0" smtClean="0"/>
              <a:t>).</a:t>
            </a:r>
          </a:p>
          <a:p>
            <a:r>
              <a:rPr lang="en-US" b="1" dirty="0" smtClean="0"/>
              <a:t>Antiviral </a:t>
            </a:r>
            <a:r>
              <a:rPr lang="en-US" b="1" dirty="0"/>
              <a:t>therapy for Bell palsy suggest no benefit, perhaps related to </a:t>
            </a:r>
            <a:r>
              <a:rPr lang="en-US" b="1" dirty="0" smtClean="0"/>
              <a:t>the delayed </a:t>
            </a:r>
            <a:r>
              <a:rPr lang="en-US" b="1" dirty="0"/>
              <a:t>timing of initiation </a:t>
            </a:r>
            <a:r>
              <a:rPr lang="en-US" b="1" dirty="0" smtClean="0"/>
              <a:t>of therapy</a:t>
            </a:r>
            <a:r>
              <a:rPr lang="en-US" b="1" dirty="0"/>
              <a:t>. </a:t>
            </a:r>
            <a:endParaRPr lang="en-US" b="1" dirty="0" smtClean="0"/>
          </a:p>
          <a:p>
            <a:r>
              <a:rPr lang="en-US" b="1" i="1" dirty="0" smtClean="0">
                <a:solidFill>
                  <a:srgbClr val="FF0000"/>
                </a:solidFill>
              </a:rPr>
              <a:t>Corticosteroids </a:t>
            </a:r>
            <a:r>
              <a:rPr lang="en-US" b="1" i="1" dirty="0">
                <a:solidFill>
                  <a:srgbClr val="FF0000"/>
                </a:solidFill>
              </a:rPr>
              <a:t>are a </a:t>
            </a:r>
            <a:r>
              <a:rPr lang="en-US" b="1" i="1" dirty="0" smtClean="0">
                <a:solidFill>
                  <a:srgbClr val="FF0000"/>
                </a:solidFill>
              </a:rPr>
              <a:t>mainstay of </a:t>
            </a:r>
            <a:r>
              <a:rPr lang="en-US" b="1" i="1" dirty="0">
                <a:solidFill>
                  <a:srgbClr val="FF0000"/>
                </a:solidFill>
              </a:rPr>
              <a:t>therapy </a:t>
            </a:r>
            <a:r>
              <a:rPr lang="en-US" b="1" dirty="0"/>
              <a:t>and correlate with improved short-term and </a:t>
            </a:r>
            <a:r>
              <a:rPr lang="en-US" b="1" dirty="0" smtClean="0"/>
              <a:t>long-term resolution </a:t>
            </a:r>
            <a:r>
              <a:rPr lang="en-US" b="1" dirty="0"/>
              <a:t>of symptoms </a:t>
            </a:r>
            <a:endParaRPr lang="en-US" b="1" dirty="0" smtClean="0"/>
          </a:p>
          <a:p>
            <a:r>
              <a:rPr lang="en-US" b="1" dirty="0" smtClean="0"/>
              <a:t>A common </a:t>
            </a:r>
            <a:r>
              <a:rPr lang="en-US" b="1" dirty="0"/>
              <a:t>regimen is prednisone, </a:t>
            </a:r>
            <a:r>
              <a:rPr lang="en-US" b="1" i="1" dirty="0">
                <a:solidFill>
                  <a:srgbClr val="FF0000"/>
                </a:solidFill>
              </a:rPr>
              <a:t>60–80 </a:t>
            </a:r>
            <a:r>
              <a:rPr lang="en-US" b="1" i="1" dirty="0" smtClean="0">
                <a:solidFill>
                  <a:srgbClr val="FF0000"/>
                </a:solidFill>
              </a:rPr>
              <a:t>mg/ day </a:t>
            </a:r>
            <a:r>
              <a:rPr lang="en-US" b="1" i="1" dirty="0">
                <a:solidFill>
                  <a:srgbClr val="FF0000"/>
                </a:solidFill>
              </a:rPr>
              <a:t>for 7 </a:t>
            </a:r>
            <a:r>
              <a:rPr lang="en-US" b="1" i="1" dirty="0" smtClean="0">
                <a:solidFill>
                  <a:srgbClr val="FF0000"/>
                </a:solidFill>
              </a:rPr>
              <a:t>days</a:t>
            </a:r>
          </a:p>
          <a:p>
            <a:endParaRPr lang="en-US" b="1" dirty="0" smtClean="0"/>
          </a:p>
          <a:p>
            <a:r>
              <a:rPr lang="en-US" b="1" dirty="0" smtClean="0"/>
              <a:t>There </a:t>
            </a:r>
            <a:r>
              <a:rPr lang="en-US" b="1" dirty="0"/>
              <a:t>is no consensus on use of antiviral </a:t>
            </a:r>
            <a:r>
              <a:rPr lang="en-US" b="1" dirty="0" smtClean="0"/>
              <a:t>agents plus </a:t>
            </a:r>
            <a:r>
              <a:rPr lang="en-US" b="1" dirty="0"/>
              <a:t>corticosteroids versus corticosteroids alone for the treatment </a:t>
            </a:r>
            <a:r>
              <a:rPr lang="en-US" b="1" dirty="0" smtClean="0"/>
              <a:t>of Bell </a:t>
            </a:r>
            <a:r>
              <a:rPr lang="en-US" b="1" dirty="0"/>
              <a:t>palsy.</a:t>
            </a:r>
          </a:p>
        </p:txBody>
      </p:sp>
    </p:spTree>
    <p:extLst>
      <p:ext uri="{BB962C8B-B14F-4D97-AF65-F5344CB8AC3E}">
        <p14:creationId xmlns:p14="http://schemas.microsoft.com/office/powerpoint/2010/main" val="7242569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Bell’s Palsy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08720"/>
            <a:ext cx="4896544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41106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Human</a:t>
            </a:r>
            <a:r>
              <a:rPr lang="en-US" dirty="0"/>
              <a:t> </a:t>
            </a: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papillomavirus</a:t>
            </a:r>
            <a:r>
              <a:rPr lang="en-US" dirty="0"/>
              <a:t> (</a:t>
            </a: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HPV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Double-stranded </a:t>
            </a:r>
            <a:r>
              <a:rPr lang="en-US" dirty="0"/>
              <a:t>circular </a:t>
            </a:r>
            <a:r>
              <a:rPr lang="en-US" i="1" dirty="0">
                <a:solidFill>
                  <a:srgbClr val="FF0000"/>
                </a:solidFill>
              </a:rPr>
              <a:t>DNA viruses </a:t>
            </a:r>
          </a:p>
          <a:p>
            <a:r>
              <a:rPr lang="en-US" dirty="0" smtClean="0"/>
              <a:t>Commonly </a:t>
            </a:r>
            <a:r>
              <a:rPr lang="en-US" dirty="0"/>
              <a:t>found in the oral and </a:t>
            </a:r>
            <a:r>
              <a:rPr lang="en-US" dirty="0" err="1"/>
              <a:t>oropharyngeal</a:t>
            </a:r>
            <a:r>
              <a:rPr lang="en-US" dirty="0"/>
              <a:t> </a:t>
            </a:r>
            <a:r>
              <a:rPr lang="en-US" dirty="0" err="1"/>
              <a:t>mucosa,tracheobronchial</a:t>
            </a:r>
            <a:r>
              <a:rPr lang="en-US" dirty="0"/>
              <a:t> mucosa, and </a:t>
            </a:r>
            <a:r>
              <a:rPr lang="en-US" dirty="0" err="1"/>
              <a:t>anogenital</a:t>
            </a:r>
            <a:r>
              <a:rPr lang="en-US" dirty="0"/>
              <a:t> region. </a:t>
            </a:r>
            <a:endParaRPr lang="en-US" dirty="0" smtClean="0"/>
          </a:p>
          <a:p>
            <a:r>
              <a:rPr lang="en-US" dirty="0"/>
              <a:t>Causes tumors that can be benign </a:t>
            </a:r>
          </a:p>
          <a:p>
            <a:pPr marL="0" indent="0">
              <a:buNone/>
            </a:pPr>
            <a:r>
              <a:rPr lang="en-US" dirty="0" smtClean="0"/>
              <a:t>    or </a:t>
            </a:r>
            <a:r>
              <a:rPr lang="en-US" dirty="0"/>
              <a:t>malignant</a:t>
            </a:r>
          </a:p>
          <a:p>
            <a:pPr marL="0" indent="0">
              <a:buNone/>
            </a:pPr>
            <a:r>
              <a:rPr lang="en-US" dirty="0"/>
              <a:t>  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20088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Transmission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Close personal contact</a:t>
            </a:r>
            <a:r>
              <a:rPr lang="en-US" dirty="0"/>
              <a:t>, especially within the </a:t>
            </a:r>
            <a:r>
              <a:rPr lang="en-US" i="1" dirty="0">
                <a:solidFill>
                  <a:srgbClr val="FF0000"/>
                </a:solidFill>
              </a:rPr>
              <a:t>family and school </a:t>
            </a:r>
            <a:r>
              <a:rPr lang="en-US" i="1" dirty="0" smtClean="0">
                <a:solidFill>
                  <a:srgbClr val="FF0000"/>
                </a:solidFill>
              </a:rPr>
              <a:t>class</a:t>
            </a:r>
            <a:r>
              <a:rPr lang="en-US" dirty="0" smtClean="0"/>
              <a:t>, is </a:t>
            </a:r>
            <a:r>
              <a:rPr lang="en-US" dirty="0"/>
              <a:t>likely to be important for the transmission of most </a:t>
            </a:r>
            <a:r>
              <a:rPr lang="en-US" i="1" dirty="0">
                <a:solidFill>
                  <a:srgbClr val="FF0000"/>
                </a:solidFill>
              </a:rPr>
              <a:t>cutaneous warts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833340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i="1" dirty="0" err="1" smtClean="0">
                <a:solidFill>
                  <a:srgbClr val="FF0000"/>
                </a:solidFill>
              </a:rPr>
              <a:t>Anogenital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>
                <a:solidFill>
                  <a:srgbClr val="FF0000"/>
                </a:solidFill>
              </a:rPr>
              <a:t>warts are sexually transmitted </a:t>
            </a:r>
            <a:endParaRPr lang="en-US" i="1" dirty="0" smtClean="0">
              <a:solidFill>
                <a:srgbClr val="FF0000"/>
              </a:solidFill>
            </a:endParaRPr>
          </a:p>
          <a:p>
            <a:r>
              <a:rPr lang="en-US" i="1" dirty="0" smtClean="0">
                <a:solidFill>
                  <a:srgbClr val="FF0000"/>
                </a:solidFill>
              </a:rPr>
              <a:t>The </a:t>
            </a:r>
            <a:r>
              <a:rPr lang="en-US" i="1" dirty="0">
                <a:solidFill>
                  <a:srgbClr val="FF0000"/>
                </a:solidFill>
              </a:rPr>
              <a:t>age of onset </a:t>
            </a:r>
            <a:r>
              <a:rPr lang="en-US" dirty="0"/>
              <a:t>is </a:t>
            </a:r>
            <a:r>
              <a:rPr lang="en-US" i="1" dirty="0">
                <a:solidFill>
                  <a:srgbClr val="FF0000"/>
                </a:solidFill>
              </a:rPr>
              <a:t>similar to </a:t>
            </a:r>
            <a:r>
              <a:rPr lang="en-US" dirty="0"/>
              <a:t>that in other </a:t>
            </a:r>
            <a:r>
              <a:rPr lang="en-US" dirty="0" smtClean="0"/>
              <a:t>sexually transmitted </a:t>
            </a:r>
            <a:r>
              <a:rPr lang="en-US" dirty="0"/>
              <a:t>diseases (</a:t>
            </a:r>
            <a:r>
              <a:rPr lang="en-US" i="1" dirty="0">
                <a:solidFill>
                  <a:srgbClr val="FF0000"/>
                </a:solidFill>
              </a:rPr>
              <a:t>STDs</a:t>
            </a:r>
            <a:r>
              <a:rPr lang="en-US" dirty="0"/>
              <a:t>)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disease develops in </a:t>
            </a:r>
            <a:r>
              <a:rPr lang="en-US" dirty="0" smtClean="0"/>
              <a:t>approximately </a:t>
            </a:r>
            <a:r>
              <a:rPr lang="en-US" i="1" dirty="0" smtClean="0">
                <a:solidFill>
                  <a:srgbClr val="FF0000"/>
                </a:solidFill>
              </a:rPr>
              <a:t>two-thirds </a:t>
            </a:r>
            <a:r>
              <a:rPr lang="en-US" i="1" dirty="0"/>
              <a:t>of </a:t>
            </a:r>
            <a:r>
              <a:rPr lang="en-US" dirty="0">
                <a:solidFill>
                  <a:srgbClr val="FF0000"/>
                </a:solidFill>
              </a:rPr>
              <a:t>sexual contacts </a:t>
            </a:r>
            <a:r>
              <a:rPr lang="en-US" i="1" dirty="0"/>
              <a:t>of patients with </a:t>
            </a:r>
            <a:r>
              <a:rPr lang="en-US" i="1" dirty="0" err="1"/>
              <a:t>anogenital</a:t>
            </a:r>
            <a:r>
              <a:rPr lang="en-US" i="1" dirty="0"/>
              <a:t> </a:t>
            </a:r>
            <a:r>
              <a:rPr lang="en-US" i="1" dirty="0" smtClean="0"/>
              <a:t>warts</a:t>
            </a:r>
          </a:p>
          <a:p>
            <a:r>
              <a:rPr lang="en-US" dirty="0" smtClean="0"/>
              <a:t>Particular </a:t>
            </a:r>
            <a:r>
              <a:rPr lang="en-US" dirty="0"/>
              <a:t>HPV types are associated with these </a:t>
            </a:r>
            <a:r>
              <a:rPr lang="en-US" dirty="0" smtClean="0"/>
              <a:t>lesions</a:t>
            </a:r>
          </a:p>
          <a:p>
            <a:r>
              <a:rPr lang="en-US" i="1" dirty="0" smtClean="0"/>
              <a:t>These </a:t>
            </a:r>
            <a:r>
              <a:rPr lang="en-US" i="1" dirty="0"/>
              <a:t>types</a:t>
            </a:r>
            <a:r>
              <a:rPr lang="en-US" dirty="0"/>
              <a:t> </a:t>
            </a:r>
            <a:r>
              <a:rPr lang="en-US" dirty="0" smtClean="0"/>
              <a:t>are </a:t>
            </a:r>
            <a:r>
              <a:rPr lang="en-US" b="1" i="1" u="sng" dirty="0" smtClean="0">
                <a:solidFill>
                  <a:srgbClr val="FF0000"/>
                </a:solidFill>
              </a:rPr>
              <a:t>rarely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>
                <a:solidFill>
                  <a:srgbClr val="FF0000"/>
                </a:solidFill>
              </a:rPr>
              <a:t>found </a:t>
            </a:r>
            <a:r>
              <a:rPr lang="en-US" dirty="0"/>
              <a:t>in </a:t>
            </a:r>
            <a:r>
              <a:rPr lang="en-US" i="1" dirty="0">
                <a:solidFill>
                  <a:srgbClr val="FF0000"/>
                </a:solidFill>
              </a:rPr>
              <a:t>lesions at other </a:t>
            </a:r>
            <a:r>
              <a:rPr lang="en-US" i="1" dirty="0" smtClean="0">
                <a:solidFill>
                  <a:srgbClr val="FF0000"/>
                </a:solidFill>
              </a:rPr>
              <a:t>sites</a:t>
            </a:r>
          </a:p>
          <a:p>
            <a:r>
              <a:rPr lang="en-US" u="sng" dirty="0"/>
              <a:t>Young children </a:t>
            </a:r>
            <a:r>
              <a:rPr lang="en-US" dirty="0"/>
              <a:t>may </a:t>
            </a:r>
            <a:r>
              <a:rPr lang="en-US" i="1" dirty="0">
                <a:solidFill>
                  <a:srgbClr val="FF0000"/>
                </a:solidFill>
              </a:rPr>
              <a:t>acquire genital warts from hand </a:t>
            </a:r>
            <a:r>
              <a:rPr lang="en-US" i="1" u="sng" dirty="0">
                <a:solidFill>
                  <a:srgbClr val="FF0000"/>
                </a:solidFill>
              </a:rPr>
              <a:t>contact with </a:t>
            </a:r>
            <a:r>
              <a:rPr lang="en-US" i="1" u="sng" dirty="0" err="1">
                <a:solidFill>
                  <a:srgbClr val="FF0000"/>
                </a:solidFill>
              </a:rPr>
              <a:t>nongenital</a:t>
            </a:r>
            <a:r>
              <a:rPr lang="en-US" i="1" u="sng" dirty="0">
                <a:solidFill>
                  <a:srgbClr val="FF0000"/>
                </a:solidFill>
              </a:rPr>
              <a:t> </a:t>
            </a:r>
            <a:r>
              <a:rPr lang="en-US" dirty="0"/>
              <a:t>lesions.</a:t>
            </a:r>
            <a:endParaRPr lang="en-US" b="1" i="1" dirty="0">
              <a:solidFill>
                <a:srgbClr val="FF0000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5483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role of </a:t>
            </a:r>
            <a:r>
              <a:rPr lang="en-US" i="1" dirty="0">
                <a:solidFill>
                  <a:srgbClr val="FF0000"/>
                </a:solidFill>
              </a:rPr>
              <a:t>fomites</a:t>
            </a:r>
            <a:r>
              <a:rPr lang="en-US" dirty="0"/>
              <a:t> in the transmission of HPV infection is </a:t>
            </a:r>
            <a:r>
              <a:rPr lang="en-US" i="1" dirty="0" smtClean="0">
                <a:solidFill>
                  <a:srgbClr val="FF0000"/>
                </a:solidFill>
              </a:rPr>
              <a:t>uncertain.</a:t>
            </a:r>
            <a:endParaRPr lang="en-US" i="1" dirty="0">
              <a:solidFill>
                <a:srgbClr val="FF0000"/>
              </a:solidFill>
            </a:endParaRPr>
          </a:p>
          <a:p>
            <a:r>
              <a:rPr lang="en-US" i="1" dirty="0" smtClean="0">
                <a:solidFill>
                  <a:srgbClr val="FF0000"/>
                </a:solidFill>
              </a:rPr>
              <a:t> Nosocomial </a:t>
            </a:r>
            <a:r>
              <a:rPr lang="en-US" dirty="0"/>
              <a:t>transmission appears possible because infectious</a:t>
            </a:r>
          </a:p>
          <a:p>
            <a:r>
              <a:rPr lang="en-US" dirty="0" smtClean="0"/>
              <a:t>Virus </a:t>
            </a:r>
            <a:r>
              <a:rPr lang="en-US" dirty="0"/>
              <a:t>can be recovered from </a:t>
            </a:r>
            <a:r>
              <a:rPr lang="en-US" i="1" dirty="0">
                <a:solidFill>
                  <a:srgbClr val="FF0000"/>
                </a:solidFill>
              </a:rPr>
              <a:t>the fumes </a:t>
            </a:r>
            <a:r>
              <a:rPr lang="en-US" dirty="0"/>
              <a:t>released from lesions </a:t>
            </a:r>
            <a:r>
              <a:rPr lang="en-US" dirty="0" smtClean="0"/>
              <a:t>during treatment </a:t>
            </a:r>
            <a:r>
              <a:rPr lang="en-US" dirty="0"/>
              <a:t>with a carbon dioxide (CO2) laser or </a:t>
            </a:r>
            <a:r>
              <a:rPr lang="en-US" dirty="0" smtClean="0"/>
              <a:t>electrocoagulation.</a:t>
            </a:r>
            <a:endParaRPr lang="en-US" dirty="0"/>
          </a:p>
          <a:p>
            <a:r>
              <a:rPr lang="en-US" dirty="0" smtClean="0"/>
              <a:t>HPVs </a:t>
            </a:r>
            <a:r>
              <a:rPr lang="en-US" dirty="0"/>
              <a:t>are </a:t>
            </a:r>
            <a:r>
              <a:rPr lang="en-US" i="1" dirty="0">
                <a:solidFill>
                  <a:srgbClr val="FF0000"/>
                </a:solidFill>
              </a:rPr>
              <a:t>resistant to heat</a:t>
            </a:r>
            <a:r>
              <a:rPr lang="en-US" dirty="0"/>
              <a:t>, and use of an </a:t>
            </a:r>
            <a:r>
              <a:rPr lang="en-US" b="1" dirty="0">
                <a:solidFill>
                  <a:srgbClr val="FF0000"/>
                </a:solidFill>
              </a:rPr>
              <a:t>autoclave is </a:t>
            </a:r>
            <a:r>
              <a:rPr lang="en-US" b="1" dirty="0" smtClean="0">
                <a:solidFill>
                  <a:srgbClr val="FF0000"/>
                </a:solidFill>
              </a:rPr>
              <a:t>probably necessary </a:t>
            </a:r>
            <a:r>
              <a:rPr lang="en-US" b="1" dirty="0">
                <a:solidFill>
                  <a:srgbClr val="FF0000"/>
                </a:solidFill>
              </a:rPr>
              <a:t>for sterilization </a:t>
            </a:r>
            <a:r>
              <a:rPr lang="en-US" dirty="0"/>
              <a:t>of contaminated </a:t>
            </a:r>
            <a:r>
              <a:rPr lang="en-US" dirty="0" smtClean="0"/>
              <a:t>instruments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2057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832" y="476672"/>
            <a:ext cx="868216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Human 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Papillomavirus 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Infections</a:t>
            </a:r>
            <a:b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in Oral Cavity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2636912"/>
            <a:ext cx="7498080" cy="4104456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i="1" dirty="0">
                <a:solidFill>
                  <a:srgbClr val="FF0000"/>
                </a:solidFill>
              </a:rPr>
              <a:t>oropharynx</a:t>
            </a:r>
            <a:r>
              <a:rPr lang="en-US" dirty="0"/>
              <a:t> is now </a:t>
            </a:r>
            <a:r>
              <a:rPr lang="en-US" b="1" i="1" dirty="0"/>
              <a:t>the most common site </a:t>
            </a:r>
            <a:r>
              <a:rPr lang="en-US" dirty="0"/>
              <a:t>for </a:t>
            </a:r>
            <a:r>
              <a:rPr lang="en-US" dirty="0" smtClean="0"/>
              <a:t>the development </a:t>
            </a:r>
            <a:r>
              <a:rPr lang="en-US" dirty="0"/>
              <a:t>of </a:t>
            </a:r>
            <a:r>
              <a:rPr lang="en-US" dirty="0" smtClean="0"/>
              <a:t>HPV-associated oral infections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701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648" y="332656"/>
            <a:ext cx="7498080" cy="6131768"/>
          </a:xfrm>
        </p:spPr>
        <p:txBody>
          <a:bodyPr>
            <a:normAutofit fontScale="92500" lnSpcReduction="20000"/>
          </a:bodyPr>
          <a:lstStyle/>
          <a:p>
            <a:pPr marL="514350" indent="-457200"/>
            <a:r>
              <a:rPr lang="en-US" dirty="0" smtClean="0"/>
              <a:t>BACTERIAL </a:t>
            </a:r>
            <a:r>
              <a:rPr lang="en-US" dirty="0"/>
              <a:t>INFECTIONS</a:t>
            </a:r>
          </a:p>
          <a:p>
            <a:pPr lvl="1"/>
            <a:r>
              <a:rPr lang="en-US" dirty="0" smtClean="0"/>
              <a:t>Chlamydia </a:t>
            </a:r>
            <a:endParaRPr lang="en-US" dirty="0"/>
          </a:p>
          <a:p>
            <a:pPr lvl="1"/>
            <a:r>
              <a:rPr lang="en-US" dirty="0"/>
              <a:t>Gonorrhea </a:t>
            </a:r>
          </a:p>
          <a:p>
            <a:pPr lvl="1"/>
            <a:r>
              <a:rPr lang="en-US" dirty="0" smtClean="0"/>
              <a:t>Syphilis</a:t>
            </a:r>
          </a:p>
          <a:p>
            <a:r>
              <a:rPr lang="en-US" dirty="0"/>
              <a:t>Viral Infections </a:t>
            </a:r>
          </a:p>
          <a:p>
            <a:pPr lvl="1"/>
            <a:r>
              <a:rPr lang="en-US" dirty="0" smtClean="0"/>
              <a:t>Herpes </a:t>
            </a:r>
            <a:r>
              <a:rPr lang="en-US" dirty="0"/>
              <a:t>viruses types 1&amp;2</a:t>
            </a:r>
          </a:p>
          <a:p>
            <a:pPr lvl="1"/>
            <a:r>
              <a:rPr lang="en-US" dirty="0"/>
              <a:t>Human Papilloma Virus</a:t>
            </a:r>
          </a:p>
          <a:p>
            <a:pPr lvl="1"/>
            <a:r>
              <a:rPr lang="en-US" dirty="0"/>
              <a:t>Cytomegalovirus</a:t>
            </a:r>
          </a:p>
          <a:p>
            <a:pPr lvl="1"/>
            <a:r>
              <a:rPr lang="en-US" dirty="0"/>
              <a:t>HIV</a:t>
            </a:r>
          </a:p>
          <a:p>
            <a:pPr lvl="1"/>
            <a:r>
              <a:rPr lang="en-US" dirty="0"/>
              <a:t>HBV</a:t>
            </a:r>
          </a:p>
          <a:p>
            <a:pPr lvl="1"/>
            <a:r>
              <a:rPr lang="en-US" dirty="0" smtClean="0"/>
              <a:t>HCV(Rare)</a:t>
            </a:r>
            <a:endParaRPr lang="en-US" dirty="0"/>
          </a:p>
          <a:p>
            <a:endParaRPr lang="en-US" dirty="0"/>
          </a:p>
          <a:p>
            <a:r>
              <a:rPr lang="en-US" dirty="0"/>
              <a:t>Fungal </a:t>
            </a:r>
            <a:r>
              <a:rPr lang="en-US" dirty="0" smtClean="0"/>
              <a:t>Infections</a:t>
            </a:r>
          </a:p>
          <a:p>
            <a:pPr lvl="1"/>
            <a:r>
              <a:rPr lang="en-US" dirty="0" smtClean="0"/>
              <a:t>Candida</a:t>
            </a:r>
          </a:p>
        </p:txBody>
      </p:sp>
    </p:spTree>
    <p:extLst>
      <p:ext uri="{BB962C8B-B14F-4D97-AF65-F5344CB8AC3E}">
        <p14:creationId xmlns:p14="http://schemas.microsoft.com/office/powerpoint/2010/main" val="31759560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Oral </a:t>
            </a:r>
            <a:r>
              <a:rPr lang="en-US" i="1" dirty="0">
                <a:solidFill>
                  <a:srgbClr val="FF0000"/>
                </a:solidFill>
              </a:rPr>
              <a:t>squamous cell </a:t>
            </a:r>
            <a:r>
              <a:rPr lang="en-US" i="1" dirty="0" err="1">
                <a:solidFill>
                  <a:srgbClr val="FF0000"/>
                </a:solidFill>
              </a:rPr>
              <a:t>papillomas</a:t>
            </a:r>
            <a:r>
              <a:rPr lang="en-US" i="1" dirty="0">
                <a:solidFill>
                  <a:srgbClr val="FF0000"/>
                </a:solidFill>
              </a:rPr>
              <a:t> (or squamous </a:t>
            </a:r>
            <a:r>
              <a:rPr lang="en-US" i="1" dirty="0" err="1">
                <a:solidFill>
                  <a:srgbClr val="FF0000"/>
                </a:solidFill>
              </a:rPr>
              <a:t>papillomas</a:t>
            </a:r>
            <a:r>
              <a:rPr lang="en-US" dirty="0"/>
              <a:t>) are the </a:t>
            </a:r>
            <a:r>
              <a:rPr lang="en-US" b="1" i="1" dirty="0" smtClean="0"/>
              <a:t>most   common </a:t>
            </a:r>
            <a:r>
              <a:rPr lang="en-US" b="1" i="1" dirty="0"/>
              <a:t>HPV-related oral lesions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i="1" dirty="0" smtClean="0">
                <a:solidFill>
                  <a:srgbClr val="FF0000"/>
                </a:solidFill>
              </a:rPr>
              <a:t>oral </a:t>
            </a:r>
            <a:r>
              <a:rPr lang="en-US" i="1" dirty="0" err="1" smtClean="0">
                <a:solidFill>
                  <a:srgbClr val="FF0000"/>
                </a:solidFill>
              </a:rPr>
              <a:t>condyloma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acuminatum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caused </a:t>
            </a:r>
            <a:r>
              <a:rPr lang="en-US" dirty="0"/>
              <a:t>by mucosal HPV (mostly HPV-6, HPV-11, </a:t>
            </a:r>
            <a:r>
              <a:rPr lang="en-US" dirty="0" smtClean="0"/>
              <a:t>and HPV-16</a:t>
            </a:r>
            <a:r>
              <a:rPr lang="en-US" dirty="0"/>
              <a:t>). </a:t>
            </a:r>
            <a:endParaRPr lang="en-US" dirty="0" smtClean="0"/>
          </a:p>
          <a:p>
            <a:r>
              <a:rPr lang="en-US" i="1" dirty="0" smtClean="0">
                <a:solidFill>
                  <a:srgbClr val="FF0000"/>
                </a:solidFill>
              </a:rPr>
              <a:t>Oral </a:t>
            </a:r>
            <a:r>
              <a:rPr lang="en-US" i="1" dirty="0">
                <a:solidFill>
                  <a:srgbClr val="FF0000"/>
                </a:solidFill>
              </a:rPr>
              <a:t>verrucae vulgaris </a:t>
            </a:r>
            <a:r>
              <a:rPr lang="en-US" dirty="0"/>
              <a:t>are rarer and can be </a:t>
            </a:r>
            <a:r>
              <a:rPr lang="en-US" dirty="0" smtClean="0"/>
              <a:t>differentiated reliably </a:t>
            </a:r>
            <a:r>
              <a:rPr lang="en-US" dirty="0"/>
              <a:t>only with histology. </a:t>
            </a:r>
            <a:r>
              <a:rPr lang="en-US" dirty="0" smtClean="0"/>
              <a:t> 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Focal </a:t>
            </a:r>
            <a:r>
              <a:rPr lang="en-US" i="1" dirty="0">
                <a:solidFill>
                  <a:srgbClr val="FF0000"/>
                </a:solidFill>
              </a:rPr>
              <a:t>epithelial hyperplasia </a:t>
            </a:r>
            <a:r>
              <a:rPr lang="en-US" dirty="0"/>
              <a:t>of the oral cavity (</a:t>
            </a:r>
            <a:r>
              <a:rPr lang="en-US" b="1" i="1" dirty="0" smtClean="0">
                <a:solidFill>
                  <a:srgbClr val="FF0000"/>
                </a:solidFill>
              </a:rPr>
              <a:t>Heck disease</a:t>
            </a:r>
            <a:r>
              <a:rPr lang="en-US" dirty="0"/>
              <a:t>) </a:t>
            </a:r>
            <a:r>
              <a:rPr lang="en-US" dirty="0" smtClean="0"/>
              <a:t> </a:t>
            </a:r>
            <a:r>
              <a:rPr lang="en-US" dirty="0"/>
              <a:t>tends </a:t>
            </a:r>
            <a:r>
              <a:rPr lang="en-US" dirty="0" smtClean="0"/>
              <a:t>to regress spontaneously.</a:t>
            </a:r>
          </a:p>
          <a:p>
            <a:r>
              <a:rPr lang="en-US" i="1" dirty="0">
                <a:solidFill>
                  <a:srgbClr val="FF0000"/>
                </a:solidFill>
              </a:rPr>
              <a:t>Recurrent respiratory </a:t>
            </a:r>
            <a:r>
              <a:rPr lang="en-US" i="1" dirty="0" err="1">
                <a:solidFill>
                  <a:srgbClr val="FF0000"/>
                </a:solidFill>
              </a:rPr>
              <a:t>papillomatosis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dirty="0" smtClean="0"/>
              <a:t>:in </a:t>
            </a:r>
            <a:r>
              <a:rPr lang="en-US" dirty="0"/>
              <a:t>young children </a:t>
            </a:r>
            <a:r>
              <a:rPr lang="en-US" dirty="0" smtClean="0"/>
              <a:t>is acquired </a:t>
            </a:r>
            <a:r>
              <a:rPr lang="en-US" dirty="0"/>
              <a:t>via passage through an infected birth canal or </a:t>
            </a:r>
            <a:r>
              <a:rPr lang="en-US" dirty="0" smtClean="0"/>
              <a:t>through  the </a:t>
            </a:r>
            <a:r>
              <a:rPr lang="en-US" dirty="0"/>
              <a:t>placenta.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976477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oral cavity should </a:t>
            </a:r>
            <a:r>
              <a:rPr lang="en-US" i="1" dirty="0">
                <a:solidFill>
                  <a:srgbClr val="FF0000"/>
                </a:solidFill>
              </a:rPr>
              <a:t>preferably be examined</a:t>
            </a:r>
          </a:p>
          <a:p>
            <a:pPr marL="0" indent="0">
              <a:buNone/>
            </a:pPr>
            <a:r>
              <a:rPr lang="en-US" dirty="0" smtClean="0"/>
              <a:t>   </a:t>
            </a:r>
            <a:r>
              <a:rPr lang="en-US" i="1" dirty="0" smtClean="0">
                <a:solidFill>
                  <a:srgbClr val="FF0000"/>
                </a:solidFill>
              </a:rPr>
              <a:t>in </a:t>
            </a:r>
            <a:r>
              <a:rPr lang="en-US" i="1" dirty="0">
                <a:solidFill>
                  <a:srgbClr val="FF0000"/>
                </a:solidFill>
              </a:rPr>
              <a:t>all patients </a:t>
            </a:r>
            <a:r>
              <a:rPr lang="en-US" dirty="0"/>
              <a:t>with </a:t>
            </a:r>
            <a:r>
              <a:rPr lang="en-US" b="1" dirty="0" err="1"/>
              <a:t>anogenital</a:t>
            </a:r>
            <a:r>
              <a:rPr lang="en-US" b="1" dirty="0"/>
              <a:t> warts 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</a:t>
            </a:r>
            <a:r>
              <a:rPr lang="en-US" dirty="0" smtClean="0"/>
              <a:t>because  of the </a:t>
            </a:r>
            <a:r>
              <a:rPr lang="en-US" dirty="0"/>
              <a:t>possibility </a:t>
            </a:r>
            <a:r>
              <a:rPr lang="en-US" dirty="0" smtClean="0"/>
              <a:t>of</a:t>
            </a:r>
          </a:p>
          <a:p>
            <a:pPr marL="0" indent="0">
              <a:buNone/>
            </a:pPr>
            <a:r>
              <a:rPr lang="en-US" dirty="0" smtClean="0"/>
              <a:t>    </a:t>
            </a:r>
            <a:r>
              <a:rPr lang="en-US" b="1" i="1" dirty="0" smtClean="0">
                <a:solidFill>
                  <a:srgbClr val="FF0000"/>
                </a:solidFill>
              </a:rPr>
              <a:t>concomitant oral warts.</a:t>
            </a:r>
          </a:p>
        </p:txBody>
      </p:sp>
    </p:spTree>
    <p:extLst>
      <p:ext uri="{BB962C8B-B14F-4D97-AF65-F5344CB8AC3E}">
        <p14:creationId xmlns:p14="http://schemas.microsoft.com/office/powerpoint/2010/main" val="11381281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HPV vaccines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Three HPV vaccines have been licensed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b="1" dirty="0" err="1"/>
              <a:t>Cervarix</a:t>
            </a:r>
            <a:r>
              <a:rPr lang="en-US" dirty="0"/>
              <a:t> (</a:t>
            </a:r>
            <a:r>
              <a:rPr lang="en-US" dirty="0" smtClean="0"/>
              <a:t>GlaxoSmithKline, London</a:t>
            </a:r>
            <a:r>
              <a:rPr lang="en-US" dirty="0"/>
              <a:t>, UK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is </a:t>
            </a:r>
            <a:r>
              <a:rPr lang="en-US" dirty="0"/>
              <a:t>directed against </a:t>
            </a:r>
            <a:r>
              <a:rPr lang="en-US" dirty="0" smtClean="0"/>
              <a:t>HPV-16 and HPV-18.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(</a:t>
            </a:r>
            <a:r>
              <a:rPr lang="en-US" b="1" i="1" dirty="0" err="1" smtClean="0">
                <a:solidFill>
                  <a:srgbClr val="FF0000"/>
                </a:solidFill>
              </a:rPr>
              <a:t>Papilloguard</a:t>
            </a:r>
            <a:r>
              <a:rPr lang="en-US" i="1" dirty="0" smtClean="0">
                <a:solidFill>
                  <a:srgbClr val="FF0000"/>
                </a:solidFill>
              </a:rPr>
              <a:t>  vaccine is Iranian bivalent vaccine</a:t>
            </a:r>
            <a:r>
              <a:rPr lang="en-US" dirty="0"/>
              <a:t>)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endParaRPr lang="en-US" i="1" dirty="0">
              <a:solidFill>
                <a:srgbClr val="FF0000"/>
              </a:solidFill>
            </a:endParaRPr>
          </a:p>
          <a:p>
            <a:r>
              <a:rPr lang="en-US" b="1" dirty="0" smtClean="0"/>
              <a:t>Gardasil</a:t>
            </a:r>
            <a:r>
              <a:rPr lang="en-US" dirty="0" smtClean="0"/>
              <a:t> </a:t>
            </a:r>
            <a:r>
              <a:rPr lang="en-US" dirty="0"/>
              <a:t>(Merck, West Point, </a:t>
            </a:r>
            <a:r>
              <a:rPr lang="en-US" dirty="0" smtClean="0"/>
              <a:t>PA) is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directed </a:t>
            </a:r>
            <a:r>
              <a:rPr lang="en-US" dirty="0"/>
              <a:t>at HPV-6, </a:t>
            </a:r>
            <a:r>
              <a:rPr lang="en-US" dirty="0" smtClean="0"/>
              <a:t>HPV-11,HPV-16</a:t>
            </a:r>
            <a:r>
              <a:rPr lang="en-US" dirty="0"/>
              <a:t>, and HPV-18</a:t>
            </a:r>
            <a:r>
              <a:rPr lang="en-US" dirty="0" smtClean="0"/>
              <a:t>. </a:t>
            </a:r>
          </a:p>
          <a:p>
            <a:r>
              <a:rPr lang="en-US" b="1" dirty="0" smtClean="0"/>
              <a:t>Gardasil </a:t>
            </a:r>
            <a:r>
              <a:rPr lang="en-US" b="1" dirty="0"/>
              <a:t>9</a:t>
            </a:r>
            <a:r>
              <a:rPr lang="en-US" dirty="0"/>
              <a:t>, a </a:t>
            </a:r>
            <a:r>
              <a:rPr lang="en-US" dirty="0" err="1"/>
              <a:t>nonavalent</a:t>
            </a:r>
            <a:r>
              <a:rPr lang="en-US" dirty="0"/>
              <a:t> </a:t>
            </a:r>
            <a:r>
              <a:rPr lang="en-US" dirty="0" smtClean="0"/>
              <a:t>vaccine targets </a:t>
            </a:r>
            <a:r>
              <a:rPr lang="en-US" dirty="0"/>
              <a:t>five additional </a:t>
            </a:r>
            <a:r>
              <a:rPr lang="en-US" dirty="0" smtClean="0"/>
              <a:t>high-risk HPV </a:t>
            </a:r>
            <a:r>
              <a:rPr lang="en-US" dirty="0"/>
              <a:t>types—31, 33, 45, 52, and 58.</a:t>
            </a:r>
          </a:p>
        </p:txBody>
      </p:sp>
    </p:spTree>
    <p:extLst>
      <p:ext uri="{BB962C8B-B14F-4D97-AF65-F5344CB8AC3E}">
        <p14:creationId xmlns:p14="http://schemas.microsoft.com/office/powerpoint/2010/main" val="34027509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All the HPV vaccines were originally licensed for a </a:t>
            </a:r>
            <a:r>
              <a:rPr lang="en-US" b="1" dirty="0" smtClean="0">
                <a:solidFill>
                  <a:srgbClr val="FF0000"/>
                </a:solidFill>
              </a:rPr>
              <a:t>three-dose schedule </a:t>
            </a:r>
            <a:r>
              <a:rPr lang="en-US" b="1" dirty="0">
                <a:solidFill>
                  <a:srgbClr val="FF0000"/>
                </a:solidFill>
              </a:rPr>
              <a:t>of </a:t>
            </a:r>
            <a:r>
              <a:rPr lang="en-US" b="1" dirty="0" smtClean="0">
                <a:solidFill>
                  <a:srgbClr val="FF0000"/>
                </a:solidFill>
              </a:rPr>
              <a:t>immunization</a:t>
            </a:r>
            <a:endParaRPr lang="en-US" dirty="0"/>
          </a:p>
          <a:p>
            <a:r>
              <a:rPr lang="en-US" dirty="0" smtClean="0"/>
              <a:t>0 -  1 to2 - 6 months vaccination  </a:t>
            </a:r>
          </a:p>
          <a:p>
            <a:r>
              <a:rPr lang="en-US" dirty="0" smtClean="0"/>
              <a:t>Several </a:t>
            </a:r>
            <a:r>
              <a:rPr lang="en-US" dirty="0"/>
              <a:t>studies have shown that a </a:t>
            </a:r>
            <a:r>
              <a:rPr lang="en-US" i="1" dirty="0">
                <a:solidFill>
                  <a:srgbClr val="FF0000"/>
                </a:solidFill>
              </a:rPr>
              <a:t>two-dose</a:t>
            </a:r>
          </a:p>
          <a:p>
            <a:pPr marL="0" indent="0">
              <a:buNone/>
            </a:pPr>
            <a:r>
              <a:rPr lang="en-US" i="1" dirty="0" smtClean="0">
                <a:solidFill>
                  <a:srgbClr val="FF0000"/>
                </a:solidFill>
              </a:rPr>
              <a:t>    schedule </a:t>
            </a:r>
            <a:r>
              <a:rPr lang="en-US" i="1" dirty="0">
                <a:solidFill>
                  <a:srgbClr val="FF0000"/>
                </a:solidFill>
              </a:rPr>
              <a:t>is as effective</a:t>
            </a:r>
            <a:r>
              <a:rPr lang="en-US" dirty="0"/>
              <a:t> and may be </a:t>
            </a:r>
            <a:r>
              <a:rPr lang="en-US" dirty="0" smtClean="0"/>
              <a:t>  </a:t>
            </a:r>
            <a:r>
              <a:rPr lang="en-US" b="1" i="1" dirty="0" smtClean="0">
                <a:solidFill>
                  <a:srgbClr val="FF0000"/>
                </a:solidFill>
              </a:rPr>
              <a:t>advantageous </a:t>
            </a:r>
            <a:r>
              <a:rPr lang="en-US" b="1" i="1" dirty="0">
                <a:solidFill>
                  <a:srgbClr val="FF0000"/>
                </a:solidFill>
              </a:rPr>
              <a:t>in </a:t>
            </a:r>
            <a:r>
              <a:rPr lang="en-US" b="1" i="1" dirty="0" smtClean="0">
                <a:solidFill>
                  <a:srgbClr val="FF0000"/>
                </a:solidFill>
              </a:rPr>
              <a:t>resource-limited countries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It </a:t>
            </a:r>
            <a:r>
              <a:rPr lang="en-US" dirty="0"/>
              <a:t>is unknown at this time if </a:t>
            </a:r>
            <a:r>
              <a:rPr lang="en-US" i="1" dirty="0"/>
              <a:t>beyond 5 years the </a:t>
            </a:r>
            <a:r>
              <a:rPr lang="en-US" i="1" dirty="0" smtClean="0"/>
              <a:t>two-dose schedule </a:t>
            </a:r>
            <a:r>
              <a:rPr lang="en-US" i="1" dirty="0"/>
              <a:t>will remain effective or </a:t>
            </a:r>
            <a:r>
              <a:rPr lang="en-US" i="1" dirty="0">
                <a:solidFill>
                  <a:srgbClr val="FF0000"/>
                </a:solidFill>
              </a:rPr>
              <a:t>if a booster will be </a:t>
            </a:r>
            <a:r>
              <a:rPr lang="en-US" i="1" dirty="0" smtClean="0">
                <a:solidFill>
                  <a:srgbClr val="FF0000"/>
                </a:solidFill>
              </a:rPr>
              <a:t>necessary</a:t>
            </a:r>
            <a:r>
              <a:rPr lang="en-US" i="1" dirty="0" smtClean="0"/>
              <a:t>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5656222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Cytomegalovirus</a:t>
            </a:r>
            <a:br>
              <a:rPr lang="en-US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 smtClean="0"/>
              <a:t>CMV </a:t>
            </a:r>
            <a:r>
              <a:rPr lang="en-US" b="1" dirty="0"/>
              <a:t>is known to cause mononucleosis-like disease </a:t>
            </a:r>
            <a:endParaRPr lang="en-US" b="1" dirty="0" smtClean="0"/>
          </a:p>
          <a:p>
            <a:r>
              <a:rPr lang="en-US" b="1" dirty="0" smtClean="0"/>
              <a:t>Characterized by </a:t>
            </a:r>
            <a:r>
              <a:rPr lang="en-US" b="1" i="1" dirty="0">
                <a:solidFill>
                  <a:srgbClr val="FF0000"/>
                </a:solidFill>
              </a:rPr>
              <a:t>pharyngitis, lymphadenopathy, and fever</a:t>
            </a:r>
            <a:r>
              <a:rPr lang="en-US" b="1" dirty="0"/>
              <a:t> in </a:t>
            </a:r>
            <a:r>
              <a:rPr lang="en-US" b="1" dirty="0" smtClean="0"/>
              <a:t>a healthy </a:t>
            </a:r>
            <a:r>
              <a:rPr lang="en-US" b="1" dirty="0" err="1"/>
              <a:t>immunocompetent</a:t>
            </a:r>
            <a:r>
              <a:rPr lang="en-US" b="1" dirty="0"/>
              <a:t> </a:t>
            </a:r>
            <a:r>
              <a:rPr lang="en-US" b="1" dirty="0" smtClean="0"/>
              <a:t>individual </a:t>
            </a:r>
          </a:p>
          <a:p>
            <a:r>
              <a:rPr lang="en-US" b="1" dirty="0" smtClean="0"/>
              <a:t>Requiring </a:t>
            </a:r>
            <a:r>
              <a:rPr lang="en-US" b="1" dirty="0"/>
              <a:t>no </a:t>
            </a:r>
            <a:r>
              <a:rPr lang="en-US" b="1" dirty="0" smtClean="0"/>
              <a:t>specific therapy</a:t>
            </a:r>
            <a:r>
              <a:rPr lang="en-US" b="1" dirty="0"/>
              <a:t>. </a:t>
            </a:r>
            <a:endParaRPr lang="en-US" b="1" dirty="0" smtClean="0"/>
          </a:p>
          <a:p>
            <a:r>
              <a:rPr lang="en-US" b="1" dirty="0" smtClean="0"/>
              <a:t>In </a:t>
            </a:r>
            <a:r>
              <a:rPr lang="en-US" b="1" dirty="0"/>
              <a:t>the </a:t>
            </a:r>
            <a:r>
              <a:rPr lang="en-US" b="1" dirty="0" err="1"/>
              <a:t>orofacial</a:t>
            </a:r>
            <a:r>
              <a:rPr lang="en-US" b="1" dirty="0"/>
              <a:t> region, the mononucleosis-like disease</a:t>
            </a:r>
          </a:p>
          <a:p>
            <a:pPr marL="0" indent="0">
              <a:buNone/>
            </a:pPr>
            <a:r>
              <a:rPr lang="en-US" b="1" dirty="0" smtClean="0"/>
              <a:t>  can </a:t>
            </a:r>
            <a:r>
              <a:rPr lang="en-US" b="1" dirty="0"/>
              <a:t>present with </a:t>
            </a:r>
            <a:r>
              <a:rPr lang="en-US" b="1" i="1" dirty="0">
                <a:solidFill>
                  <a:srgbClr val="FF0000"/>
                </a:solidFill>
              </a:rPr>
              <a:t>palatal </a:t>
            </a:r>
            <a:r>
              <a:rPr lang="en-US" b="1" i="1" dirty="0" err="1">
                <a:solidFill>
                  <a:srgbClr val="FF0000"/>
                </a:solidFill>
              </a:rPr>
              <a:t>petechiae</a:t>
            </a:r>
            <a:r>
              <a:rPr lang="en-US" b="1" i="1" dirty="0">
                <a:solidFill>
                  <a:srgbClr val="FF0000"/>
                </a:solidFill>
              </a:rPr>
              <a:t> and submandibular</a:t>
            </a:r>
          </a:p>
          <a:p>
            <a:pPr marL="0" indent="0">
              <a:buNone/>
            </a:pPr>
            <a:r>
              <a:rPr lang="en-US" b="1" i="1" dirty="0" smtClean="0">
                <a:solidFill>
                  <a:srgbClr val="FF0000"/>
                </a:solidFill>
              </a:rPr>
              <a:t> lymphadenopathy.</a:t>
            </a:r>
          </a:p>
          <a:p>
            <a:r>
              <a:rPr lang="en-US" b="1" dirty="0" smtClean="0"/>
              <a:t> </a:t>
            </a:r>
            <a:r>
              <a:rPr lang="en-US" b="1" dirty="0"/>
              <a:t>This virus also has been implicated </a:t>
            </a:r>
            <a:r>
              <a:rPr lang="en-US" b="1" dirty="0" smtClean="0"/>
              <a:t>in nonspecific </a:t>
            </a:r>
            <a:r>
              <a:rPr lang="en-US" b="1" dirty="0"/>
              <a:t>oral ulcers </a:t>
            </a:r>
            <a:r>
              <a:rPr lang="en-US" b="1" dirty="0" smtClean="0"/>
              <a:t>and salivary gland </a:t>
            </a:r>
            <a:r>
              <a:rPr lang="en-US" b="1" dirty="0"/>
              <a:t>disease, especially in HIV-infected patients. </a:t>
            </a:r>
          </a:p>
        </p:txBody>
      </p:sp>
    </p:spTree>
    <p:extLst>
      <p:ext uri="{BB962C8B-B14F-4D97-AF65-F5344CB8AC3E}">
        <p14:creationId xmlns:p14="http://schemas.microsoft.com/office/powerpoint/2010/main" val="8215516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CMV </a:t>
            </a:r>
            <a:r>
              <a:rPr lang="en-US" dirty="0" smtClean="0"/>
              <a:t>can be </a:t>
            </a:r>
            <a:r>
              <a:rPr lang="en-US" i="1" dirty="0">
                <a:solidFill>
                  <a:srgbClr val="FF0000"/>
                </a:solidFill>
              </a:rPr>
              <a:t>diagnosed</a:t>
            </a:r>
            <a:r>
              <a:rPr lang="en-US" dirty="0"/>
              <a:t> via </a:t>
            </a:r>
            <a:r>
              <a:rPr lang="en-US" i="1" dirty="0">
                <a:solidFill>
                  <a:srgbClr val="FF0000"/>
                </a:solidFill>
              </a:rPr>
              <a:t>antibody</a:t>
            </a:r>
            <a:r>
              <a:rPr lang="en-US" dirty="0"/>
              <a:t> testing, </a:t>
            </a:r>
            <a:r>
              <a:rPr lang="en-US" i="1" dirty="0">
                <a:solidFill>
                  <a:srgbClr val="FF0000"/>
                </a:solidFill>
              </a:rPr>
              <a:t>PCR, and </a:t>
            </a:r>
            <a:r>
              <a:rPr lang="en-US" i="1" dirty="0" smtClean="0">
                <a:solidFill>
                  <a:srgbClr val="FF0000"/>
                </a:solidFill>
              </a:rPr>
              <a:t> histopathology</a:t>
            </a:r>
            <a:endParaRPr lang="en-US" i="1" dirty="0">
              <a:solidFill>
                <a:srgbClr val="FF0000"/>
              </a:solidFill>
            </a:endParaRPr>
          </a:p>
          <a:p>
            <a:r>
              <a:rPr lang="en-US" dirty="0"/>
              <a:t>CMV can </a:t>
            </a:r>
            <a:r>
              <a:rPr lang="en-US" i="1" dirty="0">
                <a:solidFill>
                  <a:srgbClr val="FF0000"/>
                </a:solidFill>
              </a:rPr>
              <a:t>reactivate in </a:t>
            </a:r>
            <a:r>
              <a:rPr lang="en-US" i="1" dirty="0" err="1">
                <a:solidFill>
                  <a:srgbClr val="FF0000"/>
                </a:solidFill>
              </a:rPr>
              <a:t>immunocompromised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dirty="0"/>
              <a:t>patients </a:t>
            </a:r>
            <a:r>
              <a:rPr lang="en-US" dirty="0" smtClean="0"/>
              <a:t>and in </a:t>
            </a:r>
            <a:r>
              <a:rPr lang="en-US" dirty="0"/>
              <a:t>any body </a:t>
            </a:r>
            <a:r>
              <a:rPr lang="en-US" dirty="0" smtClean="0"/>
              <a:t>tissues</a:t>
            </a:r>
          </a:p>
          <a:p>
            <a:r>
              <a:rPr lang="en-US" dirty="0" smtClean="0"/>
              <a:t>CMV </a:t>
            </a:r>
            <a:r>
              <a:rPr lang="en-US" dirty="0"/>
              <a:t>infections are generally treated with </a:t>
            </a:r>
            <a:r>
              <a:rPr lang="en-US" i="1" dirty="0" err="1">
                <a:solidFill>
                  <a:srgbClr val="FF0000"/>
                </a:solidFill>
              </a:rPr>
              <a:t>ganciclovir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smtClean="0">
                <a:solidFill>
                  <a:srgbClr val="FF0000"/>
                </a:solidFill>
              </a:rPr>
              <a:t>and </a:t>
            </a:r>
            <a:r>
              <a:rPr lang="en-US" i="1" dirty="0" err="1" smtClean="0">
                <a:solidFill>
                  <a:srgbClr val="FF0000"/>
                </a:solidFill>
              </a:rPr>
              <a:t>valganciclovir</a:t>
            </a:r>
            <a:endParaRPr lang="en-US" i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5277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25021" y="1196752"/>
            <a:ext cx="2743200" cy="1981200"/>
          </a:xfrm>
        </p:spPr>
        <p:txBody>
          <a:bodyPr>
            <a:normAutofit/>
          </a:bodyPr>
          <a:lstStyle/>
          <a:p>
            <a:r>
              <a:rPr lang="en-US" dirty="0" smtClean="0"/>
              <a:t>CMV </a:t>
            </a:r>
            <a:r>
              <a:rPr lang="en-US" dirty="0"/>
              <a:t>lesion on the </a:t>
            </a:r>
            <a:r>
              <a:rPr lang="en-US" dirty="0" smtClean="0"/>
              <a:t>gingiva in HIV infected Patient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idx="1"/>
          </p:nvPr>
        </p:nvSpPr>
        <p:spPr/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80728"/>
            <a:ext cx="5829485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72240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n>
                  <a:solidFill>
                    <a:srgbClr val="FF0000"/>
                  </a:solidFill>
                </a:ln>
              </a:rPr>
              <a:t>Hepatitis Virus</a:t>
            </a:r>
            <a:br>
              <a:rPr lang="en-US" b="1" dirty="0">
                <a:ln>
                  <a:solidFill>
                    <a:srgbClr val="FF0000"/>
                  </a:solidFill>
                </a:ln>
              </a:rPr>
            </a:br>
            <a:endParaRPr lang="en-US" dirty="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Hepatitis </a:t>
            </a:r>
            <a:r>
              <a:rPr lang="en-US" dirty="0"/>
              <a:t>viruses cause inflammation of the liver known as</a:t>
            </a:r>
          </a:p>
          <a:p>
            <a:r>
              <a:rPr lang="en-US" dirty="0"/>
              <a:t>hepatitis. </a:t>
            </a:r>
            <a:endParaRPr lang="en-US" dirty="0" smtClean="0"/>
          </a:p>
          <a:p>
            <a:r>
              <a:rPr lang="en-US" dirty="0" smtClean="0"/>
              <a:t>Five </a:t>
            </a:r>
            <a:r>
              <a:rPr lang="en-US" dirty="0"/>
              <a:t>main clinical types: hepatitis </a:t>
            </a:r>
            <a:r>
              <a:rPr lang="en-US" dirty="0" smtClean="0"/>
              <a:t>A (HAV</a:t>
            </a:r>
            <a:r>
              <a:rPr lang="en-US" dirty="0"/>
              <a:t>), hepatitis B (HBV), hepatitis C (HCV), hepatitis </a:t>
            </a:r>
            <a:r>
              <a:rPr lang="en-US" dirty="0" smtClean="0"/>
              <a:t>D (HDV</a:t>
            </a:r>
            <a:r>
              <a:rPr lang="en-US" dirty="0"/>
              <a:t>), and hepatitis E (</a:t>
            </a:r>
            <a:r>
              <a:rPr lang="en-US" dirty="0" smtClean="0"/>
              <a:t>HEV)</a:t>
            </a:r>
          </a:p>
          <a:p>
            <a:r>
              <a:rPr lang="en-US" dirty="0" smtClean="0"/>
              <a:t>Out of the </a:t>
            </a:r>
            <a:r>
              <a:rPr lang="en-US" dirty="0"/>
              <a:t>five</a:t>
            </a:r>
            <a:r>
              <a:rPr lang="en-US" b="1" i="1" dirty="0">
                <a:solidFill>
                  <a:srgbClr val="FF0000"/>
                </a:solidFill>
              </a:rPr>
              <a:t>, types B and C lead to chronic </a:t>
            </a:r>
            <a:r>
              <a:rPr lang="en-US" b="1" i="1" dirty="0" smtClean="0">
                <a:solidFill>
                  <a:srgbClr val="FF0000"/>
                </a:solidFill>
              </a:rPr>
              <a:t>disease</a:t>
            </a:r>
          </a:p>
          <a:p>
            <a:r>
              <a:rPr lang="en-US" i="1" dirty="0">
                <a:solidFill>
                  <a:srgbClr val="FF0000"/>
                </a:solidFill>
              </a:rPr>
              <a:t>HDV </a:t>
            </a:r>
            <a:r>
              <a:rPr lang="en-US" dirty="0">
                <a:solidFill>
                  <a:srgbClr val="FF0000"/>
                </a:solidFill>
              </a:rPr>
              <a:t>requires HBV </a:t>
            </a:r>
            <a:r>
              <a:rPr lang="en-US" dirty="0"/>
              <a:t>for </a:t>
            </a:r>
            <a:r>
              <a:rPr lang="en-US" i="1" dirty="0">
                <a:solidFill>
                  <a:srgbClr val="FF0000"/>
                </a:solidFill>
              </a:rPr>
              <a:t>its replication</a:t>
            </a:r>
            <a:r>
              <a:rPr lang="en-US" dirty="0" smtClean="0"/>
              <a:t>,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/>
              <a:t>hence it occurs as </a:t>
            </a:r>
            <a:r>
              <a:rPr lang="en-US" i="1" dirty="0" smtClean="0">
                <a:solidFill>
                  <a:srgbClr val="FF0000"/>
                </a:solidFill>
              </a:rPr>
              <a:t>a super-infection </a:t>
            </a:r>
            <a:r>
              <a:rPr lang="en-US" i="1" dirty="0">
                <a:solidFill>
                  <a:srgbClr val="FF0000"/>
                </a:solidFill>
              </a:rPr>
              <a:t>or </a:t>
            </a:r>
            <a:r>
              <a:rPr lang="en-US" i="1" dirty="0" smtClean="0">
                <a:solidFill>
                  <a:srgbClr val="FF0000"/>
                </a:solidFill>
              </a:rPr>
              <a:t>simultaneously(Co-infection) </a:t>
            </a:r>
            <a:r>
              <a:rPr lang="en-US" i="1" dirty="0">
                <a:solidFill>
                  <a:srgbClr val="FF0000"/>
                </a:solidFill>
              </a:rPr>
              <a:t>with HBV</a:t>
            </a:r>
            <a:r>
              <a:rPr lang="en-US" dirty="0"/>
              <a:t> and can </a:t>
            </a:r>
            <a:r>
              <a:rPr lang="en-US" dirty="0" smtClean="0"/>
              <a:t>be chronic.</a:t>
            </a:r>
          </a:p>
          <a:p>
            <a:r>
              <a:rPr lang="en-US" dirty="0"/>
              <a:t>Sexual activities are thought to play a minor role in HCV</a:t>
            </a:r>
          </a:p>
          <a:p>
            <a:r>
              <a:rPr lang="en-US" dirty="0"/>
              <a:t>transmission</a:t>
            </a:r>
            <a:endParaRPr lang="en-US" b="1" i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4544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If a healthcare professional is infected, they must </a:t>
            </a:r>
            <a:r>
              <a:rPr lang="en-US" b="1" dirty="0">
                <a:solidFill>
                  <a:srgbClr val="FF0000"/>
                </a:solidFill>
              </a:rPr>
              <a:t>avoid</a:t>
            </a:r>
            <a:r>
              <a:rPr lang="en-US" dirty="0"/>
              <a:t> </a:t>
            </a:r>
            <a:r>
              <a:rPr lang="en-US" b="1" i="1" dirty="0">
                <a:solidFill>
                  <a:srgbClr val="FF0000"/>
                </a:solidFill>
              </a:rPr>
              <a:t>patient care </a:t>
            </a:r>
            <a:r>
              <a:rPr lang="en-US" dirty="0"/>
              <a:t>during the </a:t>
            </a:r>
            <a:r>
              <a:rPr lang="en-US" i="1" dirty="0">
                <a:solidFill>
                  <a:srgbClr val="FF0000"/>
                </a:solidFill>
              </a:rPr>
              <a:t>infectious stages with active signs and symptoms</a:t>
            </a:r>
            <a:r>
              <a:rPr lang="en-US" dirty="0"/>
              <a:t> of the</a:t>
            </a:r>
          </a:p>
          <a:p>
            <a:pPr marL="0" indent="0">
              <a:buNone/>
            </a:pPr>
            <a:r>
              <a:rPr lang="en-US" dirty="0"/>
              <a:t>    disease.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1342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Potential exposure to hepatitis virus in an oral health </a:t>
            </a:r>
            <a:r>
              <a:rPr lang="en-US" dirty="0" smtClean="0"/>
              <a:t>practice may </a:t>
            </a:r>
            <a:r>
              <a:rPr lang="en-US" dirty="0"/>
              <a:t>include </a:t>
            </a:r>
            <a:r>
              <a:rPr lang="en-US" dirty="0">
                <a:solidFill>
                  <a:srgbClr val="FF0000"/>
                </a:solidFill>
              </a:rPr>
              <a:t>needle stick or other sharps injury,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Contact with </a:t>
            </a:r>
            <a:r>
              <a:rPr lang="en-US" i="1" dirty="0">
                <a:solidFill>
                  <a:srgbClr val="FF0000"/>
                </a:solidFill>
              </a:rPr>
              <a:t>potentially infectious body fluids</a:t>
            </a:r>
            <a:r>
              <a:rPr lang="en-US" dirty="0"/>
              <a:t>, and </a:t>
            </a:r>
            <a:endParaRPr lang="en-US" dirty="0" smtClean="0"/>
          </a:p>
          <a:p>
            <a:r>
              <a:rPr lang="en-US" dirty="0" smtClean="0"/>
              <a:t>exposure to </a:t>
            </a:r>
            <a:r>
              <a:rPr lang="en-US" i="1" dirty="0" smtClean="0">
                <a:solidFill>
                  <a:srgbClr val="FF0000"/>
                </a:solidFill>
              </a:rPr>
              <a:t>mucus </a:t>
            </a:r>
            <a:r>
              <a:rPr lang="en-US" i="1" dirty="0">
                <a:solidFill>
                  <a:srgbClr val="FF0000"/>
                </a:solidFill>
              </a:rPr>
              <a:t>membranes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91744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7498080" cy="1143000"/>
          </a:xfrm>
        </p:spPr>
        <p:txBody>
          <a:bodyPr/>
          <a:lstStyle/>
          <a:p>
            <a:pPr algn="ctr"/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Chlamydia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Chlamydia is caused by </a:t>
            </a:r>
            <a:r>
              <a:rPr lang="en-US" b="1" i="1" dirty="0">
                <a:solidFill>
                  <a:srgbClr val="FF0000"/>
                </a:solidFill>
              </a:rPr>
              <a:t>Chlamydia trachomatis, an </a:t>
            </a:r>
            <a:r>
              <a:rPr lang="en-US" b="1" i="1" dirty="0" smtClean="0">
                <a:solidFill>
                  <a:srgbClr val="FF0000"/>
                </a:solidFill>
              </a:rPr>
              <a:t>obligate intracellular </a:t>
            </a:r>
            <a:r>
              <a:rPr lang="en-US" b="1" i="1" dirty="0">
                <a:solidFill>
                  <a:srgbClr val="FF0000"/>
                </a:solidFill>
              </a:rPr>
              <a:t>gram-negative bacterium</a:t>
            </a:r>
            <a:r>
              <a:rPr lang="en-US" b="1" dirty="0"/>
              <a:t>. </a:t>
            </a:r>
            <a:endParaRPr lang="en-US" b="1" dirty="0" smtClean="0"/>
          </a:p>
          <a:p>
            <a:r>
              <a:rPr lang="en-US" b="1" dirty="0" smtClean="0"/>
              <a:t>Chlamydia </a:t>
            </a:r>
            <a:r>
              <a:rPr lang="en-US" b="1" dirty="0"/>
              <a:t>is </a:t>
            </a:r>
            <a:r>
              <a:rPr lang="en-US" b="1" i="1" dirty="0" smtClean="0">
                <a:solidFill>
                  <a:srgbClr val="FF0000"/>
                </a:solidFill>
              </a:rPr>
              <a:t>the most reported </a:t>
            </a:r>
            <a:r>
              <a:rPr lang="en-US" b="1" i="1" dirty="0">
                <a:solidFill>
                  <a:srgbClr val="FF0000"/>
                </a:solidFill>
              </a:rPr>
              <a:t>STI </a:t>
            </a:r>
            <a:r>
              <a:rPr lang="en-US" b="1" i="1" dirty="0" smtClean="0">
                <a:solidFill>
                  <a:srgbClr val="FF0000"/>
                </a:solidFill>
              </a:rPr>
              <a:t>worldwide</a:t>
            </a:r>
            <a:endParaRPr lang="en-US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17749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Candida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Oral </a:t>
            </a:r>
            <a:r>
              <a:rPr lang="en-US" dirty="0" err="1" smtClean="0"/>
              <a:t>candidiasis:most</a:t>
            </a:r>
            <a:r>
              <a:rPr lang="en-US" dirty="0" smtClean="0"/>
              <a:t> </a:t>
            </a:r>
            <a:r>
              <a:rPr lang="en-US" dirty="0"/>
              <a:t>prevalent opportunistic </a:t>
            </a:r>
            <a:r>
              <a:rPr lang="en-US" dirty="0" smtClean="0"/>
              <a:t>infection of the </a:t>
            </a:r>
            <a:r>
              <a:rPr lang="en-US" dirty="0"/>
              <a:t>oral </a:t>
            </a:r>
            <a:r>
              <a:rPr lang="en-US" dirty="0" smtClean="0"/>
              <a:t>mucosa</a:t>
            </a:r>
          </a:p>
          <a:p>
            <a:r>
              <a:rPr lang="en-US" dirty="0">
                <a:solidFill>
                  <a:srgbClr val="FF0000"/>
                </a:solidFill>
              </a:rPr>
              <a:t>C. </a:t>
            </a:r>
            <a:r>
              <a:rPr lang="en-US" dirty="0" err="1">
                <a:solidFill>
                  <a:srgbClr val="FF0000"/>
                </a:solidFill>
              </a:rPr>
              <a:t>albicans</a:t>
            </a:r>
            <a:r>
              <a:rPr lang="en-US" dirty="0">
                <a:solidFill>
                  <a:srgbClr val="FF0000"/>
                </a:solidFill>
              </a:rPr>
              <a:t>, C. </a:t>
            </a:r>
            <a:r>
              <a:rPr lang="en-US" dirty="0" err="1">
                <a:solidFill>
                  <a:srgbClr val="FF0000"/>
                </a:solidFill>
              </a:rPr>
              <a:t>tropicalis</a:t>
            </a:r>
            <a:r>
              <a:rPr lang="en-US" dirty="0">
                <a:solidFill>
                  <a:srgbClr val="FF0000"/>
                </a:solidFill>
              </a:rPr>
              <a:t>, and C. </a:t>
            </a:r>
            <a:r>
              <a:rPr lang="en-US" dirty="0" err="1">
                <a:solidFill>
                  <a:srgbClr val="FF0000"/>
                </a:solidFill>
              </a:rPr>
              <a:t>glabrata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comprise </a:t>
            </a:r>
            <a:r>
              <a:rPr lang="en-US" dirty="0" smtClean="0"/>
              <a:t>together over </a:t>
            </a:r>
            <a:r>
              <a:rPr lang="en-US" i="1" dirty="0">
                <a:solidFill>
                  <a:srgbClr val="FF0000"/>
                </a:solidFill>
              </a:rPr>
              <a:t>80%</a:t>
            </a:r>
            <a:r>
              <a:rPr lang="en-US" dirty="0"/>
              <a:t> of the species isolated from human </a:t>
            </a:r>
            <a:r>
              <a:rPr lang="en-US" i="1" dirty="0">
                <a:solidFill>
                  <a:srgbClr val="FF0000"/>
                </a:solidFill>
              </a:rPr>
              <a:t>mucosal </a:t>
            </a:r>
            <a:r>
              <a:rPr lang="en-US" i="1" dirty="0" err="1" smtClean="0">
                <a:solidFill>
                  <a:srgbClr val="FF0000"/>
                </a:solidFill>
              </a:rPr>
              <a:t>candidal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dirty="0" smtClean="0"/>
              <a:t>infections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7798991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22" y="548680"/>
            <a:ext cx="8233415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56135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15616" y="2636912"/>
            <a:ext cx="7776864" cy="2286000"/>
          </a:xfrm>
        </p:spPr>
        <p:txBody>
          <a:bodyPr/>
          <a:lstStyle/>
          <a:p>
            <a:pPr algn="ctr"/>
            <a:r>
              <a:rPr lang="en-US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HIV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and It’s Oral Manifestations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40898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3928" y="4797152"/>
            <a:ext cx="3810000" cy="1162050"/>
          </a:xfrm>
        </p:spPr>
        <p:txBody>
          <a:bodyPr>
            <a:normAutofit/>
          </a:bodyPr>
          <a:lstStyle/>
          <a:p>
            <a:r>
              <a:rPr lang="en-US" b="1" dirty="0" smtClean="0"/>
              <a:t>Human Immunodeficiency Virus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528" y="332656"/>
            <a:ext cx="8153400" cy="3992563"/>
          </a:xfrm>
        </p:spPr>
        <p:txBody>
          <a:bodyPr/>
          <a:lstStyle/>
          <a:p>
            <a:r>
              <a:rPr lang="en-US" b="1" dirty="0" smtClean="0"/>
              <a:t>HIV </a:t>
            </a:r>
            <a:r>
              <a:rPr lang="en-US" b="1" dirty="0"/>
              <a:t>is an </a:t>
            </a:r>
            <a:r>
              <a:rPr lang="en-US" b="1" dirty="0">
                <a:solidFill>
                  <a:srgbClr val="FF0000"/>
                </a:solidFill>
              </a:rPr>
              <a:t>RNA-based retrovirus </a:t>
            </a:r>
            <a:r>
              <a:rPr lang="en-US" b="1" dirty="0"/>
              <a:t>that </a:t>
            </a:r>
            <a:r>
              <a:rPr lang="en-US" b="1" i="1" dirty="0">
                <a:solidFill>
                  <a:srgbClr val="FF0000"/>
                </a:solidFill>
              </a:rPr>
              <a:t>integrates into the </a:t>
            </a:r>
            <a:r>
              <a:rPr lang="en-US" b="1" i="1" dirty="0" smtClean="0">
                <a:solidFill>
                  <a:srgbClr val="FF0000"/>
                </a:solidFill>
              </a:rPr>
              <a:t>DNA </a:t>
            </a:r>
            <a:r>
              <a:rPr lang="en-US" b="1" dirty="0" smtClean="0"/>
              <a:t>and </a:t>
            </a:r>
            <a:r>
              <a:rPr lang="en-US" b="1" i="1" dirty="0">
                <a:solidFill>
                  <a:srgbClr val="FF0000"/>
                </a:solidFill>
              </a:rPr>
              <a:t>replicates </a:t>
            </a:r>
            <a:r>
              <a:rPr lang="en-US" b="1" dirty="0"/>
              <a:t>in a subset of </a:t>
            </a:r>
            <a:r>
              <a:rPr lang="en-US" b="1" i="1" dirty="0">
                <a:solidFill>
                  <a:srgbClr val="FF0000"/>
                </a:solidFill>
              </a:rPr>
              <a:t>T cells called CD4 cells</a:t>
            </a:r>
            <a:r>
              <a:rPr lang="en-US" b="1" i="1" dirty="0" smtClean="0">
                <a:solidFill>
                  <a:srgbClr val="FF0000"/>
                </a:solidFill>
              </a:rPr>
              <a:t>.</a:t>
            </a:r>
            <a:endParaRPr lang="en-US" b="1" i="1" dirty="0">
              <a:solidFill>
                <a:srgbClr val="FF0000"/>
              </a:solidFill>
            </a:endParaRPr>
          </a:p>
        </p:txBody>
      </p:sp>
      <p:pic>
        <p:nvPicPr>
          <p:cNvPr id="6" name="Picture 3" descr="C:\Users\Fahimeh\Desktop\AIDS\aids-hiv-anatomy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774" y="2091633"/>
            <a:ext cx="3282098" cy="46497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7279343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CD4 cells help </a:t>
            </a:r>
            <a:r>
              <a:rPr lang="en-US" i="1" dirty="0">
                <a:solidFill>
                  <a:srgbClr val="FF0000"/>
                </a:solidFill>
              </a:rPr>
              <a:t>coordinate immune system responses</a:t>
            </a:r>
            <a:r>
              <a:rPr lang="en-US" i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US" dirty="0" smtClean="0"/>
              <a:t>HIV , if left untreated</a:t>
            </a:r>
            <a:r>
              <a:rPr lang="en-US" dirty="0"/>
              <a:t>, the </a:t>
            </a:r>
            <a:r>
              <a:rPr lang="en-US" i="1" dirty="0">
                <a:solidFill>
                  <a:srgbClr val="FF0000"/>
                </a:solidFill>
              </a:rPr>
              <a:t>CD4 cell count will deplete </a:t>
            </a:r>
            <a:r>
              <a:rPr lang="en-US" dirty="0"/>
              <a:t>over time, </a:t>
            </a:r>
            <a:r>
              <a:rPr lang="en-US" i="1" dirty="0" smtClean="0">
                <a:solidFill>
                  <a:srgbClr val="FF0000"/>
                </a:solidFill>
              </a:rPr>
              <a:t>leaving individuals </a:t>
            </a:r>
            <a:r>
              <a:rPr lang="en-US" i="1" dirty="0">
                <a:solidFill>
                  <a:srgbClr val="FF0000"/>
                </a:solidFill>
              </a:rPr>
              <a:t>at risk for a variety of infections</a:t>
            </a:r>
            <a:r>
              <a:rPr lang="en-US" i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If the </a:t>
            </a:r>
            <a:r>
              <a:rPr lang="en-US" i="1" dirty="0">
                <a:solidFill>
                  <a:srgbClr val="FF0000"/>
                </a:solidFill>
              </a:rPr>
              <a:t>CD4 </a:t>
            </a:r>
            <a:r>
              <a:rPr lang="en-US" i="1" dirty="0" smtClean="0">
                <a:solidFill>
                  <a:srgbClr val="FF0000"/>
                </a:solidFill>
              </a:rPr>
              <a:t>cell counts </a:t>
            </a:r>
            <a:r>
              <a:rPr lang="en-US" i="1" dirty="0">
                <a:solidFill>
                  <a:srgbClr val="FF0000"/>
                </a:solidFill>
              </a:rPr>
              <a:t>drop to very low levels</a:t>
            </a:r>
            <a:r>
              <a:rPr lang="en-US" dirty="0"/>
              <a:t>, patients can develop a </a:t>
            </a:r>
            <a:r>
              <a:rPr lang="en-US" dirty="0" smtClean="0"/>
              <a:t>syndrome called </a:t>
            </a:r>
            <a:r>
              <a:rPr lang="en-US" i="1" dirty="0">
                <a:solidFill>
                  <a:srgbClr val="FF0000"/>
                </a:solidFill>
              </a:rPr>
              <a:t>acquired immunodeficiency syndrome (AIDS</a:t>
            </a:r>
            <a:r>
              <a:rPr lang="en-US" i="1" dirty="0" smtClean="0">
                <a:solidFill>
                  <a:srgbClr val="FF0000"/>
                </a:solidFill>
              </a:rPr>
              <a:t>).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28812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8640"/>
            <a:ext cx="6408712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25731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379" y="1412776"/>
            <a:ext cx="8111621" cy="36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220790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5400" cap="none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Oral Disease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63771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Primary </a:t>
            </a:r>
            <a:r>
              <a:rPr lang="en-US" dirty="0"/>
              <a:t>HIV infection has been associated with </a:t>
            </a:r>
            <a:r>
              <a:rPr lang="en-US" dirty="0" smtClean="0"/>
              <a:t>severe </a:t>
            </a:r>
            <a:r>
              <a:rPr lang="en-US" i="1" dirty="0" err="1" smtClean="0">
                <a:solidFill>
                  <a:srgbClr val="FF0000"/>
                </a:solidFill>
              </a:rPr>
              <a:t>aphthous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>
                <a:solidFill>
                  <a:srgbClr val="FF0000"/>
                </a:solidFill>
              </a:rPr>
              <a:t>stomatitis </a:t>
            </a:r>
            <a:r>
              <a:rPr lang="en-US" dirty="0"/>
              <a:t>and with </a:t>
            </a:r>
            <a:r>
              <a:rPr lang="en-US" i="1" dirty="0" err="1">
                <a:solidFill>
                  <a:srgbClr val="FF0000"/>
                </a:solidFill>
              </a:rPr>
              <a:t>oropharyngeal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dirty="0"/>
              <a:t>and </a:t>
            </a:r>
            <a:r>
              <a:rPr lang="en-US" i="1" dirty="0">
                <a:solidFill>
                  <a:srgbClr val="FF0000"/>
                </a:solidFill>
              </a:rPr>
              <a:t>esophageal candidiasis.</a:t>
            </a:r>
          </a:p>
          <a:p>
            <a:r>
              <a:rPr lang="en-US" dirty="0" smtClean="0"/>
              <a:t>In </a:t>
            </a:r>
            <a:r>
              <a:rPr lang="en-US" dirty="0"/>
              <a:t>the </a:t>
            </a:r>
            <a:r>
              <a:rPr lang="en-US" i="1" dirty="0">
                <a:solidFill>
                  <a:srgbClr val="FF0000"/>
                </a:solidFill>
              </a:rPr>
              <a:t>late stages </a:t>
            </a:r>
            <a:r>
              <a:rPr lang="en-US" dirty="0"/>
              <a:t>of disease, </a:t>
            </a:r>
            <a:r>
              <a:rPr lang="en-US" dirty="0" smtClean="0"/>
              <a:t>oral manifestations </a:t>
            </a:r>
            <a:r>
              <a:rPr lang="en-US" dirty="0"/>
              <a:t>are </a:t>
            </a:r>
            <a:r>
              <a:rPr lang="en-US" i="1" dirty="0">
                <a:solidFill>
                  <a:srgbClr val="FF0000"/>
                </a:solidFill>
              </a:rPr>
              <a:t>highly prevalent </a:t>
            </a:r>
            <a:r>
              <a:rPr lang="en-US" dirty="0"/>
              <a:t>and </a:t>
            </a:r>
            <a:r>
              <a:rPr lang="en-US" i="1" dirty="0" smtClean="0">
                <a:solidFill>
                  <a:srgbClr val="FF0000"/>
                </a:solidFill>
              </a:rPr>
              <a:t>frequently severe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11568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Oral Candidiasis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Candida </a:t>
            </a:r>
            <a:r>
              <a:rPr lang="en-US" dirty="0"/>
              <a:t>infections of the </a:t>
            </a:r>
            <a:r>
              <a:rPr lang="en-US" i="1" dirty="0">
                <a:solidFill>
                  <a:srgbClr val="FF0000"/>
                </a:solidFill>
              </a:rPr>
              <a:t>hard and soft palates, </a:t>
            </a:r>
            <a:r>
              <a:rPr lang="en-US" i="1" dirty="0" err="1">
                <a:solidFill>
                  <a:srgbClr val="FF0000"/>
                </a:solidFill>
              </a:rPr>
              <a:t>buccal</a:t>
            </a:r>
            <a:r>
              <a:rPr lang="en-US" i="1" dirty="0">
                <a:solidFill>
                  <a:srgbClr val="FF0000"/>
                </a:solidFill>
              </a:rPr>
              <a:t> mucosa, </a:t>
            </a:r>
            <a:r>
              <a:rPr lang="en-US" i="1" dirty="0" smtClean="0">
                <a:solidFill>
                  <a:srgbClr val="FF0000"/>
                </a:solidFill>
              </a:rPr>
              <a:t>tongue, pharynx</a:t>
            </a:r>
            <a:r>
              <a:rPr lang="en-US" i="1" dirty="0">
                <a:solidFill>
                  <a:srgbClr val="FF0000"/>
                </a:solidFill>
              </a:rPr>
              <a:t>, and </a:t>
            </a:r>
            <a:r>
              <a:rPr lang="en-US" i="1" dirty="0" err="1">
                <a:solidFill>
                  <a:srgbClr val="FF0000"/>
                </a:solidFill>
              </a:rPr>
              <a:t>hypopharynx</a:t>
            </a:r>
            <a:r>
              <a:rPr lang="en-US" dirty="0"/>
              <a:t> are observed frequently.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b="1" dirty="0" smtClean="0"/>
              <a:t>incidence of candidiasis </a:t>
            </a:r>
            <a:r>
              <a:rPr lang="en-US" i="1" dirty="0" smtClean="0">
                <a:solidFill>
                  <a:srgbClr val="FF0000"/>
                </a:solidFill>
              </a:rPr>
              <a:t>increases</a:t>
            </a:r>
            <a:r>
              <a:rPr lang="en-US" dirty="0" smtClean="0"/>
              <a:t> </a:t>
            </a:r>
            <a:r>
              <a:rPr lang="en-US" dirty="0"/>
              <a:t>with </a:t>
            </a:r>
            <a:r>
              <a:rPr lang="en-US" i="1" dirty="0" smtClean="0">
                <a:solidFill>
                  <a:srgbClr val="FF0000"/>
                </a:solidFill>
              </a:rPr>
              <a:t>progressive cellular </a:t>
            </a:r>
            <a:r>
              <a:rPr lang="en-US" i="1" dirty="0">
                <a:solidFill>
                  <a:srgbClr val="FF0000"/>
                </a:solidFill>
              </a:rPr>
              <a:t>immunodeficiency</a:t>
            </a:r>
            <a:r>
              <a:rPr lang="en-US" dirty="0"/>
              <a:t>, particularly as CD4+ counts fall </a:t>
            </a:r>
            <a:r>
              <a:rPr lang="en-US" i="1" dirty="0">
                <a:solidFill>
                  <a:srgbClr val="FF0000"/>
                </a:solidFill>
              </a:rPr>
              <a:t>below 200</a:t>
            </a:r>
          </a:p>
          <a:p>
            <a:pPr marL="0" indent="0">
              <a:buNone/>
            </a:pPr>
            <a:r>
              <a:rPr lang="en-US" i="1" dirty="0" smtClean="0">
                <a:solidFill>
                  <a:srgbClr val="FF0000"/>
                </a:solidFill>
              </a:rPr>
              <a:t>    to </a:t>
            </a:r>
            <a:r>
              <a:rPr lang="en-US" i="1" dirty="0">
                <a:solidFill>
                  <a:srgbClr val="FF0000"/>
                </a:solidFill>
              </a:rPr>
              <a:t>300 </a:t>
            </a:r>
            <a:r>
              <a:rPr lang="en-US" i="1" dirty="0" smtClean="0">
                <a:solidFill>
                  <a:srgbClr val="FF0000"/>
                </a:solidFill>
              </a:rPr>
              <a:t>cells/mm3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316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smtClean="0"/>
              <a:t>Clinical Presentation</a:t>
            </a:r>
            <a:br>
              <a:rPr lang="en-US" b="1" i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Patients </a:t>
            </a:r>
            <a:r>
              <a:rPr lang="en-US" b="1" dirty="0"/>
              <a:t>acquire chlamydia via vaginal, anal, or oral sex </a:t>
            </a:r>
            <a:r>
              <a:rPr lang="en-US" b="1" dirty="0" smtClean="0"/>
              <a:t>with an </a:t>
            </a:r>
            <a:r>
              <a:rPr lang="en-US" b="1" dirty="0"/>
              <a:t>infected partner</a:t>
            </a:r>
            <a:r>
              <a:rPr lang="en-US" b="1" dirty="0" smtClean="0"/>
              <a:t>.</a:t>
            </a:r>
          </a:p>
          <a:p>
            <a:r>
              <a:rPr lang="en-US" b="1" dirty="0" smtClean="0"/>
              <a:t>Causes genital infections </a:t>
            </a:r>
            <a:r>
              <a:rPr lang="en-US" b="1" dirty="0"/>
              <a:t>in the </a:t>
            </a:r>
            <a:r>
              <a:rPr lang="en-US" b="1" i="1" dirty="0">
                <a:solidFill>
                  <a:srgbClr val="FF0000"/>
                </a:solidFill>
              </a:rPr>
              <a:t>cervix, urethra, or </a:t>
            </a:r>
            <a:r>
              <a:rPr lang="en-US" b="1" i="1" dirty="0" smtClean="0">
                <a:solidFill>
                  <a:srgbClr val="FF0000"/>
                </a:solidFill>
              </a:rPr>
              <a:t>epididymis</a:t>
            </a:r>
          </a:p>
          <a:p>
            <a:r>
              <a:rPr lang="en-US" b="1" dirty="0" err="1" smtClean="0"/>
              <a:t>Extragenital</a:t>
            </a:r>
            <a:r>
              <a:rPr lang="en-US" b="1" dirty="0" smtClean="0"/>
              <a:t> infections commonly </a:t>
            </a:r>
            <a:r>
              <a:rPr lang="en-US" b="1" dirty="0"/>
              <a:t>present as </a:t>
            </a:r>
            <a:r>
              <a:rPr lang="en-US" b="1" i="1" dirty="0">
                <a:solidFill>
                  <a:srgbClr val="FF0000"/>
                </a:solidFill>
              </a:rPr>
              <a:t>pharyngitis and </a:t>
            </a:r>
            <a:r>
              <a:rPr lang="en-US" b="1" i="1" dirty="0" smtClean="0">
                <a:solidFill>
                  <a:srgbClr val="FF0000"/>
                </a:solidFill>
              </a:rPr>
              <a:t>conjunctivitis</a:t>
            </a:r>
          </a:p>
          <a:p>
            <a:r>
              <a:rPr lang="en-US" b="1" dirty="0"/>
              <a:t>Due to breakdown of the mucosal </a:t>
            </a:r>
            <a:r>
              <a:rPr lang="en-US" b="1" dirty="0" smtClean="0"/>
              <a:t>barriers, patients  </a:t>
            </a:r>
            <a:r>
              <a:rPr lang="en-US" b="1" dirty="0"/>
              <a:t>are at greater </a:t>
            </a:r>
            <a:r>
              <a:rPr lang="en-US" b="1" i="1" dirty="0">
                <a:solidFill>
                  <a:srgbClr val="FF0000"/>
                </a:solidFill>
              </a:rPr>
              <a:t>risk of </a:t>
            </a:r>
            <a:r>
              <a:rPr lang="en-US" b="1" i="1" dirty="0" smtClean="0">
                <a:solidFill>
                  <a:srgbClr val="FF0000"/>
                </a:solidFill>
              </a:rPr>
              <a:t>acquiring other </a:t>
            </a:r>
            <a:r>
              <a:rPr lang="en-US" b="1" i="1" dirty="0">
                <a:solidFill>
                  <a:srgbClr val="FF0000"/>
                </a:solidFill>
              </a:rPr>
              <a:t>STIs, including </a:t>
            </a:r>
            <a:r>
              <a:rPr lang="en-US" b="1" i="1" dirty="0" smtClean="0">
                <a:solidFill>
                  <a:srgbClr val="FF0000"/>
                </a:solidFill>
              </a:rPr>
              <a:t>HIV</a:t>
            </a:r>
            <a:endParaRPr lang="en-US" b="1" i="1" dirty="0">
              <a:solidFill>
                <a:srgbClr val="FF000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30102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</a:t>
            </a:r>
            <a:r>
              <a:rPr lang="en-US" i="1" dirty="0">
                <a:solidFill>
                  <a:srgbClr val="FF0000"/>
                </a:solidFill>
              </a:rPr>
              <a:t>most common form </a:t>
            </a:r>
            <a:r>
              <a:rPr lang="en-US" dirty="0"/>
              <a:t>of candidiasis is </a:t>
            </a:r>
            <a:r>
              <a:rPr lang="en-US" i="1" dirty="0">
                <a:solidFill>
                  <a:srgbClr val="FF0000"/>
                </a:solidFill>
              </a:rPr>
              <a:t>thrush (</a:t>
            </a:r>
            <a:r>
              <a:rPr lang="en-US" i="1" dirty="0" smtClean="0">
                <a:solidFill>
                  <a:srgbClr val="FF0000"/>
                </a:solidFill>
              </a:rPr>
              <a:t>pseudomembranous candidiasis)</a:t>
            </a:r>
            <a:endParaRPr lang="en-US" dirty="0" smtClean="0"/>
          </a:p>
          <a:p>
            <a:r>
              <a:rPr lang="en-US" dirty="0" smtClean="0"/>
              <a:t>Characteristic </a:t>
            </a:r>
            <a:r>
              <a:rPr lang="en-US" i="1" dirty="0">
                <a:solidFill>
                  <a:srgbClr val="FF0000"/>
                </a:solidFill>
              </a:rPr>
              <a:t>cottage cheese plaques </a:t>
            </a:r>
            <a:r>
              <a:rPr lang="en-US" dirty="0" smtClean="0"/>
              <a:t>that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i="1" dirty="0">
                <a:solidFill>
                  <a:srgbClr val="FF0000"/>
                </a:solidFill>
              </a:rPr>
              <a:t>can be </a:t>
            </a:r>
            <a:r>
              <a:rPr lang="en-US" i="1" dirty="0" smtClean="0">
                <a:solidFill>
                  <a:srgbClr val="FF0000"/>
                </a:solidFill>
              </a:rPr>
              <a:t>removed with </a:t>
            </a:r>
            <a:r>
              <a:rPr lang="en-US" i="1" dirty="0">
                <a:solidFill>
                  <a:srgbClr val="FF0000"/>
                </a:solidFill>
              </a:rPr>
              <a:t>a tongue blade </a:t>
            </a:r>
            <a:r>
              <a:rPr lang="en-US" dirty="0"/>
              <a:t>are seen </a:t>
            </a:r>
            <a:r>
              <a:rPr lang="en-US" dirty="0" smtClean="0"/>
              <a:t>    on </a:t>
            </a:r>
            <a:r>
              <a:rPr lang="en-US" dirty="0"/>
              <a:t>the soft palate, tonsils, and </a:t>
            </a:r>
            <a:r>
              <a:rPr lang="en-US" dirty="0" err="1" smtClean="0"/>
              <a:t>buccal</a:t>
            </a:r>
            <a:r>
              <a:rPr lang="en-US" dirty="0"/>
              <a:t> </a:t>
            </a:r>
            <a:r>
              <a:rPr lang="en-US" dirty="0" smtClean="0"/>
              <a:t>mucosa 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Less </a:t>
            </a:r>
            <a:r>
              <a:rPr lang="en-US" i="1" dirty="0">
                <a:solidFill>
                  <a:srgbClr val="FF0000"/>
                </a:solidFill>
              </a:rPr>
              <a:t>often</a:t>
            </a:r>
            <a:r>
              <a:rPr lang="en-US" dirty="0"/>
              <a:t>, thrush involves the </a:t>
            </a:r>
            <a:r>
              <a:rPr lang="en-US" i="1" dirty="0">
                <a:solidFill>
                  <a:srgbClr val="FF0000"/>
                </a:solidFill>
              </a:rPr>
              <a:t>lateral and </a:t>
            </a:r>
            <a:r>
              <a:rPr lang="en-US" i="1" dirty="0" smtClean="0">
                <a:solidFill>
                  <a:srgbClr val="FF0000"/>
                </a:solidFill>
              </a:rPr>
              <a:t>posterior </a:t>
            </a:r>
            <a:r>
              <a:rPr lang="en-US" i="1" dirty="0">
                <a:solidFill>
                  <a:srgbClr val="FF0000"/>
                </a:solidFill>
              </a:rPr>
              <a:t>aspects of the tongue</a:t>
            </a:r>
            <a:r>
              <a:rPr lang="en-US" dirty="0"/>
              <a:t>, the </a:t>
            </a:r>
            <a:r>
              <a:rPr lang="en-US" i="1" dirty="0">
                <a:solidFill>
                  <a:srgbClr val="FF0000"/>
                </a:solidFill>
              </a:rPr>
              <a:t>hard palate, and the </a:t>
            </a:r>
            <a:r>
              <a:rPr lang="en-US" i="1" dirty="0" err="1" smtClean="0">
                <a:solidFill>
                  <a:srgbClr val="FF0000"/>
                </a:solidFill>
              </a:rPr>
              <a:t>hypopharynx</a:t>
            </a:r>
            <a:r>
              <a:rPr lang="en-US" i="1" dirty="0" smtClean="0">
                <a:solidFill>
                  <a:srgbClr val="FF0000"/>
                </a:solidFill>
              </a:rPr>
              <a:t>.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58586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80728"/>
            <a:ext cx="5904656" cy="472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228184" y="1196752"/>
            <a:ext cx="2743200" cy="1981200"/>
          </a:xfrm>
        </p:spPr>
        <p:txBody>
          <a:bodyPr/>
          <a:lstStyle/>
          <a:p>
            <a:r>
              <a:rPr lang="en-US" dirty="0" smtClean="0"/>
              <a:t>Oral candidiasis in a patient with HIV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41652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 </a:t>
            </a:r>
            <a:r>
              <a:rPr lang="en-US" i="1" dirty="0" smtClean="0"/>
              <a:t>Candida </a:t>
            </a:r>
            <a:r>
              <a:rPr lang="en-US" dirty="0" smtClean="0"/>
              <a:t>infection </a:t>
            </a:r>
            <a:r>
              <a:rPr lang="en-US" dirty="0"/>
              <a:t>can produce </a:t>
            </a:r>
            <a:r>
              <a:rPr lang="en-US" i="1" dirty="0">
                <a:solidFill>
                  <a:srgbClr val="FF0000"/>
                </a:solidFill>
              </a:rPr>
              <a:t>flat erythematous plaques</a:t>
            </a:r>
            <a:r>
              <a:rPr lang="en-US" dirty="0"/>
              <a:t> distributed in the </a:t>
            </a:r>
            <a:r>
              <a:rPr lang="en-US" dirty="0" smtClean="0"/>
              <a:t>same way </a:t>
            </a:r>
            <a:r>
              <a:rPr lang="en-US" dirty="0"/>
              <a:t>as the pseudomembranous form of the disease but </a:t>
            </a:r>
            <a:r>
              <a:rPr lang="en-US" i="1" dirty="0">
                <a:solidFill>
                  <a:srgbClr val="FF0000"/>
                </a:solidFill>
              </a:rPr>
              <a:t>without </a:t>
            </a:r>
            <a:r>
              <a:rPr lang="en-US" i="1" dirty="0" smtClean="0">
                <a:solidFill>
                  <a:srgbClr val="FF0000"/>
                </a:solidFill>
              </a:rPr>
              <a:t>the characteristic </a:t>
            </a:r>
            <a:r>
              <a:rPr lang="en-US" i="1" dirty="0">
                <a:solidFill>
                  <a:srgbClr val="FF0000"/>
                </a:solidFill>
              </a:rPr>
              <a:t>white exudate. </a:t>
            </a:r>
            <a:endParaRPr lang="en-US" i="1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This </a:t>
            </a:r>
            <a:r>
              <a:rPr lang="en-US" i="1" dirty="0">
                <a:solidFill>
                  <a:srgbClr val="FF0000"/>
                </a:solidFill>
              </a:rPr>
              <a:t>atrophic form of candidiasis </a:t>
            </a:r>
            <a:r>
              <a:rPr lang="en-US" dirty="0" smtClean="0"/>
              <a:t>is underdiagnosed </a:t>
            </a:r>
            <a:r>
              <a:rPr lang="en-US" dirty="0"/>
              <a:t>because many clinicians are unfamiliar with its appearance.</a:t>
            </a:r>
          </a:p>
          <a:p>
            <a:r>
              <a:rPr lang="en-US" i="1" dirty="0">
                <a:solidFill>
                  <a:srgbClr val="FF0000"/>
                </a:solidFill>
              </a:rPr>
              <a:t>Atrophic candidiasis of the tongue </a:t>
            </a:r>
            <a:r>
              <a:rPr lang="en-US" dirty="0"/>
              <a:t>also occurs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2393616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 Less frequently, </a:t>
            </a:r>
            <a:r>
              <a:rPr lang="en-US" i="1" dirty="0"/>
              <a:t>Candida </a:t>
            </a:r>
            <a:r>
              <a:rPr lang="en-US" dirty="0"/>
              <a:t>can cause a </a:t>
            </a:r>
            <a:r>
              <a:rPr lang="en-US" i="1" dirty="0" err="1" smtClean="0">
                <a:solidFill>
                  <a:srgbClr val="FF0000"/>
                </a:solidFill>
              </a:rPr>
              <a:t>nonscrapeable</a:t>
            </a:r>
            <a:r>
              <a:rPr lang="en-US" i="1" dirty="0" smtClean="0">
                <a:solidFill>
                  <a:srgbClr val="FF0000"/>
                </a:solidFill>
              </a:rPr>
              <a:t> white </a:t>
            </a:r>
            <a:r>
              <a:rPr lang="en-US" i="1" dirty="0">
                <a:solidFill>
                  <a:srgbClr val="FF0000"/>
                </a:solidFill>
              </a:rPr>
              <a:t>plaque </a:t>
            </a:r>
            <a:r>
              <a:rPr lang="en-US" dirty="0"/>
              <a:t>similar to that seen in hairy </a:t>
            </a:r>
            <a:r>
              <a:rPr lang="en-US" dirty="0" smtClean="0"/>
              <a:t>leukoplakia. </a:t>
            </a:r>
          </a:p>
          <a:p>
            <a:r>
              <a:rPr lang="en-US" dirty="0" smtClean="0"/>
              <a:t>In </a:t>
            </a:r>
            <a:r>
              <a:rPr lang="en-US" dirty="0"/>
              <a:t>contrast to the corrugated lesions and </a:t>
            </a:r>
            <a:r>
              <a:rPr lang="en-US" dirty="0" err="1"/>
              <a:t>hairlike</a:t>
            </a:r>
            <a:r>
              <a:rPr lang="en-US" dirty="0"/>
              <a:t> projections seen in oral hairy leukoplakia, </a:t>
            </a:r>
            <a:r>
              <a:rPr lang="en-US" i="1" dirty="0" err="1">
                <a:solidFill>
                  <a:srgbClr val="FF0000"/>
                </a:solidFill>
              </a:rPr>
              <a:t>candidal</a:t>
            </a:r>
            <a:r>
              <a:rPr lang="en-US" i="1" dirty="0">
                <a:solidFill>
                  <a:srgbClr val="FF0000"/>
                </a:solidFill>
              </a:rPr>
              <a:t> lesions are smooth</a:t>
            </a:r>
            <a:r>
              <a:rPr lang="en-US" dirty="0"/>
              <a:t>.</a:t>
            </a:r>
          </a:p>
          <a:p>
            <a:r>
              <a:rPr lang="en-US" dirty="0"/>
              <a:t> This </a:t>
            </a:r>
            <a:r>
              <a:rPr lang="en-US" i="1" dirty="0">
                <a:solidFill>
                  <a:srgbClr val="FF0000"/>
                </a:solidFill>
              </a:rPr>
              <a:t>hypertrophic form </a:t>
            </a:r>
            <a:r>
              <a:rPr lang="en-US" dirty="0"/>
              <a:t>of disease may involve the </a:t>
            </a:r>
            <a:r>
              <a:rPr lang="en-US" i="1" dirty="0">
                <a:solidFill>
                  <a:srgbClr val="FF0000"/>
                </a:solidFill>
              </a:rPr>
              <a:t>lateral border of the tongue, palate, and </a:t>
            </a:r>
            <a:r>
              <a:rPr lang="en-US" i="1" dirty="0" err="1">
                <a:solidFill>
                  <a:srgbClr val="FF0000"/>
                </a:solidFill>
              </a:rPr>
              <a:t>buccal</a:t>
            </a:r>
            <a:r>
              <a:rPr lang="en-US" i="1" dirty="0">
                <a:solidFill>
                  <a:srgbClr val="FF0000"/>
                </a:solidFill>
              </a:rPr>
              <a:t> mucosa.</a:t>
            </a:r>
          </a:p>
          <a:p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92299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Candida </a:t>
            </a:r>
            <a:r>
              <a:rPr lang="en-US" dirty="0" smtClean="0"/>
              <a:t>infection of </a:t>
            </a:r>
            <a:r>
              <a:rPr lang="en-US" dirty="0"/>
              <a:t>the lateral lip </a:t>
            </a:r>
            <a:r>
              <a:rPr lang="en-US" i="1" dirty="0">
                <a:solidFill>
                  <a:srgbClr val="FF0000"/>
                </a:solidFill>
              </a:rPr>
              <a:t>(angular </a:t>
            </a:r>
            <a:r>
              <a:rPr lang="en-US" i="1" dirty="0" err="1">
                <a:solidFill>
                  <a:srgbClr val="FF0000"/>
                </a:solidFill>
              </a:rPr>
              <a:t>cheilitis</a:t>
            </a:r>
            <a:r>
              <a:rPr lang="en-US" i="1" dirty="0">
                <a:solidFill>
                  <a:srgbClr val="FF0000"/>
                </a:solidFill>
              </a:rPr>
              <a:t>)</a:t>
            </a:r>
            <a:r>
              <a:rPr lang="en-US" dirty="0"/>
              <a:t> is another common complication.</a:t>
            </a:r>
          </a:p>
          <a:p>
            <a:r>
              <a:rPr lang="en-US" dirty="0"/>
              <a:t>Angular </a:t>
            </a:r>
            <a:r>
              <a:rPr lang="en-US" dirty="0" err="1"/>
              <a:t>cheilitis</a:t>
            </a:r>
            <a:r>
              <a:rPr lang="en-US" dirty="0"/>
              <a:t> can cause </a:t>
            </a:r>
            <a:r>
              <a:rPr lang="en-US" i="1" dirty="0">
                <a:solidFill>
                  <a:srgbClr val="FF0000"/>
                </a:solidFill>
              </a:rPr>
              <a:t>pain, fissures, erythema, </a:t>
            </a:r>
            <a:endParaRPr lang="en-US" i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i="1" dirty="0" smtClean="0">
                <a:solidFill>
                  <a:srgbClr val="FF0000"/>
                </a:solidFill>
              </a:rPr>
              <a:t>    and difficulty in opening the mouth.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20471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72099"/>
            <a:ext cx="5616624" cy="4734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19672" y="5589240"/>
            <a:ext cx="5486400" cy="566738"/>
          </a:xfrm>
        </p:spPr>
        <p:txBody>
          <a:bodyPr/>
          <a:lstStyle/>
          <a:p>
            <a:r>
              <a:rPr lang="en-US" dirty="0" smtClean="0"/>
              <a:t>Angular </a:t>
            </a:r>
            <a:r>
              <a:rPr lang="en-US" dirty="0" err="1" smtClean="0"/>
              <a:t>Cheilitis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691680" y="5733256"/>
            <a:ext cx="5486400" cy="80486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65304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Diagnosis</a:t>
            </a:r>
            <a:endParaRPr lang="en-US" dirty="0">
              <a:ln w="12700">
                <a:solidFill>
                  <a:srgbClr val="C00000"/>
                </a:solidFill>
                <a:prstDash val="solid"/>
              </a:ln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Physical </a:t>
            </a:r>
            <a:r>
              <a:rPr lang="en-US" dirty="0" smtClean="0"/>
              <a:t>examination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Wet </a:t>
            </a:r>
            <a:r>
              <a:rPr lang="en-US" dirty="0"/>
              <a:t>mount </a:t>
            </a:r>
            <a:r>
              <a:rPr lang="en-US" dirty="0" smtClean="0"/>
              <a:t>preparation </a:t>
            </a:r>
            <a:r>
              <a:rPr lang="en-US" dirty="0"/>
              <a:t>(KHO smear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 Response </a:t>
            </a:r>
            <a:r>
              <a:rPr lang="en-US" dirty="0"/>
              <a:t>to antifungal therapy </a:t>
            </a:r>
          </a:p>
          <a:p>
            <a:r>
              <a:rPr lang="en-US" dirty="0"/>
              <a:t>Cultures for </a:t>
            </a:r>
            <a:r>
              <a:rPr lang="en-US" i="1" dirty="0"/>
              <a:t>Candida </a:t>
            </a:r>
            <a:r>
              <a:rPr lang="en-US" dirty="0"/>
              <a:t>are rarely necessary </a:t>
            </a:r>
            <a:r>
              <a:rPr lang="en-US" dirty="0" smtClean="0"/>
              <a:t>unless </a:t>
            </a:r>
            <a:r>
              <a:rPr lang="en-US" i="1" dirty="0" smtClean="0">
                <a:solidFill>
                  <a:srgbClr val="FF0000"/>
                </a:solidFill>
              </a:rPr>
              <a:t>antimicrobial </a:t>
            </a:r>
            <a:r>
              <a:rPr lang="en-US" i="1" dirty="0">
                <a:solidFill>
                  <a:srgbClr val="FF0000"/>
                </a:solidFill>
              </a:rPr>
              <a:t>resistance </a:t>
            </a:r>
            <a:r>
              <a:rPr lang="en-US" dirty="0"/>
              <a:t>is suspected in patients with thrush </a:t>
            </a:r>
            <a:r>
              <a:rPr lang="en-US" i="1" dirty="0" smtClean="0">
                <a:solidFill>
                  <a:srgbClr val="FF0000"/>
                </a:solidFill>
              </a:rPr>
              <a:t>refractory to </a:t>
            </a:r>
            <a:r>
              <a:rPr lang="en-US" i="1" dirty="0">
                <a:solidFill>
                  <a:srgbClr val="FF0000"/>
                </a:solidFill>
              </a:rPr>
              <a:t>azole therapy</a:t>
            </a:r>
            <a:r>
              <a:rPr lang="en-US" i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US" dirty="0"/>
              <a:t>A </a:t>
            </a:r>
            <a:r>
              <a:rPr lang="en-US" i="1" dirty="0">
                <a:solidFill>
                  <a:srgbClr val="FF0000"/>
                </a:solidFill>
              </a:rPr>
              <a:t>biopsy</a:t>
            </a:r>
            <a:r>
              <a:rPr lang="en-US" dirty="0"/>
              <a:t> specimen of oral lesions can be used </a:t>
            </a:r>
            <a:r>
              <a:rPr lang="en-US" dirty="0" smtClean="0"/>
              <a:t>to distinguish </a:t>
            </a:r>
            <a:r>
              <a:rPr lang="en-US" i="1" dirty="0">
                <a:solidFill>
                  <a:srgbClr val="FF0000"/>
                </a:solidFill>
              </a:rPr>
              <a:t>various forms of </a:t>
            </a:r>
            <a:r>
              <a:rPr lang="en-US" i="1" dirty="0" smtClean="0">
                <a:solidFill>
                  <a:srgbClr val="FF0000"/>
                </a:solidFill>
              </a:rPr>
              <a:t>leukoplakia</a:t>
            </a:r>
            <a:r>
              <a:rPr lang="en-US" dirty="0" smtClean="0"/>
              <a:t>.</a:t>
            </a:r>
            <a:endParaRPr lang="en-US" i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30018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Oral Hairy Leukoplakia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Oral hairy leukoplakia is a </a:t>
            </a:r>
            <a:r>
              <a:rPr lang="en-US" i="1" dirty="0">
                <a:solidFill>
                  <a:srgbClr val="FF0000"/>
                </a:solidFill>
              </a:rPr>
              <a:t>raised white lesion </a:t>
            </a:r>
            <a:r>
              <a:rPr lang="en-US" dirty="0"/>
              <a:t>of the oral mucosa </a:t>
            </a:r>
            <a:r>
              <a:rPr lang="en-US" dirty="0" smtClean="0"/>
              <a:t>that is </a:t>
            </a:r>
            <a:r>
              <a:rPr lang="en-US" dirty="0"/>
              <a:t>usually seen on </a:t>
            </a:r>
            <a:r>
              <a:rPr lang="en-US" i="1" dirty="0">
                <a:solidFill>
                  <a:srgbClr val="FF0000"/>
                </a:solidFill>
              </a:rPr>
              <a:t>the lateral margin of the tongue</a:t>
            </a:r>
            <a:r>
              <a:rPr lang="en-US" i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The frequency </a:t>
            </a:r>
            <a:r>
              <a:rPr lang="en-US" dirty="0" smtClean="0"/>
              <a:t>of </a:t>
            </a:r>
            <a:r>
              <a:rPr lang="en-US" dirty="0"/>
              <a:t>occurrence of oral hairy </a:t>
            </a:r>
            <a:r>
              <a:rPr lang="en-US" i="1" dirty="0">
                <a:solidFill>
                  <a:srgbClr val="FF0000"/>
                </a:solidFill>
              </a:rPr>
              <a:t>leukoplakia increases </a:t>
            </a:r>
            <a:r>
              <a:rPr lang="en-US" dirty="0"/>
              <a:t>as the  </a:t>
            </a:r>
            <a:r>
              <a:rPr lang="en-US" i="1" dirty="0" smtClean="0">
                <a:solidFill>
                  <a:srgbClr val="FF0000"/>
                </a:solidFill>
              </a:rPr>
              <a:t>CD4</a:t>
            </a:r>
            <a:r>
              <a:rPr lang="en-US" i="1" dirty="0">
                <a:solidFill>
                  <a:srgbClr val="FF0000"/>
                </a:solidFill>
              </a:rPr>
              <a:t>+ </a:t>
            </a:r>
            <a:r>
              <a:rPr lang="en-US" i="1" dirty="0" smtClean="0">
                <a:solidFill>
                  <a:srgbClr val="FF0000"/>
                </a:solidFill>
              </a:rPr>
              <a:t>count decreases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Oral hairy leukoplakia appears to be caused by the </a:t>
            </a:r>
            <a:r>
              <a:rPr lang="en-US" i="1" dirty="0" smtClean="0">
                <a:solidFill>
                  <a:srgbClr val="FF0000"/>
                </a:solidFill>
              </a:rPr>
              <a:t>replication  of </a:t>
            </a:r>
            <a:r>
              <a:rPr lang="en-US" i="1" dirty="0">
                <a:solidFill>
                  <a:srgbClr val="FF0000"/>
                </a:solidFill>
              </a:rPr>
              <a:t>Epstein-Barr virus </a:t>
            </a:r>
            <a:r>
              <a:rPr lang="en-US" dirty="0"/>
              <a:t>in the epithelium of keratinized cells on the surface</a:t>
            </a:r>
          </a:p>
          <a:p>
            <a:pPr marL="0" indent="0">
              <a:buNone/>
            </a:pPr>
            <a:r>
              <a:rPr lang="en-US" dirty="0" smtClean="0"/>
              <a:t>       of </a:t>
            </a:r>
            <a:r>
              <a:rPr lang="en-US" dirty="0"/>
              <a:t>the tongue and </a:t>
            </a:r>
            <a:r>
              <a:rPr lang="en-US" dirty="0" err="1" smtClean="0"/>
              <a:t>buccal</a:t>
            </a:r>
            <a:r>
              <a:rPr lang="en-US" dirty="0" smtClean="0"/>
              <a:t> mucosa.</a:t>
            </a:r>
          </a:p>
        </p:txBody>
      </p:sp>
    </p:spTree>
    <p:extLst>
      <p:ext uri="{BB962C8B-B14F-4D97-AF65-F5344CB8AC3E}">
        <p14:creationId xmlns:p14="http://schemas.microsoft.com/office/powerpoint/2010/main" val="293588260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diagnosis is established by </a:t>
            </a:r>
            <a:r>
              <a:rPr lang="en-US" i="1" dirty="0">
                <a:solidFill>
                  <a:srgbClr val="FF0000"/>
                </a:solidFill>
              </a:rPr>
              <a:t>visual inspection</a:t>
            </a:r>
            <a:r>
              <a:rPr lang="en-US" dirty="0"/>
              <a:t>, </a:t>
            </a:r>
            <a:r>
              <a:rPr lang="en-US" i="1" dirty="0">
                <a:solidFill>
                  <a:srgbClr val="FF0000"/>
                </a:solidFill>
              </a:rPr>
              <a:t>failure to scrape off the lesion </a:t>
            </a:r>
            <a:r>
              <a:rPr lang="en-US" dirty="0"/>
              <a:t>with a tongue blade, </a:t>
            </a:r>
            <a:r>
              <a:rPr lang="en-US" i="1" dirty="0">
                <a:solidFill>
                  <a:srgbClr val="FF0000"/>
                </a:solidFill>
              </a:rPr>
              <a:t>failure of the lesion to respond to antifungal therapy</a:t>
            </a:r>
            <a:r>
              <a:rPr lang="en-US" dirty="0"/>
              <a:t>, and </a:t>
            </a:r>
            <a:r>
              <a:rPr lang="en-US" i="1" dirty="0">
                <a:solidFill>
                  <a:srgbClr val="FF0000"/>
                </a:solidFill>
              </a:rPr>
              <a:t>biopsy material</a:t>
            </a:r>
            <a:r>
              <a:rPr lang="en-US" dirty="0"/>
              <a:t> or scrapings in which </a:t>
            </a:r>
            <a:r>
              <a:rPr lang="en-US" i="1" dirty="0">
                <a:solidFill>
                  <a:srgbClr val="FF0000"/>
                </a:solidFill>
              </a:rPr>
              <a:t>Epstein-Barr virus </a:t>
            </a:r>
            <a:r>
              <a:rPr lang="en-US" dirty="0"/>
              <a:t>can be identified. </a:t>
            </a:r>
          </a:p>
          <a:p>
            <a:r>
              <a:rPr lang="en-US" dirty="0"/>
              <a:t>Oral hairy leukoplakia is usually </a:t>
            </a:r>
            <a:r>
              <a:rPr lang="en-US" i="1" dirty="0">
                <a:solidFill>
                  <a:srgbClr val="FF0000"/>
                </a:solidFill>
              </a:rPr>
              <a:t>asymptomatic, </a:t>
            </a:r>
            <a:r>
              <a:rPr lang="en-US" dirty="0"/>
              <a:t>although large lesions may </a:t>
            </a:r>
            <a:r>
              <a:rPr lang="en-US" i="1" dirty="0">
                <a:solidFill>
                  <a:srgbClr val="FF0000"/>
                </a:solidFill>
              </a:rPr>
              <a:t>impair taste</a:t>
            </a:r>
            <a:r>
              <a:rPr lang="en-US" dirty="0"/>
              <a:t>, </a:t>
            </a:r>
            <a:r>
              <a:rPr lang="en-US" i="1" dirty="0">
                <a:solidFill>
                  <a:srgbClr val="FF0000"/>
                </a:solidFill>
              </a:rPr>
              <a:t>hinder eating</a:t>
            </a:r>
            <a:r>
              <a:rPr lang="en-US" dirty="0"/>
              <a:t>, and </a:t>
            </a:r>
            <a:r>
              <a:rPr lang="en-US" i="1" dirty="0">
                <a:solidFill>
                  <a:srgbClr val="FF0000"/>
                </a:solidFill>
              </a:rPr>
              <a:t>cause discomfort</a:t>
            </a:r>
            <a:r>
              <a:rPr lang="en-US" dirty="0"/>
              <a:t>.</a:t>
            </a:r>
          </a:p>
          <a:p>
            <a:r>
              <a:rPr lang="en-US" dirty="0"/>
              <a:t>There is usually </a:t>
            </a:r>
            <a:r>
              <a:rPr lang="en-US" i="1" dirty="0">
                <a:solidFill>
                  <a:srgbClr val="FF0000"/>
                </a:solidFill>
              </a:rPr>
              <a:t>clinical improvement </a:t>
            </a:r>
            <a:r>
              <a:rPr lang="en-US" dirty="0"/>
              <a:t>with </a:t>
            </a:r>
            <a:r>
              <a:rPr lang="en-US" i="1" dirty="0">
                <a:solidFill>
                  <a:srgbClr val="FF0000"/>
                </a:solidFill>
              </a:rPr>
              <a:t>ART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98216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300192" y="1194411"/>
            <a:ext cx="2743200" cy="1981200"/>
          </a:xfrm>
        </p:spPr>
        <p:txBody>
          <a:bodyPr/>
          <a:lstStyle/>
          <a:p>
            <a:r>
              <a:rPr lang="en-US" dirty="0"/>
              <a:t>Oral Hairy </a:t>
            </a:r>
            <a:r>
              <a:rPr lang="en-US" dirty="0" smtClean="0"/>
              <a:t>Leukoplakia in a patient with HIV 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idx="1"/>
          </p:nvPr>
        </p:nvSpPr>
        <p:spPr/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62" y="1033626"/>
            <a:ext cx="5879825" cy="4699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7095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/>
              <a:t>Diagnosis</a:t>
            </a:r>
            <a:br>
              <a:rPr lang="en-US" b="1" i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i="1" dirty="0" smtClean="0"/>
              <a:t>Chlamydia trachomatis </a:t>
            </a:r>
            <a:r>
              <a:rPr lang="en-US" b="1" dirty="0" smtClean="0"/>
              <a:t>is generally diagnosed via </a:t>
            </a:r>
            <a:r>
              <a:rPr lang="en-US" b="1" i="1" dirty="0" smtClean="0">
                <a:solidFill>
                  <a:srgbClr val="FF0000"/>
                </a:solidFill>
              </a:rPr>
              <a:t>nucleic acid amplification testing (NAAT) </a:t>
            </a:r>
            <a:r>
              <a:rPr lang="en-US" b="1" dirty="0" smtClean="0"/>
              <a:t>on cervical, ureteral, oral, rectal, or urinary specimens.</a:t>
            </a:r>
          </a:p>
        </p:txBody>
      </p:sp>
    </p:spTree>
    <p:extLst>
      <p:ext uri="{BB962C8B-B14F-4D97-AF65-F5344CB8AC3E}">
        <p14:creationId xmlns:p14="http://schemas.microsoft.com/office/powerpoint/2010/main" val="63453516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8172400" cy="1143000"/>
          </a:xfrm>
        </p:spPr>
        <p:txBody>
          <a:bodyPr>
            <a:normAutofit fontScale="90000"/>
          </a:bodyPr>
          <a:lstStyle/>
          <a:p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Gingivitis and Periodontitis</a:t>
            </a:r>
            <a:b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Severe </a:t>
            </a:r>
            <a:r>
              <a:rPr lang="en-US" b="1" i="1" dirty="0">
                <a:solidFill>
                  <a:srgbClr val="FF0000"/>
                </a:solidFill>
              </a:rPr>
              <a:t>gingivitis </a:t>
            </a:r>
            <a:r>
              <a:rPr lang="en-US" dirty="0"/>
              <a:t>(linear gingival erythema) and periodontitis (</a:t>
            </a:r>
            <a:r>
              <a:rPr lang="en-US" b="1" i="1" dirty="0">
                <a:solidFill>
                  <a:srgbClr val="FF0000"/>
                </a:solidFill>
              </a:rPr>
              <a:t>necrotizing</a:t>
            </a:r>
          </a:p>
          <a:p>
            <a:pPr marL="0" indent="0">
              <a:buNone/>
            </a:pPr>
            <a:r>
              <a:rPr lang="en-US" b="1" i="1" dirty="0" smtClean="0">
                <a:solidFill>
                  <a:srgbClr val="FF0000"/>
                </a:solidFill>
              </a:rPr>
              <a:t>      ulcerative </a:t>
            </a:r>
            <a:r>
              <a:rPr lang="en-US" b="1" i="1" dirty="0">
                <a:solidFill>
                  <a:srgbClr val="FF0000"/>
                </a:solidFill>
              </a:rPr>
              <a:t>periodontitis</a:t>
            </a:r>
            <a:r>
              <a:rPr lang="en-US" dirty="0"/>
              <a:t>) have been observed in patients with HIV</a:t>
            </a:r>
          </a:p>
          <a:p>
            <a:pPr marL="0" indent="0">
              <a:buNone/>
            </a:pPr>
            <a:r>
              <a:rPr lang="en-US" dirty="0" smtClean="0"/>
              <a:t>       disease.</a:t>
            </a:r>
          </a:p>
          <a:p>
            <a:r>
              <a:rPr lang="en-US" dirty="0" smtClean="0"/>
              <a:t>Mixed cultures of </a:t>
            </a:r>
            <a:r>
              <a:rPr lang="en-US" dirty="0"/>
              <a:t>aerobic and anaerobic flora have been obtained from gingival </a:t>
            </a:r>
            <a:r>
              <a:rPr lang="en-US" dirty="0" smtClean="0"/>
              <a:t>biopsy samples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More </a:t>
            </a:r>
            <a:r>
              <a:rPr lang="en-US" i="1" dirty="0">
                <a:solidFill>
                  <a:srgbClr val="FF0000"/>
                </a:solidFill>
              </a:rPr>
              <a:t>severe, ulcerating gingivitis </a:t>
            </a:r>
            <a:r>
              <a:rPr lang="en-US" dirty="0"/>
              <a:t>can be caused by </a:t>
            </a:r>
            <a:r>
              <a:rPr lang="en-US" dirty="0" smtClean="0"/>
              <a:t>infections with </a:t>
            </a:r>
            <a:r>
              <a:rPr lang="en-US" i="1" dirty="0">
                <a:solidFill>
                  <a:srgbClr val="FF0000"/>
                </a:solidFill>
              </a:rPr>
              <a:t>gram-negative bacilli, particularly </a:t>
            </a:r>
            <a:r>
              <a:rPr lang="en-US" i="1" dirty="0" err="1">
                <a:solidFill>
                  <a:srgbClr val="FF0000"/>
                </a:solidFill>
              </a:rPr>
              <a:t>Klebsiella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pneumoniae</a:t>
            </a:r>
            <a:r>
              <a:rPr lang="en-US" i="1" dirty="0">
                <a:solidFill>
                  <a:srgbClr val="FF0000"/>
                </a:solidFill>
              </a:rPr>
              <a:t> and</a:t>
            </a:r>
          </a:p>
          <a:p>
            <a:r>
              <a:rPr lang="en-US" i="1" dirty="0" err="1">
                <a:solidFill>
                  <a:srgbClr val="FF0000"/>
                </a:solidFill>
              </a:rPr>
              <a:t>Enterobacter</a:t>
            </a:r>
            <a:r>
              <a:rPr lang="en-US" i="1" dirty="0">
                <a:solidFill>
                  <a:srgbClr val="FF0000"/>
                </a:solidFill>
              </a:rPr>
              <a:t> cloacae. </a:t>
            </a:r>
            <a:endParaRPr lang="en-US" i="1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Infections </a:t>
            </a:r>
            <a:r>
              <a:rPr lang="en-US" i="1" dirty="0">
                <a:solidFill>
                  <a:srgbClr val="FF0000"/>
                </a:solidFill>
              </a:rPr>
              <a:t>tend to be chronic</a:t>
            </a:r>
            <a:r>
              <a:rPr lang="en-US" dirty="0"/>
              <a:t>, but </a:t>
            </a:r>
            <a:r>
              <a:rPr lang="en-US" i="1" dirty="0" smtClean="0">
                <a:solidFill>
                  <a:srgbClr val="FF0000"/>
                </a:solidFill>
              </a:rPr>
              <a:t>debridement, irrigation</a:t>
            </a:r>
            <a:r>
              <a:rPr lang="en-US" i="1" dirty="0">
                <a:solidFill>
                  <a:srgbClr val="FF0000"/>
                </a:solidFill>
              </a:rPr>
              <a:t>, and topical antiseptic agents</a:t>
            </a:r>
            <a:r>
              <a:rPr lang="en-US" dirty="0"/>
              <a:t> or </a:t>
            </a:r>
            <a:r>
              <a:rPr lang="en-US" i="1" dirty="0">
                <a:solidFill>
                  <a:srgbClr val="FF0000"/>
                </a:solidFill>
              </a:rPr>
              <a:t>metronidazole therapy </a:t>
            </a:r>
            <a:r>
              <a:rPr lang="en-US" dirty="0" smtClean="0"/>
              <a:t>may control </a:t>
            </a:r>
            <a:r>
              <a:rPr lang="en-US" dirty="0"/>
              <a:t>some cases</a:t>
            </a:r>
          </a:p>
        </p:txBody>
      </p:sp>
    </p:spTree>
    <p:extLst>
      <p:ext uri="{BB962C8B-B14F-4D97-AF65-F5344CB8AC3E}">
        <p14:creationId xmlns:p14="http://schemas.microsoft.com/office/powerpoint/2010/main" val="256669553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Oral Ulcers</a:t>
            </a:r>
            <a:b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HSV </a:t>
            </a:r>
            <a:r>
              <a:rPr lang="en-US" dirty="0"/>
              <a:t>types 1 and 2 may cause primary or recurrent</a:t>
            </a:r>
          </a:p>
          <a:p>
            <a:r>
              <a:rPr lang="en-US" dirty="0"/>
              <a:t>oral ulcers. </a:t>
            </a:r>
            <a:endParaRPr lang="en-US" dirty="0" smtClean="0"/>
          </a:p>
          <a:p>
            <a:r>
              <a:rPr lang="en-US" dirty="0" smtClean="0"/>
              <a:t>Episodes</a:t>
            </a:r>
            <a:r>
              <a:rPr lang="en-US" dirty="0"/>
              <a:t> </a:t>
            </a:r>
            <a:r>
              <a:rPr lang="en-US" dirty="0" smtClean="0"/>
              <a:t>may </a:t>
            </a:r>
            <a:r>
              <a:rPr lang="en-US" dirty="0"/>
              <a:t>last for </a:t>
            </a:r>
            <a:r>
              <a:rPr lang="en-US" i="1" dirty="0">
                <a:solidFill>
                  <a:srgbClr val="FF0000"/>
                </a:solidFill>
              </a:rPr>
              <a:t>several weeks</a:t>
            </a:r>
            <a:r>
              <a:rPr lang="en-US" dirty="0"/>
              <a:t>; </a:t>
            </a:r>
            <a:endParaRPr lang="en-US" dirty="0" smtClean="0"/>
          </a:p>
          <a:p>
            <a:r>
              <a:rPr lang="en-US" i="1" dirty="0" smtClean="0">
                <a:solidFill>
                  <a:srgbClr val="FF0000"/>
                </a:solidFill>
              </a:rPr>
              <a:t>Acyclovir </a:t>
            </a:r>
            <a:r>
              <a:rPr lang="en-US" dirty="0"/>
              <a:t>may be beneficial. </a:t>
            </a:r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CMV</a:t>
            </a:r>
            <a:r>
              <a:rPr lang="en-US" dirty="0" smtClean="0"/>
              <a:t> </a:t>
            </a:r>
            <a:r>
              <a:rPr lang="en-US" dirty="0"/>
              <a:t>may </a:t>
            </a:r>
            <a:r>
              <a:rPr lang="en-US" dirty="0" smtClean="0"/>
              <a:t>rarely cause </a:t>
            </a:r>
            <a:r>
              <a:rPr lang="en-US" b="1" i="1" dirty="0">
                <a:solidFill>
                  <a:srgbClr val="FF0000"/>
                </a:solidFill>
              </a:rPr>
              <a:t>solitary large ulcers </a:t>
            </a:r>
            <a:r>
              <a:rPr lang="en-US" dirty="0"/>
              <a:t>in patients with disseminated CMV infection.</a:t>
            </a:r>
          </a:p>
          <a:p>
            <a:r>
              <a:rPr lang="en-US" b="1" i="1" dirty="0" err="1">
                <a:solidFill>
                  <a:srgbClr val="FF0000"/>
                </a:solidFill>
              </a:rPr>
              <a:t>Aphthous</a:t>
            </a:r>
            <a:r>
              <a:rPr lang="en-US" b="1" i="1" dirty="0">
                <a:solidFill>
                  <a:srgbClr val="FF0000"/>
                </a:solidFill>
              </a:rPr>
              <a:t> stomatitis </a:t>
            </a:r>
            <a:r>
              <a:rPr lang="en-US" dirty="0"/>
              <a:t>is manifested by </a:t>
            </a:r>
            <a:r>
              <a:rPr lang="en-US" i="1" dirty="0">
                <a:solidFill>
                  <a:srgbClr val="FF0000"/>
                </a:solidFill>
              </a:rPr>
              <a:t>single or multiple painful </a:t>
            </a:r>
            <a:r>
              <a:rPr lang="en-US" i="1" dirty="0" smtClean="0">
                <a:solidFill>
                  <a:srgbClr val="FF0000"/>
                </a:solidFill>
              </a:rPr>
              <a:t>ulcers</a:t>
            </a:r>
            <a:r>
              <a:rPr lang="en-US" dirty="0" smtClean="0"/>
              <a:t>, often </a:t>
            </a:r>
            <a:r>
              <a:rPr lang="en-US" dirty="0"/>
              <a:t>with </a:t>
            </a:r>
            <a:r>
              <a:rPr lang="en-US" i="1" dirty="0">
                <a:solidFill>
                  <a:srgbClr val="FF0000"/>
                </a:solidFill>
              </a:rPr>
              <a:t>exudate or necrosis</a:t>
            </a:r>
            <a:r>
              <a:rPr lang="en-US" dirty="0"/>
              <a:t>, which may appear on the </a:t>
            </a:r>
            <a:r>
              <a:rPr lang="en-US" dirty="0" err="1"/>
              <a:t>buccal</a:t>
            </a:r>
            <a:r>
              <a:rPr lang="en-US" dirty="0"/>
              <a:t> and</a:t>
            </a:r>
          </a:p>
          <a:p>
            <a:pPr marL="0" indent="0">
              <a:buNone/>
            </a:pPr>
            <a:r>
              <a:rPr lang="en-US" dirty="0" smtClean="0"/>
              <a:t>        labial </a:t>
            </a:r>
            <a:r>
              <a:rPr lang="en-US" dirty="0"/>
              <a:t>mucosa and lateral margin of the tongue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ulcers may </a:t>
            </a:r>
            <a:r>
              <a:rPr lang="en-US" dirty="0" smtClean="0"/>
              <a:t>be treated </a:t>
            </a:r>
            <a:r>
              <a:rPr lang="en-US" dirty="0"/>
              <a:t>with </a:t>
            </a:r>
            <a:r>
              <a:rPr lang="en-US" i="1" dirty="0">
                <a:solidFill>
                  <a:srgbClr val="FF0000"/>
                </a:solidFill>
              </a:rPr>
              <a:t>topical corticosteroids or thalidomide </a:t>
            </a:r>
            <a:r>
              <a:rPr lang="en-US" dirty="0"/>
              <a:t>if </a:t>
            </a:r>
            <a:r>
              <a:rPr lang="en-US" dirty="0" smtClean="0"/>
              <a:t>persistent.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48640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Other Oral Lesions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 </a:t>
            </a:r>
            <a:r>
              <a:rPr lang="en-US" b="1" i="1" dirty="0">
                <a:solidFill>
                  <a:srgbClr val="FF0000"/>
                </a:solidFill>
              </a:rPr>
              <a:t>Kaposi sarcoma </a:t>
            </a:r>
            <a:r>
              <a:rPr lang="en-US" dirty="0"/>
              <a:t>may occur at any site in </a:t>
            </a:r>
            <a:r>
              <a:rPr lang="en-US" dirty="0" smtClean="0"/>
              <a:t>the mouth</a:t>
            </a:r>
            <a:r>
              <a:rPr lang="en-US" dirty="0"/>
              <a:t>, but </a:t>
            </a:r>
            <a:r>
              <a:rPr lang="en-US" i="1" dirty="0">
                <a:solidFill>
                  <a:srgbClr val="FF0000"/>
                </a:solidFill>
              </a:rPr>
              <a:t>the palate is most common</a:t>
            </a:r>
            <a:r>
              <a:rPr lang="en-US" dirty="0" smtClean="0"/>
              <a:t>.</a:t>
            </a:r>
          </a:p>
          <a:p>
            <a:r>
              <a:rPr lang="en-US" b="1" i="1" dirty="0" smtClean="0">
                <a:solidFill>
                  <a:srgbClr val="FF0000"/>
                </a:solidFill>
              </a:rPr>
              <a:t>Non-Hodgkin </a:t>
            </a:r>
            <a:r>
              <a:rPr lang="en-US" b="1" i="1" dirty="0">
                <a:solidFill>
                  <a:srgbClr val="FF0000"/>
                </a:solidFill>
              </a:rPr>
              <a:t>lymphoma </a:t>
            </a:r>
            <a:r>
              <a:rPr lang="en-US" dirty="0"/>
              <a:t>may arise in the mouth as a </a:t>
            </a:r>
            <a:r>
              <a:rPr lang="en-US" dirty="0" smtClean="0"/>
              <a:t>swelling or </a:t>
            </a:r>
            <a:r>
              <a:rPr lang="en-US" dirty="0"/>
              <a:t>ulcers; biopsy is required for diagnosis. </a:t>
            </a:r>
            <a:endParaRPr lang="en-US" dirty="0" smtClean="0"/>
          </a:p>
          <a:p>
            <a:r>
              <a:rPr lang="en-US" b="1" i="1" dirty="0" smtClean="0">
                <a:solidFill>
                  <a:srgbClr val="FF0000"/>
                </a:solidFill>
              </a:rPr>
              <a:t>Oral </a:t>
            </a:r>
            <a:r>
              <a:rPr lang="en-US" b="1" i="1" dirty="0">
                <a:solidFill>
                  <a:srgbClr val="FF0000"/>
                </a:solidFill>
              </a:rPr>
              <a:t>warts </a:t>
            </a:r>
            <a:r>
              <a:rPr lang="en-US" dirty="0"/>
              <a:t>caused by </a:t>
            </a:r>
            <a:r>
              <a:rPr lang="en-US" dirty="0" smtClean="0"/>
              <a:t>human papillomavirus </a:t>
            </a:r>
            <a:r>
              <a:rPr lang="en-US" dirty="0"/>
              <a:t>infection may be seen, but they </a:t>
            </a:r>
            <a:r>
              <a:rPr lang="en-US" i="1" dirty="0">
                <a:solidFill>
                  <a:srgbClr val="FF0000"/>
                </a:solidFill>
              </a:rPr>
              <a:t>are not malignant precursors</a:t>
            </a:r>
            <a:r>
              <a:rPr lang="en-US" dirty="0"/>
              <a:t>.</a:t>
            </a:r>
          </a:p>
          <a:p>
            <a:r>
              <a:rPr lang="en-US" b="1" i="1" dirty="0">
                <a:solidFill>
                  <a:srgbClr val="FF0000"/>
                </a:solidFill>
              </a:rPr>
              <a:t>Ketoconazole and </a:t>
            </a:r>
            <a:r>
              <a:rPr lang="en-US" b="1" i="1" dirty="0" err="1">
                <a:solidFill>
                  <a:srgbClr val="FF0000"/>
                </a:solidFill>
              </a:rPr>
              <a:t>zidovudine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dirty="0"/>
              <a:t>can cause </a:t>
            </a:r>
            <a:r>
              <a:rPr lang="en-US" i="1" dirty="0">
                <a:solidFill>
                  <a:srgbClr val="FF0000"/>
                </a:solidFill>
              </a:rPr>
              <a:t>brown oral pigmentation</a:t>
            </a:r>
            <a:r>
              <a:rPr lang="en-US" dirty="0"/>
              <a:t>.</a:t>
            </a:r>
          </a:p>
          <a:p>
            <a:r>
              <a:rPr lang="en-US" b="1" i="1" dirty="0">
                <a:solidFill>
                  <a:srgbClr val="FF0000"/>
                </a:solidFill>
              </a:rPr>
              <a:t>Salivary glands </a:t>
            </a:r>
            <a:r>
              <a:rPr lang="en-US" dirty="0"/>
              <a:t>such as the parotid gland may be</a:t>
            </a:r>
            <a:r>
              <a:rPr lang="en-US" i="1" dirty="0">
                <a:solidFill>
                  <a:srgbClr val="FF0000"/>
                </a:solidFill>
              </a:rPr>
              <a:t> enlarged </a:t>
            </a:r>
            <a:r>
              <a:rPr lang="en-US" dirty="0"/>
              <a:t>by </a:t>
            </a:r>
            <a:r>
              <a:rPr lang="en-US" dirty="0" smtClean="0"/>
              <a:t>infiltration with </a:t>
            </a:r>
            <a:r>
              <a:rPr lang="en-US" dirty="0"/>
              <a:t>CD8+ lymphocytes or benign </a:t>
            </a:r>
            <a:r>
              <a:rPr lang="en-US" dirty="0" err="1"/>
              <a:t>lymphoepithelial</a:t>
            </a:r>
            <a:r>
              <a:rPr lang="en-US" dirty="0"/>
              <a:t> cysts. </a:t>
            </a:r>
          </a:p>
        </p:txBody>
      </p:sp>
    </p:spTree>
    <p:extLst>
      <p:ext uri="{BB962C8B-B14F-4D97-AF65-F5344CB8AC3E}">
        <p14:creationId xmlns:p14="http://schemas.microsoft.com/office/powerpoint/2010/main" val="273050124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92485"/>
            <a:ext cx="6449176" cy="5577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467544" y="5662718"/>
            <a:ext cx="6676828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Thanks For Your Attention</a:t>
            </a:r>
          </a:p>
        </p:txBody>
      </p:sp>
    </p:spTree>
    <p:extLst>
      <p:ext uri="{BB962C8B-B14F-4D97-AF65-F5344CB8AC3E}">
        <p14:creationId xmlns:p14="http://schemas.microsoft.com/office/powerpoint/2010/main" val="2546701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smtClean="0"/>
              <a:t>Treatment</a:t>
            </a:r>
            <a:br>
              <a:rPr lang="en-US" b="1" i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Preferred antibiotics:</a:t>
            </a:r>
            <a:endParaRPr lang="en-US" b="1" i="1" dirty="0" smtClean="0">
              <a:solidFill>
                <a:srgbClr val="FF0000"/>
              </a:solidFill>
            </a:endParaRPr>
          </a:p>
          <a:p>
            <a:r>
              <a:rPr lang="en-US" b="1" i="1" dirty="0" smtClean="0">
                <a:solidFill>
                  <a:srgbClr val="FF0000"/>
                </a:solidFill>
              </a:rPr>
              <a:t>Doxycycline </a:t>
            </a:r>
          </a:p>
          <a:p>
            <a:r>
              <a:rPr lang="en-US" b="1" i="1" dirty="0" smtClean="0">
                <a:solidFill>
                  <a:srgbClr val="FF0000"/>
                </a:solidFill>
              </a:rPr>
              <a:t>Azithromycin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692845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Gonorrhea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Gonorrhea is caused by </a:t>
            </a:r>
            <a:r>
              <a:rPr lang="en-US" b="1" dirty="0" smtClean="0">
                <a:solidFill>
                  <a:srgbClr val="FF0000"/>
                </a:solidFill>
              </a:rPr>
              <a:t>Neisseria </a:t>
            </a:r>
            <a:r>
              <a:rPr lang="en-US" b="1" dirty="0" err="1" smtClean="0">
                <a:solidFill>
                  <a:srgbClr val="FF0000"/>
                </a:solidFill>
              </a:rPr>
              <a:t>gonorrhoeae</a:t>
            </a:r>
            <a:r>
              <a:rPr lang="en-US" b="1" dirty="0" smtClean="0">
                <a:solidFill>
                  <a:srgbClr val="FF0000"/>
                </a:solidFill>
              </a:rPr>
              <a:t>, a gram-negative bacterium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1353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smtClean="0"/>
              <a:t>Clinical Presentation</a:t>
            </a:r>
            <a:br>
              <a:rPr lang="en-US" b="1" i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Gonorrhea </a:t>
            </a:r>
            <a:r>
              <a:rPr lang="en-US" b="1" dirty="0"/>
              <a:t>infects the </a:t>
            </a:r>
            <a:r>
              <a:rPr lang="en-US" b="1" i="1" dirty="0">
                <a:solidFill>
                  <a:srgbClr val="FF0000"/>
                </a:solidFill>
              </a:rPr>
              <a:t>same anatomic sites </a:t>
            </a:r>
            <a:r>
              <a:rPr lang="en-US" b="1" dirty="0"/>
              <a:t>as </a:t>
            </a:r>
            <a:r>
              <a:rPr lang="en-US" b="1" dirty="0" smtClean="0"/>
              <a:t>chlamydia, and </a:t>
            </a:r>
            <a:r>
              <a:rPr lang="en-US" b="1" i="1" dirty="0">
                <a:solidFill>
                  <a:srgbClr val="FF0000"/>
                </a:solidFill>
              </a:rPr>
              <a:t>symptoms between the two infections</a:t>
            </a:r>
            <a:r>
              <a:rPr lang="en-US" b="1" dirty="0"/>
              <a:t> </a:t>
            </a:r>
            <a:r>
              <a:rPr lang="en-US" b="1" i="1" dirty="0">
                <a:solidFill>
                  <a:srgbClr val="FF0000"/>
                </a:solidFill>
              </a:rPr>
              <a:t>overlap</a:t>
            </a:r>
            <a:r>
              <a:rPr lang="en-US" b="1" dirty="0"/>
              <a:t>. </a:t>
            </a:r>
            <a:endParaRPr lang="en-US" b="1" dirty="0" smtClean="0"/>
          </a:p>
          <a:p>
            <a:r>
              <a:rPr lang="en-US" b="1" dirty="0" smtClean="0"/>
              <a:t> Patients develop </a:t>
            </a:r>
            <a:r>
              <a:rPr lang="en-US" b="1" dirty="0"/>
              <a:t>cervicitis, urethritis,</a:t>
            </a:r>
          </a:p>
          <a:p>
            <a:pPr marL="0" indent="0">
              <a:buNone/>
            </a:pPr>
            <a:r>
              <a:rPr lang="en-US" b="1" dirty="0" smtClean="0"/>
              <a:t>    epididymitis</a:t>
            </a:r>
            <a:r>
              <a:rPr lang="en-US" b="1" dirty="0"/>
              <a:t>, conjunctivitis, and pharyngitis. </a:t>
            </a:r>
          </a:p>
        </p:txBody>
      </p:sp>
    </p:spTree>
    <p:extLst>
      <p:ext uri="{BB962C8B-B14F-4D97-AF65-F5344CB8AC3E}">
        <p14:creationId xmlns:p14="http://schemas.microsoft.com/office/powerpoint/2010/main" val="745825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27075</TotalTime>
  <Words>2389</Words>
  <Application>Microsoft Office PowerPoint</Application>
  <PresentationFormat>On-screen Show (4:3)</PresentationFormat>
  <Paragraphs>230</Paragraphs>
  <Slides>63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4" baseType="lpstr">
      <vt:lpstr>Solstice</vt:lpstr>
      <vt:lpstr>PowerPoint Presentation</vt:lpstr>
      <vt:lpstr>Sexually Transmited Infections  of Oral Cavity</vt:lpstr>
      <vt:lpstr>PowerPoint Presentation</vt:lpstr>
      <vt:lpstr>Chlamydia</vt:lpstr>
      <vt:lpstr>Clinical Presentation </vt:lpstr>
      <vt:lpstr>Diagnosis </vt:lpstr>
      <vt:lpstr>Treatment </vt:lpstr>
      <vt:lpstr>Gonorrhea </vt:lpstr>
      <vt:lpstr>Clinical Presentation </vt:lpstr>
      <vt:lpstr>Diagnosis and Treatment </vt:lpstr>
      <vt:lpstr>Syphilis </vt:lpstr>
      <vt:lpstr>Clinical Presentation </vt:lpstr>
      <vt:lpstr>PowerPoint Presentation</vt:lpstr>
      <vt:lpstr>Diagnosis </vt:lpstr>
      <vt:lpstr>Treatment </vt:lpstr>
      <vt:lpstr>Herpes Simplex Virus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Complications of Oral Herpes Simplex Virus Type 1</vt:lpstr>
      <vt:lpstr>Bell’s Palsy</vt:lpstr>
      <vt:lpstr>Human papillomavirus (HPV)</vt:lpstr>
      <vt:lpstr>Transmission </vt:lpstr>
      <vt:lpstr>PowerPoint Presentation</vt:lpstr>
      <vt:lpstr>PowerPoint Presentation</vt:lpstr>
      <vt:lpstr>Human Papillomavirus Infections  in Oral Cavity</vt:lpstr>
      <vt:lpstr>PowerPoint Presentation</vt:lpstr>
      <vt:lpstr>PowerPoint Presentation</vt:lpstr>
      <vt:lpstr>HPV vaccines</vt:lpstr>
      <vt:lpstr>PowerPoint Presentation</vt:lpstr>
      <vt:lpstr>Cytomegalovirus </vt:lpstr>
      <vt:lpstr>PowerPoint Presentation</vt:lpstr>
      <vt:lpstr>CMV lesion on the gingiva in HIV infected Patient</vt:lpstr>
      <vt:lpstr>Hepatitis Virus </vt:lpstr>
      <vt:lpstr>PowerPoint Presentation</vt:lpstr>
      <vt:lpstr>PowerPoint Presentation</vt:lpstr>
      <vt:lpstr>Candida</vt:lpstr>
      <vt:lpstr>PowerPoint Presentation</vt:lpstr>
      <vt:lpstr>HIV  and It’s Oral Manifestations</vt:lpstr>
      <vt:lpstr>Human Immunodeficiency Virus </vt:lpstr>
      <vt:lpstr>PowerPoint Presentation</vt:lpstr>
      <vt:lpstr>PowerPoint Presentation</vt:lpstr>
      <vt:lpstr>PowerPoint Presentation</vt:lpstr>
      <vt:lpstr>Oral Disease</vt:lpstr>
      <vt:lpstr>PowerPoint Presentation</vt:lpstr>
      <vt:lpstr>Oral Candidiasis</vt:lpstr>
      <vt:lpstr>PowerPoint Presentation</vt:lpstr>
      <vt:lpstr>Oral candidiasis in a patient with HIV</vt:lpstr>
      <vt:lpstr>PowerPoint Presentation</vt:lpstr>
      <vt:lpstr>PowerPoint Presentation</vt:lpstr>
      <vt:lpstr>PowerPoint Presentation</vt:lpstr>
      <vt:lpstr>Angular Cheilitis</vt:lpstr>
      <vt:lpstr>Diagnosis</vt:lpstr>
      <vt:lpstr>Oral Hairy Leukoplakia</vt:lpstr>
      <vt:lpstr>PowerPoint Presentation</vt:lpstr>
      <vt:lpstr>Oral Hairy Leukoplakia in a patient with HIV </vt:lpstr>
      <vt:lpstr>Gingivitis and Periodontitis </vt:lpstr>
      <vt:lpstr>Oral Ulcers </vt:lpstr>
      <vt:lpstr>Other Oral Lesions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Persian</dc:creator>
  <cp:lastModifiedBy>lenovo</cp:lastModifiedBy>
  <cp:revision>586</cp:revision>
  <dcterms:created xsi:type="dcterms:W3CDTF">2023-02-03T07:22:36Z</dcterms:created>
  <dcterms:modified xsi:type="dcterms:W3CDTF">2023-03-01T18:53:31Z</dcterms:modified>
</cp:coreProperties>
</file>