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462" r:id="rId2"/>
    <p:sldId id="415" r:id="rId3"/>
    <p:sldId id="416" r:id="rId4"/>
    <p:sldId id="417" r:id="rId5"/>
    <p:sldId id="418" r:id="rId6"/>
    <p:sldId id="421" r:id="rId7"/>
    <p:sldId id="420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4" r:id="rId19"/>
    <p:sldId id="432" r:id="rId20"/>
    <p:sldId id="433" r:id="rId21"/>
    <p:sldId id="435" r:id="rId22"/>
    <p:sldId id="436" r:id="rId23"/>
    <p:sldId id="437" r:id="rId24"/>
    <p:sldId id="438" r:id="rId25"/>
    <p:sldId id="439" r:id="rId26"/>
    <p:sldId id="440" r:id="rId27"/>
    <p:sldId id="441" r:id="rId28"/>
    <p:sldId id="442" r:id="rId29"/>
    <p:sldId id="443" r:id="rId30"/>
    <p:sldId id="444" r:id="rId31"/>
    <p:sldId id="445" r:id="rId32"/>
    <p:sldId id="446" r:id="rId33"/>
    <p:sldId id="447" r:id="rId34"/>
    <p:sldId id="448" r:id="rId35"/>
    <p:sldId id="449" r:id="rId36"/>
    <p:sldId id="450" r:id="rId37"/>
    <p:sldId id="451" r:id="rId38"/>
    <p:sldId id="452" r:id="rId39"/>
    <p:sldId id="453" r:id="rId40"/>
    <p:sldId id="454" r:id="rId41"/>
    <p:sldId id="455" r:id="rId42"/>
    <p:sldId id="456" r:id="rId43"/>
    <p:sldId id="457" r:id="rId44"/>
    <p:sldId id="458" r:id="rId45"/>
    <p:sldId id="459" r:id="rId46"/>
    <p:sldId id="460" r:id="rId47"/>
    <p:sldId id="461" r:id="rId48"/>
    <p:sldId id="46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63" autoAdjust="0"/>
  </p:normalViewPr>
  <p:slideViewPr>
    <p:cSldViewPr>
      <p:cViewPr varScale="1">
        <p:scale>
          <a:sx n="65" d="100"/>
          <a:sy n="65" d="100"/>
        </p:scale>
        <p:origin x="-98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8" y="1303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A350-D9F2-446E-8A5B-743C74DBF17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302A5-9A5C-4D1D-BB7A-66BF2B282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67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1461498-9ADC-4567-A8B5-708F2264116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AE09B39-45BA-4B1B-BC6C-A3C1AACB07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325438"/>
            <a:ext cx="6840537" cy="620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65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cs typeface="B Nazanin" pitchFamily="2" charset="-78"/>
              </a:rPr>
              <a:t>احتیاطات استاندارد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r" rtl="1"/>
            <a:r>
              <a:rPr lang="fa-IR" b="1" dirty="0"/>
              <a:t>دستها را به طور کامل قبل و بعد از مراقبت بیمار با آب و صابون بشویند .</a:t>
            </a:r>
          </a:p>
          <a:p>
            <a:pPr algn="r" rtl="1"/>
            <a:r>
              <a:rPr lang="fa-IR" b="1" dirty="0" smtClean="0"/>
              <a:t>از </a:t>
            </a:r>
            <a:r>
              <a:rPr lang="fa-IR" b="1" dirty="0"/>
              <a:t>وسایل حفاظت فردی مناسب با وضعیت مراقبت بیمار استفاده نمایند. </a:t>
            </a:r>
            <a:r>
              <a:rPr lang="en-US" b="1" dirty="0" smtClean="0"/>
              <a:t>)</a:t>
            </a:r>
            <a:r>
              <a:rPr lang="fa-IR" b="1" dirty="0" smtClean="0"/>
              <a:t>استفاده </a:t>
            </a:r>
            <a:r>
              <a:rPr lang="fa-IR" b="1" dirty="0"/>
              <a:t>از دستکش، گان، عینک محافظ </a:t>
            </a:r>
            <a:r>
              <a:rPr lang="fa-IR" b="1" dirty="0" smtClean="0"/>
              <a:t>وماسک </a:t>
            </a:r>
            <a:r>
              <a:rPr lang="fa-IR" b="1" dirty="0"/>
              <a:t>برای مواردی که خطر پاشیدن خون و ترشحات وجود </a:t>
            </a:r>
            <a:r>
              <a:rPr lang="fa-IR" b="1" dirty="0" smtClean="0"/>
              <a:t>دارد</a:t>
            </a:r>
            <a:r>
              <a:rPr lang="en-US" b="1" dirty="0" smtClean="0"/>
              <a:t>(</a:t>
            </a:r>
            <a:endParaRPr lang="fa-IR" b="1" dirty="0"/>
          </a:p>
          <a:p>
            <a:pPr algn="r" rtl="1"/>
            <a:r>
              <a:rPr lang="fa-IR" b="1" dirty="0" smtClean="0"/>
              <a:t>در </a:t>
            </a:r>
            <a:r>
              <a:rPr lang="fa-IR" b="1" dirty="0"/>
              <a:t>زمان هر گونه رگ گیری شامل شریانی یا وریدی باید دستکش بپوشند.</a:t>
            </a:r>
          </a:p>
          <a:p>
            <a:pPr algn="r" rtl="1"/>
            <a:r>
              <a:rPr lang="fa-IR" b="1" dirty="0" smtClean="0"/>
              <a:t>انداختن </a:t>
            </a:r>
            <a:r>
              <a:rPr lang="fa-IR" b="1" dirty="0"/>
              <a:t>وسایل نوک تیز استفاده شده در </a:t>
            </a:r>
            <a:r>
              <a:rPr lang="en-US" b="1" dirty="0" smtClean="0"/>
              <a:t>Safety box</a:t>
            </a:r>
            <a:endParaRPr lang="en-US" b="1" dirty="0"/>
          </a:p>
          <a:p>
            <a:pPr algn="r" rtl="1"/>
            <a:r>
              <a:rPr lang="fa-IR" b="1" dirty="0" smtClean="0"/>
              <a:t>عدم </a:t>
            </a:r>
            <a:r>
              <a:rPr lang="fa-IR" b="1" dirty="0"/>
              <a:t>سرپوش گذاری مجدد سوزنها</a:t>
            </a:r>
          </a:p>
          <a:p>
            <a:pPr algn="r" rtl="1"/>
            <a:r>
              <a:rPr lang="fa-IR" b="1" dirty="0" smtClean="0"/>
              <a:t>استفاده </a:t>
            </a:r>
            <a:r>
              <a:rPr lang="fa-IR" b="1" dirty="0"/>
              <a:t>از وسایل ایمنی مناسب</a:t>
            </a:r>
          </a:p>
          <a:p>
            <a:pPr algn="r" rtl="1"/>
            <a:r>
              <a:rPr lang="fa-IR" b="1" i="1" dirty="0" smtClean="0">
                <a:solidFill>
                  <a:srgbClr val="FF0000"/>
                </a:solidFill>
              </a:rPr>
              <a:t>همه </a:t>
            </a:r>
            <a:r>
              <a:rPr lang="fa-IR" b="1" i="1" dirty="0">
                <a:solidFill>
                  <a:srgbClr val="FF0000"/>
                </a:solidFill>
              </a:rPr>
              <a:t>کارکنان مراقبت پزشکی باید واکسیناسیون </a:t>
            </a:r>
            <a:r>
              <a:rPr lang="en-US" b="1" i="1" dirty="0">
                <a:solidFill>
                  <a:srgbClr val="FF0000"/>
                </a:solidFill>
              </a:rPr>
              <a:t>HBV </a:t>
            </a:r>
            <a:r>
              <a:rPr lang="fa-IR" b="1" i="1" dirty="0">
                <a:solidFill>
                  <a:srgbClr val="FF0000"/>
                </a:solidFill>
              </a:rPr>
              <a:t>را دریافت کنند و آزمایش پاسخ به واکسن </a:t>
            </a:r>
            <a:r>
              <a:rPr lang="en-US" b="1" i="1" dirty="0">
                <a:solidFill>
                  <a:srgbClr val="FF0000"/>
                </a:solidFill>
              </a:rPr>
              <a:t>HBV </a:t>
            </a:r>
            <a:r>
              <a:rPr lang="fa-IR" b="1" i="1" dirty="0">
                <a:solidFill>
                  <a:srgbClr val="FF0000"/>
                </a:solidFill>
              </a:rPr>
              <a:t>یک تا </a:t>
            </a:r>
            <a:r>
              <a:rPr lang="fa-IR" b="1" i="1" dirty="0" smtClean="0">
                <a:solidFill>
                  <a:srgbClr val="FF0000"/>
                </a:solidFill>
              </a:rPr>
              <a:t>دو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fa-IR" b="1" i="1" dirty="0" smtClean="0">
                <a:solidFill>
                  <a:srgbClr val="FF0000"/>
                </a:solidFill>
              </a:rPr>
              <a:t>ماه </a:t>
            </a:r>
            <a:r>
              <a:rPr lang="fa-IR" b="1" i="1" dirty="0">
                <a:solidFill>
                  <a:srgbClr val="FF0000"/>
                </a:solidFill>
              </a:rPr>
              <a:t>بعد از تکمیل دوره را انجام دهند 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7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PEP </a:t>
            </a:r>
            <a:r>
              <a:rPr lang="fa-IR" b="1" dirty="0">
                <a:cs typeface="B Nazanin" pitchFamily="2" charset="-78"/>
              </a:rPr>
              <a:t>مراحل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/>
              <a:t>مداوای محل </a:t>
            </a:r>
            <a:r>
              <a:rPr lang="fa-IR" b="1" dirty="0" smtClean="0"/>
              <a:t>مواجهه</a:t>
            </a:r>
            <a:r>
              <a:rPr lang="en-US" b="1" dirty="0" smtClean="0"/>
              <a:t> </a:t>
            </a:r>
          </a:p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 </a:t>
            </a:r>
            <a:r>
              <a:rPr lang="fa-IR" b="1" dirty="0">
                <a:solidFill>
                  <a:srgbClr val="FF0000"/>
                </a:solidFill>
              </a:rPr>
              <a:t>ثبت و گزارش </a:t>
            </a:r>
            <a:r>
              <a:rPr lang="fa-IR" b="1" dirty="0" smtClean="0">
                <a:solidFill>
                  <a:srgbClr val="FF0000"/>
                </a:solidFill>
              </a:rPr>
              <a:t>دهی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r" rtl="1"/>
            <a:r>
              <a:rPr lang="fa-IR" b="1" dirty="0" smtClean="0"/>
              <a:t>ارزیابی خطرمواجهه</a:t>
            </a:r>
            <a:endParaRPr lang="en-US" b="1" dirty="0" smtClean="0"/>
          </a:p>
          <a:p>
            <a:pPr algn="r" rtl="1"/>
            <a:r>
              <a:rPr lang="fa-IR" b="1" dirty="0" smtClean="0"/>
              <a:t>ارزیابی </a:t>
            </a:r>
            <a:r>
              <a:rPr lang="fa-IR" b="1" dirty="0"/>
              <a:t>منبع </a:t>
            </a:r>
            <a:r>
              <a:rPr lang="fa-IR" b="1" dirty="0" smtClean="0"/>
              <a:t>مواجهه</a:t>
            </a:r>
            <a:endParaRPr lang="en-US" b="1" dirty="0" smtClean="0"/>
          </a:p>
          <a:p>
            <a:pPr algn="r" rtl="1"/>
            <a:r>
              <a:rPr lang="fa-IR" b="1" dirty="0" smtClean="0"/>
              <a:t>ارزیابی</a:t>
            </a:r>
            <a:r>
              <a:rPr lang="en-US" b="1" dirty="0"/>
              <a:t> </a:t>
            </a:r>
            <a:r>
              <a:rPr lang="fa-IR" b="1" dirty="0" smtClean="0"/>
              <a:t>فرد </a:t>
            </a:r>
            <a:r>
              <a:rPr lang="fa-IR" b="1" dirty="0"/>
              <a:t>مواجهه </a:t>
            </a:r>
            <a:r>
              <a:rPr lang="fa-IR" b="1" dirty="0" smtClean="0"/>
              <a:t>یافته</a:t>
            </a:r>
            <a:endParaRPr lang="en-US" b="1" dirty="0" smtClean="0"/>
          </a:p>
          <a:p>
            <a:pPr algn="r" rtl="1"/>
            <a:r>
              <a:rPr lang="fa-IR" b="1" dirty="0" smtClean="0"/>
              <a:t> </a:t>
            </a:r>
            <a:r>
              <a:rPr lang="fa-IR" b="1" dirty="0"/>
              <a:t>پیشگیری از عفونت </a:t>
            </a:r>
            <a:r>
              <a:rPr lang="fa-IR" b="1" dirty="0" smtClean="0"/>
              <a:t>ها</a:t>
            </a:r>
            <a:r>
              <a:rPr lang="en-US" b="1" dirty="0" smtClean="0"/>
              <a:t> </a:t>
            </a:r>
          </a:p>
          <a:p>
            <a:pPr algn="r" rtl="1"/>
            <a:r>
              <a:rPr lang="fa-IR" b="1" dirty="0" smtClean="0"/>
              <a:t>پیگیری </a:t>
            </a:r>
            <a:r>
              <a:rPr lang="fa-IR" b="1" dirty="0"/>
              <a:t>و مشاوره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3901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PEP </a:t>
            </a:r>
            <a:r>
              <a:rPr lang="fa-IR" b="1" dirty="0" smtClean="0">
                <a:cs typeface="B Nazanin" pitchFamily="2" charset="-78"/>
              </a:rPr>
              <a:t>مرحله اول</a:t>
            </a:r>
            <a:r>
              <a:rPr lang="en-US" b="1" dirty="0" smtClean="0">
                <a:cs typeface="B Nazanin" pitchFamily="2" charset="-78"/>
              </a:rPr>
              <a:t/>
            </a:r>
            <a:br>
              <a:rPr lang="en-US" b="1" dirty="0" smtClean="0">
                <a:cs typeface="B Nazanin" pitchFamily="2" charset="-78"/>
              </a:rPr>
            </a:br>
            <a:r>
              <a:rPr lang="fa-IR" b="1" dirty="0">
                <a:cs typeface="B Nazanin" pitchFamily="2" charset="-78"/>
              </a:rPr>
              <a:t>مداواي محل مواجهه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/>
              <a:t>در صورت بریدگی پوست با سر سوزن یا شئ تیز و برنده: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400" b="1" dirty="0" smtClean="0"/>
              <a:t>فوراً محل آسیب را با آب و صابون بشویید.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400" b="1" dirty="0" smtClean="0"/>
              <a:t>محل </a:t>
            </a:r>
            <a:r>
              <a:rPr lang="fa-IR" sz="2400" b="1" dirty="0"/>
              <a:t>ورود شی را زیر آب روان قرار دهید تا زمانی که خونریزی متوقف شود.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400" b="1" dirty="0" smtClean="0"/>
              <a:t>اگر </a:t>
            </a:r>
            <a:r>
              <a:rPr lang="fa-IR" sz="2400" b="1" dirty="0"/>
              <a:t>آب روان در دسترس نیست محل را با محلولها یا ژل شوینده دست تمیز کنید.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400" b="1" i="1" dirty="0" smtClean="0">
                <a:solidFill>
                  <a:srgbClr val="FF0000"/>
                </a:solidFill>
              </a:rPr>
              <a:t>از </a:t>
            </a:r>
            <a:r>
              <a:rPr lang="fa-IR" sz="2400" b="1" i="1" dirty="0">
                <a:solidFill>
                  <a:srgbClr val="FF0000"/>
                </a:solidFill>
              </a:rPr>
              <a:t>محلول های قوی مانند مایع سفید کننده استفاده نکنید.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400" b="1" dirty="0" smtClean="0"/>
              <a:t>از فشردن یا مکیدن محل آسیب خودداری کنید.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15189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/>
              <a:t>در صورت پاشیدن خون یا مایعات بدن به مخاطات یا پوست نا سالم:</a:t>
            </a:r>
          </a:p>
          <a:p>
            <a:pPr algn="r" rtl="1"/>
            <a:r>
              <a:rPr lang="fa-IR" b="1" dirty="0" smtClean="0"/>
              <a:t>فوراً </a:t>
            </a:r>
            <a:r>
              <a:rPr lang="fa-IR" b="1" dirty="0"/>
              <a:t>محل را با آب روان </a:t>
            </a:r>
            <a:r>
              <a:rPr lang="fa-IR" b="1" dirty="0" smtClean="0"/>
              <a:t>بشویید.</a:t>
            </a:r>
          </a:p>
          <a:p>
            <a:pPr algn="r" rtl="1"/>
            <a:r>
              <a:rPr lang="fa-IR" b="1" dirty="0" smtClean="0"/>
              <a:t>اگر </a:t>
            </a:r>
            <a:r>
              <a:rPr lang="fa-IR" b="1" dirty="0"/>
              <a:t>آب روان در دسترس نیست از محلول نرمال سالین استفاده کنید.</a:t>
            </a:r>
          </a:p>
          <a:p>
            <a:pPr algn="r" rtl="1"/>
            <a:r>
              <a:rPr lang="fa-IR" b="1" dirty="0" smtClean="0"/>
              <a:t>از </a:t>
            </a:r>
            <a:r>
              <a:rPr lang="fa-IR" b="1" dirty="0"/>
              <a:t>پانسمان محل خودداری کنید</a:t>
            </a:r>
            <a:r>
              <a:rPr lang="fa-IR" b="1" dirty="0" smtClean="0"/>
              <a:t>.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251538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/>
              <a:t>در </a:t>
            </a:r>
            <a:r>
              <a:rPr lang="fa-IR" b="1" dirty="0"/>
              <a:t>صورت </a:t>
            </a:r>
            <a:r>
              <a:rPr lang="fa-IR" b="1" dirty="0">
                <a:solidFill>
                  <a:srgbClr val="FF0000"/>
                </a:solidFill>
              </a:rPr>
              <a:t>پاشیدن خون یا مایعات بدن </a:t>
            </a:r>
            <a:r>
              <a:rPr lang="fa-IR" b="1" dirty="0"/>
              <a:t>به </a:t>
            </a:r>
            <a:r>
              <a:rPr lang="fa-IR" b="1" dirty="0">
                <a:solidFill>
                  <a:srgbClr val="FF0000"/>
                </a:solidFill>
              </a:rPr>
              <a:t>چشم</a:t>
            </a:r>
            <a:r>
              <a:rPr lang="fa-IR" b="1" dirty="0"/>
              <a:t> :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400" b="1" dirty="0" smtClean="0"/>
              <a:t>فوراً </a:t>
            </a:r>
            <a:r>
              <a:rPr lang="fa-IR" sz="2400" b="1" dirty="0"/>
              <a:t>چشم های مواجهه یافته را با </a:t>
            </a:r>
            <a:r>
              <a:rPr lang="fa-IR" sz="2400" b="1" dirty="0">
                <a:solidFill>
                  <a:srgbClr val="FF0000"/>
                </a:solidFill>
              </a:rPr>
              <a:t>آب معمولی یا نرمال سالین </a:t>
            </a:r>
            <a:r>
              <a:rPr lang="fa-IR" sz="2400" b="1" dirty="0"/>
              <a:t>بشوئید. روش کار به این شکل است که </a:t>
            </a:r>
            <a:r>
              <a:rPr lang="fa-IR" sz="2400" b="1" dirty="0" smtClean="0"/>
              <a:t>مواجهه</a:t>
            </a:r>
            <a:r>
              <a:rPr lang="en-US" sz="2400" b="1" dirty="0" smtClean="0"/>
              <a:t> </a:t>
            </a:r>
            <a:r>
              <a:rPr lang="fa-IR" sz="2400" b="1" dirty="0" smtClean="0"/>
              <a:t>یافته </a:t>
            </a:r>
            <a:r>
              <a:rPr lang="fa-IR" sz="2400" b="1" dirty="0"/>
              <a:t>را روی یک صندلی بنشانید، سر او را به عقب خم کنید، چشم را از آب یا نرمال سالین پر کنید و </a:t>
            </a:r>
            <a:r>
              <a:rPr lang="fa-IR" sz="2400" b="1" dirty="0" smtClean="0"/>
              <a:t>سپس</a:t>
            </a:r>
            <a:r>
              <a:rPr lang="en-US" sz="2400" b="1" dirty="0" smtClean="0"/>
              <a:t> </a:t>
            </a:r>
            <a:r>
              <a:rPr lang="fa-IR" sz="2400" b="1" dirty="0" smtClean="0"/>
              <a:t>پلک </a:t>
            </a:r>
            <a:r>
              <a:rPr lang="fa-IR" sz="2400" b="1" dirty="0"/>
              <a:t>ها را به بالا و پایین بکشید.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400" b="1" dirty="0" smtClean="0"/>
              <a:t>در </a:t>
            </a:r>
            <a:r>
              <a:rPr lang="fa-IR" sz="2400" b="1" dirty="0"/>
              <a:t>صورت داشتن لنز روی چشم، آنها را خارج کنید و طبق روش فوق آنها را </a:t>
            </a:r>
            <a:r>
              <a:rPr lang="fa-IR" sz="2400" b="1" dirty="0" smtClean="0"/>
              <a:t>بشوئید.</a:t>
            </a:r>
            <a:endParaRPr lang="en-US" sz="2400" b="1" dirty="0" smtClean="0"/>
          </a:p>
          <a:p>
            <a:pPr lvl="1" algn="r" rtl="1">
              <a:buFont typeface="Arial" pitchFamily="34" charset="0"/>
              <a:buChar char="•"/>
            </a:pPr>
            <a:r>
              <a:rPr lang="fa-IR" sz="2400" b="1" dirty="0" smtClean="0">
                <a:solidFill>
                  <a:srgbClr val="FF0000"/>
                </a:solidFill>
              </a:rPr>
              <a:t>در </a:t>
            </a:r>
            <a:r>
              <a:rPr lang="fa-IR" sz="2400" b="1" dirty="0">
                <a:solidFill>
                  <a:srgbClr val="FF0000"/>
                </a:solidFill>
              </a:rPr>
              <a:t>چشم از صابون یا مواد ضد عفونی کننده استفاده نکنید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9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/>
              <a:t>در </a:t>
            </a:r>
            <a:r>
              <a:rPr lang="fa-IR" b="1" dirty="0"/>
              <a:t>صورت پاشیدن </a:t>
            </a:r>
            <a:r>
              <a:rPr lang="fa-IR" b="1" dirty="0">
                <a:solidFill>
                  <a:srgbClr val="FF0000"/>
                </a:solidFill>
              </a:rPr>
              <a:t>خون یا مایعات بدن </a:t>
            </a:r>
            <a:r>
              <a:rPr lang="fa-IR" b="1" dirty="0"/>
              <a:t>به </a:t>
            </a:r>
            <a:r>
              <a:rPr lang="fa-IR" b="1" dirty="0">
                <a:solidFill>
                  <a:srgbClr val="FF0000"/>
                </a:solidFill>
              </a:rPr>
              <a:t>دهان</a:t>
            </a:r>
            <a:r>
              <a:rPr lang="fa-IR" b="1" dirty="0"/>
              <a:t>: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400" b="1" dirty="0" smtClean="0"/>
              <a:t>فوراً </a:t>
            </a:r>
            <a:r>
              <a:rPr lang="fa-IR" sz="2400" b="1" dirty="0"/>
              <a:t>خون یا مایع را به بیرون بریزید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400" b="1" dirty="0" smtClean="0"/>
              <a:t>با </a:t>
            </a:r>
            <a:r>
              <a:rPr lang="fa-IR" sz="2400" b="1" dirty="0">
                <a:solidFill>
                  <a:srgbClr val="FF0000"/>
                </a:solidFill>
              </a:rPr>
              <a:t>آب یا سرم نمکی دهان </a:t>
            </a:r>
            <a:r>
              <a:rPr lang="fa-IR" sz="2400" b="1" dirty="0"/>
              <a:t>را کامل بشویید و بیرون بریزید و چندین بار تکرار کنید</a:t>
            </a:r>
            <a:r>
              <a:rPr lang="fa-IR" sz="2400" b="1" dirty="0" smtClean="0"/>
              <a:t>.</a:t>
            </a:r>
            <a:endParaRPr lang="en-US" sz="2400" b="1" dirty="0" smtClean="0"/>
          </a:p>
          <a:p>
            <a:pPr lvl="1" algn="r" rtl="1">
              <a:buFont typeface="Arial" pitchFamily="34" charset="0"/>
              <a:buChar char="•"/>
            </a:pPr>
            <a:r>
              <a:rPr lang="fa-IR" sz="2400" b="1" dirty="0" smtClean="0"/>
              <a:t> </a:t>
            </a:r>
            <a:r>
              <a:rPr lang="fa-IR" sz="2400" b="1" dirty="0"/>
              <a:t>در دهان </a:t>
            </a:r>
            <a:r>
              <a:rPr lang="fa-IR" sz="2400" b="1" dirty="0">
                <a:solidFill>
                  <a:srgbClr val="FF0000"/>
                </a:solidFill>
              </a:rPr>
              <a:t>صابون یا </a:t>
            </a:r>
            <a:r>
              <a:rPr lang="fa-IR" sz="2400" b="1" dirty="0" smtClean="0">
                <a:solidFill>
                  <a:srgbClr val="FF0000"/>
                </a:solidFill>
              </a:rPr>
              <a:t>مواد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</a:rPr>
              <a:t>ضد </a:t>
            </a:r>
            <a:r>
              <a:rPr lang="fa-IR" sz="2400" b="1" dirty="0">
                <a:solidFill>
                  <a:srgbClr val="FF0000"/>
                </a:solidFill>
              </a:rPr>
              <a:t>عفونی کننده بکار </a:t>
            </a:r>
            <a:r>
              <a:rPr lang="fa-IR" sz="2400" b="1" dirty="0" smtClean="0">
                <a:solidFill>
                  <a:srgbClr val="FF0000"/>
                </a:solidFill>
              </a:rPr>
              <a:t>نبرید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01945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 smtClean="0">
                <a:cs typeface="B Nazanin" pitchFamily="2" charset="-78"/>
              </a:rPr>
              <a:t>مرحله </a:t>
            </a:r>
            <a:r>
              <a:rPr lang="fa-IR" b="1" dirty="0">
                <a:cs typeface="B Nazanin" pitchFamily="2" charset="-78"/>
              </a:rPr>
              <a:t>دوم </a:t>
            </a:r>
            <a:r>
              <a:rPr lang="en-US" b="1" dirty="0" smtClean="0"/>
              <a:t>PEP</a:t>
            </a:r>
            <a:br>
              <a:rPr lang="en-US" b="1" dirty="0" smtClean="0"/>
            </a:br>
            <a:r>
              <a:rPr lang="en-US" b="1" dirty="0" smtClean="0">
                <a:cs typeface="B Nazanin" pitchFamily="2" charset="-78"/>
              </a:rPr>
              <a:t> </a:t>
            </a:r>
            <a:r>
              <a:rPr lang="fa-IR" b="1" dirty="0" smtClean="0">
                <a:cs typeface="B Nazanin" pitchFamily="2" charset="-78"/>
              </a:rPr>
              <a:t>ثبت </a:t>
            </a:r>
            <a:r>
              <a:rPr lang="fa-IR" b="1" dirty="0">
                <a:cs typeface="B Nazanin" pitchFamily="2" charset="-78"/>
              </a:rPr>
              <a:t>وگزارش دهي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/>
              <a:t>در صورتی که در بیمارستان کار میکنید، موارد مواجهه شغلی را به کمیته کنترل عفونتهای بیمارستانی گزارش دهید. </a:t>
            </a:r>
            <a:endParaRPr lang="fa-IR" b="1" dirty="0" smtClean="0"/>
          </a:p>
          <a:p>
            <a:pPr algn="r" rtl="1"/>
            <a:r>
              <a:rPr lang="fa-IR" b="1" dirty="0" smtClean="0"/>
              <a:t>چگونگی</a:t>
            </a:r>
            <a:r>
              <a:rPr lang="fa-IR" b="1" dirty="0"/>
              <a:t> </a:t>
            </a:r>
            <a:r>
              <a:rPr lang="fa-IR" b="1" dirty="0" smtClean="0"/>
              <a:t>مدیریت </a:t>
            </a:r>
            <a:r>
              <a:rPr lang="fa-IR" b="1" dirty="0"/>
              <a:t>مواجهه و پروفیلاکسی بعد از مواجهه (</a:t>
            </a:r>
            <a:r>
              <a:rPr lang="en-US" b="1" dirty="0"/>
              <a:t>PEP) </a:t>
            </a:r>
            <a:r>
              <a:rPr lang="fa-IR" b="1" dirty="0"/>
              <a:t>باید در پرونده پزشکی کارکنان مواجهه یافته ثبت شود. به محرمانه ماندن</a:t>
            </a:r>
          </a:p>
          <a:p>
            <a:pPr algn="r" rtl="1"/>
            <a:r>
              <a:rPr lang="fa-IR" b="1" dirty="0"/>
              <a:t>اطلاعات موجود در پرونده پزشکی توجه کنید. موارد زیر را در پرونده بیمار ثبت کنید:</a:t>
            </a:r>
          </a:p>
          <a:p>
            <a:pPr algn="r" rtl="1"/>
            <a:r>
              <a:rPr lang="fa-IR" b="1" dirty="0"/>
              <a:t> تاریخ و زمان مواجهه</a:t>
            </a:r>
          </a:p>
          <a:p>
            <a:pPr algn="r" rtl="1"/>
            <a:r>
              <a:rPr lang="fa-IR" b="1" dirty="0"/>
              <a:t> جزئیات مواجهه </a:t>
            </a:r>
            <a:r>
              <a:rPr lang="en-US" b="1" dirty="0" smtClean="0"/>
              <a:t>)</a:t>
            </a:r>
            <a:r>
              <a:rPr lang="fa-IR" b="1" dirty="0" smtClean="0"/>
              <a:t> </a:t>
            </a:r>
            <a:r>
              <a:rPr lang="fa-IR" b="1" dirty="0"/>
              <a:t>چگونگی مواجهه، محل وقوع حادثه، منطقه مواجهه یافته روی بدن، نوع ترشحات، حجم ترشحات،</a:t>
            </a:r>
          </a:p>
          <a:p>
            <a:pPr algn="r" rtl="1"/>
            <a:r>
              <a:rPr lang="fa-IR" b="1" dirty="0"/>
              <a:t>در صورت تماس با ابزار تیز، عمق تماس و </a:t>
            </a:r>
            <a:r>
              <a:rPr lang="fa-IR" b="1" dirty="0" smtClean="0"/>
              <a:t>..</a:t>
            </a:r>
            <a:r>
              <a:rPr lang="en-US" b="1" dirty="0" smtClean="0"/>
              <a:t>(</a:t>
            </a:r>
          </a:p>
          <a:p>
            <a:pPr algn="r" rtl="1"/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436159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وضعیت </a:t>
            </a:r>
            <a:r>
              <a:rPr lang="fa-IR" b="1" dirty="0">
                <a:solidFill>
                  <a:srgbClr val="FF0000"/>
                </a:solidFill>
              </a:rPr>
              <a:t>منبع مواجهه :</a:t>
            </a:r>
          </a:p>
          <a:p>
            <a:pPr algn="r" rtl="1"/>
            <a:r>
              <a:rPr lang="fa-IR" b="1" dirty="0" smtClean="0"/>
              <a:t>فرد </a:t>
            </a:r>
            <a:r>
              <a:rPr lang="fa-IR" b="1" dirty="0"/>
              <a:t>منبع مبتلابه </a:t>
            </a:r>
            <a:r>
              <a:rPr lang="en-US" b="1" dirty="0"/>
              <a:t>HIV ، HBV </a:t>
            </a:r>
            <a:r>
              <a:rPr lang="fa-IR" b="1" dirty="0"/>
              <a:t>و </a:t>
            </a:r>
            <a:r>
              <a:rPr lang="en-US" b="1" dirty="0"/>
              <a:t>HCV </a:t>
            </a:r>
            <a:r>
              <a:rPr lang="fa-IR" b="1" dirty="0"/>
              <a:t>است یا نه ؟</a:t>
            </a:r>
          </a:p>
          <a:p>
            <a:pPr algn="r" rtl="1"/>
            <a:r>
              <a:rPr lang="fa-IR" b="1" dirty="0" smtClean="0"/>
              <a:t>اگر </a:t>
            </a:r>
            <a:r>
              <a:rPr lang="fa-IR" b="1" dirty="0"/>
              <a:t>فرد منبع مبتلا به </a:t>
            </a:r>
            <a:r>
              <a:rPr lang="en-US" b="1" dirty="0"/>
              <a:t>HIV </a:t>
            </a:r>
            <a:r>
              <a:rPr lang="fa-IR" b="1" dirty="0"/>
              <a:t>باشد ، مرحله بیماری، تعداد سلول </a:t>
            </a:r>
            <a:r>
              <a:rPr lang="en-US" b="1" dirty="0"/>
              <a:t>CD4 ، </a:t>
            </a:r>
            <a:r>
              <a:rPr lang="fa-IR" b="1" dirty="0"/>
              <a:t>بار ویروسی </a:t>
            </a:r>
            <a:r>
              <a:rPr lang="en-US" b="1" dirty="0"/>
              <a:t>HIV ، </a:t>
            </a:r>
            <a:r>
              <a:rPr lang="fa-IR" b="1" dirty="0"/>
              <a:t>تاریخچه درمان ضد</a:t>
            </a:r>
          </a:p>
          <a:p>
            <a:pPr algn="r" rtl="1"/>
            <a:r>
              <a:rPr lang="fa-IR" b="1" dirty="0"/>
              <a:t>رترویروسی و در صورت دسترسی اطلاعاتی در باره مقاومت به داروهای ضد رتروویروسی</a:t>
            </a:r>
            <a:r>
              <a:rPr lang="fa-IR" b="1" dirty="0" smtClean="0"/>
              <a:t>؛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1145975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سوابق </a:t>
            </a:r>
            <a:r>
              <a:rPr lang="en-US" b="1" dirty="0">
                <a:solidFill>
                  <a:srgbClr val="FF0000"/>
                </a:solidFill>
              </a:rPr>
              <a:t>HCP </a:t>
            </a:r>
            <a:r>
              <a:rPr lang="fa-IR" b="1" dirty="0">
                <a:solidFill>
                  <a:srgbClr val="FF0000"/>
                </a:solidFill>
              </a:rPr>
              <a:t>مواجهه </a:t>
            </a:r>
            <a:r>
              <a:rPr lang="fa-IR" b="1" dirty="0" smtClean="0">
                <a:solidFill>
                  <a:srgbClr val="FF0000"/>
                </a:solidFill>
              </a:rPr>
              <a:t>یافته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r" rtl="1"/>
            <a:r>
              <a:rPr lang="fa-IR" b="1" dirty="0" smtClean="0"/>
              <a:t>وضعیت </a:t>
            </a:r>
            <a:r>
              <a:rPr lang="fa-IR" b="1" dirty="0"/>
              <a:t>واکسیناسیون هپاتیت </a:t>
            </a:r>
            <a:r>
              <a:rPr lang="en-US" b="1" dirty="0"/>
              <a:t>B </a:t>
            </a:r>
            <a:r>
              <a:rPr lang="fa-IR" b="1" dirty="0"/>
              <a:t>و پاسخ به </a:t>
            </a:r>
            <a:r>
              <a:rPr lang="fa-IR" b="1" dirty="0" smtClean="0"/>
              <a:t>واکسن</a:t>
            </a:r>
            <a:r>
              <a:rPr lang="en-US" b="1" dirty="0" smtClean="0"/>
              <a:t> </a:t>
            </a:r>
          </a:p>
          <a:p>
            <a:pPr algn="r" rtl="1"/>
            <a:r>
              <a:rPr lang="fa-IR" b="1" dirty="0" smtClean="0"/>
              <a:t>سابقه </a:t>
            </a:r>
            <a:r>
              <a:rPr lang="fa-IR" b="1" dirty="0"/>
              <a:t>قبلی عفونت </a:t>
            </a:r>
            <a:r>
              <a:rPr lang="en-US" b="1" dirty="0"/>
              <a:t>HIV ، HBV </a:t>
            </a:r>
            <a:r>
              <a:rPr lang="fa-IR" b="1" dirty="0"/>
              <a:t>یا </a:t>
            </a:r>
            <a:r>
              <a:rPr lang="en-US" b="1" dirty="0"/>
              <a:t>HCV </a:t>
            </a:r>
            <a:r>
              <a:rPr lang="fa-IR" b="1" dirty="0"/>
              <a:t>و سایر </a:t>
            </a:r>
            <a:r>
              <a:rPr lang="fa-IR" b="1" dirty="0" smtClean="0"/>
              <a:t>بیماریها</a:t>
            </a:r>
            <a:r>
              <a:rPr lang="en-US" b="1" dirty="0" smtClean="0"/>
              <a:t> </a:t>
            </a:r>
          </a:p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در </a:t>
            </a:r>
            <a:r>
              <a:rPr lang="fa-IR" b="1" dirty="0">
                <a:solidFill>
                  <a:srgbClr val="FF0000"/>
                </a:solidFill>
              </a:rPr>
              <a:t>صورتیکه وضعیت فرد از نظر </a:t>
            </a:r>
            <a:r>
              <a:rPr lang="en-US" b="1" dirty="0">
                <a:solidFill>
                  <a:srgbClr val="FF0000"/>
                </a:solidFill>
              </a:rPr>
              <a:t>HCV, HBV, HIV </a:t>
            </a:r>
            <a:r>
              <a:rPr lang="fa-IR" b="1" dirty="0">
                <a:solidFill>
                  <a:srgbClr val="FF0000"/>
                </a:solidFill>
              </a:rPr>
              <a:t>مشخص نیست، درخواست آزمایش قبل از 72 </a:t>
            </a:r>
            <a:r>
              <a:rPr lang="fa-IR" b="1" dirty="0" smtClean="0">
                <a:solidFill>
                  <a:srgbClr val="FF0000"/>
                </a:solidFill>
              </a:rPr>
              <a:t>ساعت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fa-IR" b="1" dirty="0" smtClean="0">
                <a:solidFill>
                  <a:srgbClr val="FF0000"/>
                </a:solidFill>
              </a:rPr>
              <a:t>انجام </a:t>
            </a:r>
            <a:r>
              <a:rPr lang="fa-IR" b="1" dirty="0">
                <a:solidFill>
                  <a:srgbClr val="FF0000"/>
                </a:solidFill>
              </a:rPr>
              <a:t>شود و نتیجه ثبت شود.</a:t>
            </a:r>
          </a:p>
          <a:p>
            <a:pPr algn="r" rtl="1"/>
            <a:r>
              <a:rPr lang="fa-IR" b="1" dirty="0" smtClean="0"/>
              <a:t>بارداری </a:t>
            </a:r>
            <a:r>
              <a:rPr lang="fa-IR" b="1" dirty="0"/>
              <a:t>یا </a:t>
            </a:r>
            <a:r>
              <a:rPr lang="fa-IR" b="1" dirty="0" smtClean="0"/>
              <a:t>شیردهی</a:t>
            </a:r>
            <a:r>
              <a:rPr lang="en-US" b="1" dirty="0" smtClean="0"/>
              <a:t> </a:t>
            </a:r>
          </a:p>
          <a:p>
            <a:pPr algn="r" rtl="1"/>
            <a:r>
              <a:rPr lang="fa-IR" b="1" dirty="0" smtClean="0"/>
              <a:t>ثبت </a:t>
            </a:r>
            <a:r>
              <a:rPr lang="fa-IR" b="1" dirty="0"/>
              <a:t>اقدامات انجام گرفته برای فرد مواجهه </a:t>
            </a:r>
            <a:r>
              <a:rPr lang="fa-IR" b="1" dirty="0" smtClean="0"/>
              <a:t>یافته</a:t>
            </a:r>
            <a:r>
              <a:rPr lang="en-US" b="1" dirty="0" smtClean="0"/>
              <a:t> </a:t>
            </a:r>
          </a:p>
          <a:p>
            <a:pPr algn="r" rtl="1"/>
            <a:r>
              <a:rPr lang="fa-IR" b="1" dirty="0" smtClean="0"/>
              <a:t>در </a:t>
            </a:r>
            <a:r>
              <a:rPr lang="fa-IR" b="1" dirty="0"/>
              <a:t>صورتیکه فرد مواجهه یافته دریافت </a:t>
            </a:r>
            <a:r>
              <a:rPr lang="en-US" b="1" dirty="0"/>
              <a:t>PEP </a:t>
            </a:r>
            <a:r>
              <a:rPr lang="fa-IR" b="1" dirty="0"/>
              <a:t>را نپذیرد باید در پرونده پزشکی ثبت شود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5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1" dirty="0" smtClean="0"/>
              <a:t>-مرحله </a:t>
            </a:r>
            <a:r>
              <a:rPr lang="fa-IR" b="1" dirty="0"/>
              <a:t>سوم </a:t>
            </a:r>
            <a:r>
              <a:rPr lang="en-US" b="1" dirty="0" smtClean="0"/>
              <a:t>PEP </a:t>
            </a:r>
            <a:r>
              <a:rPr lang="fa-IR" b="1" dirty="0" smtClean="0"/>
              <a:t>:ارزيابي </a:t>
            </a:r>
            <a:r>
              <a:rPr lang="fa-IR" b="1" dirty="0"/>
              <a:t>مواجهه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/>
              <a:t>عواملي که باید در ارزیابي، مد نظر باشند عبارتند از</a:t>
            </a:r>
            <a:r>
              <a:rPr lang="fa-IR" b="1" dirty="0" smtClean="0"/>
              <a:t>:</a:t>
            </a:r>
            <a:endParaRPr lang="en-US" b="1" dirty="0" smtClean="0"/>
          </a:p>
          <a:p>
            <a:pPr algn="r" rtl="1"/>
            <a:endParaRPr lang="fa-IR" b="1" dirty="0"/>
          </a:p>
          <a:p>
            <a:pPr algn="r" rtl="1"/>
            <a:r>
              <a:rPr lang="fa-IR" b="1" dirty="0"/>
              <a:t>1 . نوع </a:t>
            </a:r>
            <a:r>
              <a:rPr lang="fa-IR" b="1" dirty="0" smtClean="0"/>
              <a:t>مواجهه</a:t>
            </a:r>
            <a:endParaRPr lang="en-US" b="1" dirty="0" smtClean="0"/>
          </a:p>
          <a:p>
            <a:pPr algn="r" rtl="1"/>
            <a:r>
              <a:rPr lang="fa-IR" b="1" dirty="0"/>
              <a:t>تماسهایی که </a:t>
            </a:r>
            <a:r>
              <a:rPr lang="fa-IR" b="1" dirty="0">
                <a:solidFill>
                  <a:srgbClr val="FF0000"/>
                </a:solidFill>
              </a:rPr>
              <a:t>نیاز به مداخله و پیگیری </a:t>
            </a:r>
            <a:r>
              <a:rPr lang="fa-IR" b="1" dirty="0"/>
              <a:t>دارند شامل موارد زیر هستند:</a:t>
            </a:r>
          </a:p>
          <a:p>
            <a:pPr algn="r" rtl="1"/>
            <a:r>
              <a:rPr lang="fa-IR" b="1" dirty="0" smtClean="0"/>
              <a:t>آسیب </a:t>
            </a:r>
            <a:r>
              <a:rPr lang="fa-IR" b="1" dirty="0"/>
              <a:t>پوستی</a:t>
            </a:r>
          </a:p>
          <a:p>
            <a:pPr algn="r" rtl="1"/>
            <a:r>
              <a:rPr lang="fa-IR" b="1" dirty="0" smtClean="0"/>
              <a:t>مواجهه </a:t>
            </a:r>
            <a:r>
              <a:rPr lang="fa-IR" b="1" dirty="0"/>
              <a:t>غشای مخاطی</a:t>
            </a:r>
          </a:p>
          <a:p>
            <a:pPr algn="r" rtl="1"/>
            <a:r>
              <a:rPr lang="fa-IR" b="1" dirty="0" smtClean="0"/>
              <a:t>مواجهه </a:t>
            </a:r>
            <a:r>
              <a:rPr lang="fa-IR" b="1" dirty="0"/>
              <a:t>پوست </a:t>
            </a:r>
            <a:r>
              <a:rPr lang="fa-IR" b="1" dirty="0" smtClean="0"/>
              <a:t>ناسالم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309913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Occupational </a:t>
            </a:r>
            <a:r>
              <a:rPr lang="en-US" b="1" dirty="0" err="1"/>
              <a:t>Expousre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323528" y="4953000"/>
            <a:ext cx="8820472" cy="1219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</a:t>
            </a:r>
            <a:r>
              <a:rPr lang="fa-IR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en-US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Najmeh</a:t>
            </a:r>
            <a:r>
              <a:rPr lang="en-US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Namazee</a:t>
            </a:r>
            <a:r>
              <a:rPr lang="en-US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Infectious Disease Specialist</a:t>
            </a:r>
            <a:br>
              <a:rPr lang="en-US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228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/>
              <a:t>2 . نوع مایع /بافت</a:t>
            </a:r>
          </a:p>
          <a:p>
            <a:pPr algn="r" rtl="1"/>
            <a:r>
              <a:rPr lang="fa-IR" b="1" dirty="0"/>
              <a:t>تماس با </a:t>
            </a:r>
            <a:r>
              <a:rPr lang="fa-IR" b="1" dirty="0">
                <a:solidFill>
                  <a:srgbClr val="FF0000"/>
                </a:solidFill>
              </a:rPr>
              <a:t>مایعات و موارد زیر نیاز به مداخله و پیگیری </a:t>
            </a:r>
            <a:r>
              <a:rPr lang="fa-IR" b="1" dirty="0"/>
              <a:t>دارند:</a:t>
            </a:r>
          </a:p>
          <a:p>
            <a:pPr algn="r" rtl="1"/>
            <a:r>
              <a:rPr lang="fa-IR" b="1" dirty="0" smtClean="0"/>
              <a:t>خون</a:t>
            </a:r>
            <a:endParaRPr lang="fa-IR" b="1" dirty="0"/>
          </a:p>
          <a:p>
            <a:pPr algn="r" rtl="1"/>
            <a:r>
              <a:rPr lang="fa-IR" b="1" dirty="0" smtClean="0"/>
              <a:t>مایعات </a:t>
            </a:r>
            <a:r>
              <a:rPr lang="fa-IR" b="1" dirty="0"/>
              <a:t>حاوی خون قابل رویت</a:t>
            </a:r>
          </a:p>
          <a:p>
            <a:pPr algn="r" rtl="1"/>
            <a:r>
              <a:rPr lang="fa-IR" b="1" dirty="0" smtClean="0"/>
              <a:t>مایع </a:t>
            </a:r>
            <a:r>
              <a:rPr lang="fa-IR" b="1" dirty="0"/>
              <a:t>یا بافت بالقوه عفونی </a:t>
            </a:r>
            <a:r>
              <a:rPr lang="en-US" b="1" dirty="0" smtClean="0"/>
              <a:t>)</a:t>
            </a:r>
            <a:r>
              <a:rPr lang="fa-IR" b="1" dirty="0" smtClean="0"/>
              <a:t>منی</a:t>
            </a:r>
            <a:r>
              <a:rPr lang="fa-IR" b="1" dirty="0"/>
              <a:t>، ترشحات واژینال، مایع مغزی نخاعی ، مایع سینوویال ، مایع پلور، مایع صفاقی ، </a:t>
            </a:r>
            <a:r>
              <a:rPr lang="fa-IR" b="1" dirty="0" smtClean="0"/>
              <a:t>مایع</a:t>
            </a:r>
            <a:r>
              <a:rPr lang="en-US" b="1" dirty="0" smtClean="0"/>
              <a:t> </a:t>
            </a:r>
            <a:r>
              <a:rPr lang="fa-IR" b="1" dirty="0" smtClean="0"/>
              <a:t>پریکارد </a:t>
            </a:r>
            <a:r>
              <a:rPr lang="fa-IR" b="1" dirty="0"/>
              <a:t>و مایع </a:t>
            </a:r>
            <a:r>
              <a:rPr lang="fa-IR" b="1" dirty="0" smtClean="0"/>
              <a:t>آمینوتیک</a:t>
            </a:r>
            <a:r>
              <a:rPr lang="en-US" b="1" dirty="0" smtClean="0"/>
              <a:t>(</a:t>
            </a:r>
          </a:p>
          <a:p>
            <a:pPr algn="r" rtl="1"/>
            <a:r>
              <a:rPr lang="fa-IR" b="1" dirty="0"/>
              <a:t>تماس مستقیم با ویروس در آزمایشگاه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2803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 smtClean="0"/>
              <a:t>شدت </a:t>
            </a:r>
            <a:r>
              <a:rPr lang="fa-IR" b="1" dirty="0"/>
              <a:t>مواجهه</a:t>
            </a:r>
          </a:p>
          <a:p>
            <a:pPr algn="r" rtl="1"/>
            <a:r>
              <a:rPr lang="fa-IR" b="1" dirty="0" smtClean="0"/>
              <a:t>مقدار </a:t>
            </a:r>
            <a:r>
              <a:rPr lang="fa-IR" b="1" dirty="0"/>
              <a:t>خون یا ترشحات</a:t>
            </a:r>
          </a:p>
          <a:p>
            <a:pPr algn="r" rtl="1"/>
            <a:r>
              <a:rPr lang="fa-IR" b="1" dirty="0" smtClean="0"/>
              <a:t>عمق </a:t>
            </a:r>
            <a:r>
              <a:rPr lang="fa-IR" b="1" dirty="0"/>
              <a:t>مواجهه در تماسهاس پوستی</a:t>
            </a:r>
          </a:p>
          <a:p>
            <a:pPr algn="r" rtl="1"/>
            <a:r>
              <a:rPr lang="fa-IR" b="1" dirty="0" smtClean="0"/>
              <a:t>حجم </a:t>
            </a:r>
            <a:r>
              <a:rPr lang="fa-IR" b="1" dirty="0"/>
              <a:t>ترشحات در تماسهای مخاطی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5370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 smtClean="0"/>
              <a:t>مرحله </a:t>
            </a:r>
            <a:r>
              <a:rPr lang="fa-IR" b="1" dirty="0"/>
              <a:t>چهارم </a:t>
            </a:r>
            <a:r>
              <a:rPr lang="en-US" b="1" dirty="0" smtClean="0"/>
              <a:t>PEP</a:t>
            </a:r>
            <a:br>
              <a:rPr lang="en-US" b="1" dirty="0" smtClean="0"/>
            </a:br>
            <a:r>
              <a:rPr lang="en-US" b="1" dirty="0" smtClean="0"/>
              <a:t>  </a:t>
            </a:r>
            <a:r>
              <a:rPr lang="fa-IR" b="1" dirty="0" smtClean="0"/>
              <a:t>ارزيابي </a:t>
            </a:r>
            <a:r>
              <a:rPr lang="fa-IR" b="1" dirty="0"/>
              <a:t>منبع مواجهه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b="1" dirty="0"/>
              <a:t>در صورت مشخص بودن منبع مواجهه:</a:t>
            </a:r>
          </a:p>
          <a:p>
            <a:pPr algn="r" rtl="1"/>
            <a:r>
              <a:rPr lang="fa-IR" b="1" dirty="0" smtClean="0"/>
              <a:t> </a:t>
            </a:r>
            <a:r>
              <a:rPr lang="fa-IR" b="1" i="1" dirty="0">
                <a:solidFill>
                  <a:srgbClr val="FF0000"/>
                </a:solidFill>
              </a:rPr>
              <a:t>بیمار از نظر </a:t>
            </a:r>
            <a:r>
              <a:rPr lang="en-US" b="1" i="1" dirty="0">
                <a:solidFill>
                  <a:srgbClr val="FF0000"/>
                </a:solidFill>
              </a:rPr>
              <a:t>HBS Ag ، HCV </a:t>
            </a:r>
            <a:r>
              <a:rPr lang="en-US" b="1" i="1" dirty="0" err="1">
                <a:solidFill>
                  <a:srgbClr val="FF0000"/>
                </a:solidFill>
              </a:rPr>
              <a:t>Ab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fa-IR" b="1" i="1" dirty="0">
                <a:solidFill>
                  <a:srgbClr val="FF0000"/>
                </a:solidFill>
              </a:rPr>
              <a:t>و </a:t>
            </a:r>
            <a:r>
              <a:rPr lang="en-US" b="1" i="1" dirty="0">
                <a:solidFill>
                  <a:srgbClr val="FF0000"/>
                </a:solidFill>
              </a:rPr>
              <a:t>HIV </a:t>
            </a:r>
            <a:r>
              <a:rPr lang="en-US" b="1" i="1" dirty="0" err="1">
                <a:solidFill>
                  <a:srgbClr val="FF0000"/>
                </a:solidFill>
              </a:rPr>
              <a:t>Ab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fa-IR" b="1" i="1" dirty="0">
                <a:solidFill>
                  <a:srgbClr val="FF0000"/>
                </a:solidFill>
              </a:rPr>
              <a:t>بررسی شود. </a:t>
            </a:r>
            <a:endParaRPr lang="fa-IR" b="1" i="1" dirty="0" smtClean="0">
              <a:solidFill>
                <a:srgbClr val="FF0000"/>
              </a:solidFill>
            </a:endParaRPr>
          </a:p>
          <a:p>
            <a:pPr algn="r" rtl="1"/>
            <a:r>
              <a:rPr lang="fa-IR" b="1" i="1" dirty="0" smtClean="0">
                <a:solidFill>
                  <a:srgbClr val="FF0000"/>
                </a:solidFill>
              </a:rPr>
              <a:t>در </a:t>
            </a:r>
            <a:r>
              <a:rPr lang="fa-IR" b="1" i="1" dirty="0">
                <a:solidFill>
                  <a:srgbClr val="FF0000"/>
                </a:solidFill>
              </a:rPr>
              <a:t>صورتی که نتایج این آزمایشات در سوابق </a:t>
            </a:r>
            <a:r>
              <a:rPr lang="fa-IR" b="1" i="1" dirty="0" smtClean="0">
                <a:solidFill>
                  <a:srgbClr val="FF0000"/>
                </a:solidFill>
              </a:rPr>
              <a:t>بیمار موجود </a:t>
            </a:r>
            <a:r>
              <a:rPr lang="fa-IR" b="1" i="1" dirty="0">
                <a:solidFill>
                  <a:srgbClr val="FF0000"/>
                </a:solidFill>
              </a:rPr>
              <a:t>نیست، برای اطلاع از وضعیت منبع جهت انجام آزمایشات فوق پس از کسب رضایت آگاهانه هرچه سریعتر</a:t>
            </a:r>
          </a:p>
          <a:p>
            <a:pPr algn="r" rtl="1"/>
            <a:r>
              <a:rPr lang="fa-IR" b="1" i="1" dirty="0">
                <a:solidFill>
                  <a:srgbClr val="FF0000"/>
                </a:solidFill>
              </a:rPr>
              <a:t>اقدام شود</a:t>
            </a:r>
            <a:r>
              <a:rPr lang="fa-IR" b="1" i="1" dirty="0" smtClean="0">
                <a:solidFill>
                  <a:srgbClr val="FF0000"/>
                </a:solidFill>
              </a:rPr>
              <a:t>.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algn="r" rtl="1"/>
            <a:r>
              <a:rPr lang="fa-IR" b="1" dirty="0" smtClean="0"/>
              <a:t> </a:t>
            </a:r>
            <a:r>
              <a:rPr lang="fa-IR" b="1" dirty="0"/>
              <a:t>توصیه میشود با در نظر گرفتن پروتکل کشوری تشخیص </a:t>
            </a:r>
            <a:r>
              <a:rPr lang="en-US" b="1" dirty="0"/>
              <a:t>HIV </a:t>
            </a:r>
            <a:r>
              <a:rPr lang="fa-IR" b="1" dirty="0"/>
              <a:t>از تستهای تشخیص الایزای نسل جهارم </a:t>
            </a:r>
            <a:r>
              <a:rPr lang="fa-IR" b="1" dirty="0" smtClean="0"/>
              <a:t>یا تست </a:t>
            </a:r>
            <a:r>
              <a:rPr lang="fa-IR" b="1" dirty="0"/>
              <a:t>سریع نسل چهارم مورد تایید وزارت بهداشت استفاده شود و در صورت در دسترس نبودن، تست سریع نسل</a:t>
            </a:r>
          </a:p>
          <a:p>
            <a:pPr algn="r" rtl="1"/>
            <a:r>
              <a:rPr lang="fa-IR" b="1" dirty="0"/>
              <a:t>سوم یا الیزای نسل سوم نیز قابل قبول است.</a:t>
            </a:r>
          </a:p>
          <a:p>
            <a:pPr algn="r" rtl="1"/>
            <a:r>
              <a:rPr lang="fa-IR" b="1" i="1" dirty="0" smtClean="0">
                <a:solidFill>
                  <a:srgbClr val="FF0000"/>
                </a:solidFill>
              </a:rPr>
              <a:t>اگر </a:t>
            </a:r>
            <a:r>
              <a:rPr lang="fa-IR" b="1" i="1" dirty="0">
                <a:solidFill>
                  <a:srgbClr val="FF0000"/>
                </a:solidFill>
              </a:rPr>
              <a:t>آزمایش منبع از نظر </a:t>
            </a:r>
            <a:r>
              <a:rPr lang="en-US" b="1" i="1" dirty="0">
                <a:solidFill>
                  <a:srgbClr val="FF0000"/>
                </a:solidFill>
              </a:rPr>
              <a:t>HIV </a:t>
            </a:r>
            <a:r>
              <a:rPr lang="fa-IR" b="1" i="1" dirty="0">
                <a:solidFill>
                  <a:srgbClr val="FF0000"/>
                </a:solidFill>
              </a:rPr>
              <a:t>مثبت باشد،این تست مثبت اولیه باید تائید شود؛ اما تجویز پروفیلاکسی برای فرد </a:t>
            </a:r>
            <a:r>
              <a:rPr lang="fa-IR" b="1" i="1" dirty="0" smtClean="0">
                <a:solidFill>
                  <a:srgbClr val="FF0000"/>
                </a:solidFill>
              </a:rPr>
              <a:t>مواجهه یافته </a:t>
            </a:r>
            <a:r>
              <a:rPr lang="fa-IR" b="1" i="1" dirty="0">
                <a:solidFill>
                  <a:srgbClr val="FF0000"/>
                </a:solidFill>
              </a:rPr>
              <a:t>در صورت وجود اندیکاسیون، نباید تا زمان تایید تشخیص، به تاخیر بیفتد</a:t>
            </a:r>
            <a:r>
              <a:rPr lang="fa-IR" b="1" dirty="0"/>
              <a:t>.</a:t>
            </a:r>
          </a:p>
          <a:p>
            <a:pPr algn="r" rtl="1"/>
            <a:r>
              <a:rPr lang="fa-IR" b="1" dirty="0" smtClean="0"/>
              <a:t>استفاده </a:t>
            </a:r>
            <a:r>
              <a:rPr lang="fa-IR" b="1" dirty="0"/>
              <a:t>از </a:t>
            </a:r>
            <a:r>
              <a:rPr lang="en-US" b="1" dirty="0"/>
              <a:t>PCR HIV ، </a:t>
            </a:r>
            <a:r>
              <a:rPr lang="fa-IR" b="1" dirty="0"/>
              <a:t>برای غربالگری روتین منبع مواجهه توصیه نمی شود .</a:t>
            </a:r>
          </a:p>
          <a:p>
            <a:pPr marL="0" indent="0" algn="r" rtl="1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5032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/>
              <a:t>انجام </a:t>
            </a:r>
            <a:r>
              <a:rPr lang="en-US" b="1" dirty="0"/>
              <a:t>HIV RNA </a:t>
            </a:r>
            <a:r>
              <a:rPr lang="fa-IR" b="1" dirty="0"/>
              <a:t>پلاسما تنها درموارد زیر بصورت محدود توصیه می شود:</a:t>
            </a:r>
            <a:endParaRPr lang="en-US" b="1" dirty="0"/>
          </a:p>
          <a:p>
            <a:pPr algn="r" rtl="1"/>
            <a:r>
              <a:rPr lang="fa-IR" b="1" dirty="0" smtClean="0"/>
              <a:t> </a:t>
            </a:r>
            <a:r>
              <a:rPr lang="fa-IR" b="1" dirty="0"/>
              <a:t>اگر تست سرولوژیک منبع مواجهه از نظر </a:t>
            </a:r>
            <a:r>
              <a:rPr lang="en-US" b="1" dirty="0"/>
              <a:t>HIV </a:t>
            </a:r>
            <a:r>
              <a:rPr lang="fa-IR" b="1" dirty="0"/>
              <a:t>منفی باشد، اما خطر مواجهه با </a:t>
            </a:r>
            <a:r>
              <a:rPr lang="en-US" b="1" dirty="0"/>
              <a:t>HIV </a:t>
            </a:r>
            <a:r>
              <a:rPr lang="fa-IR" b="1" dirty="0"/>
              <a:t>در طی 6 هفته</a:t>
            </a:r>
          </a:p>
          <a:p>
            <a:pPr marL="0" indent="0" algn="r" rtl="1">
              <a:buNone/>
            </a:pPr>
            <a:r>
              <a:rPr lang="fa-IR" b="1" dirty="0" smtClean="0"/>
              <a:t>   اخیر </a:t>
            </a:r>
            <a:r>
              <a:rPr lang="fa-IR" b="1" dirty="0"/>
              <a:t>وجود داشته باشد.</a:t>
            </a:r>
          </a:p>
          <a:p>
            <a:pPr algn="r" rtl="1"/>
            <a:r>
              <a:rPr lang="fa-IR" b="1" dirty="0" smtClean="0"/>
              <a:t>اگر </a:t>
            </a:r>
            <a:r>
              <a:rPr lang="fa-IR" b="1" dirty="0"/>
              <a:t>تست اولیه مثبت، اما تست های تکمیلی منفی یا بینابینی </a:t>
            </a:r>
            <a:r>
              <a:rPr lang="fa-IR" b="1" dirty="0" smtClean="0"/>
              <a:t>است.</a:t>
            </a:r>
          </a:p>
          <a:p>
            <a:pPr algn="r" rtl="1"/>
            <a:r>
              <a:rPr lang="fa-IR" b="1" dirty="0" smtClean="0"/>
              <a:t>در </a:t>
            </a:r>
            <a:r>
              <a:rPr lang="fa-IR" b="1" dirty="0"/>
              <a:t>این شرایط تا آماده شدن نتیجه تست </a:t>
            </a:r>
            <a:r>
              <a:rPr lang="en-US" b="1" dirty="0"/>
              <a:t>RNA </a:t>
            </a:r>
            <a:r>
              <a:rPr lang="fa-IR" b="1" dirty="0"/>
              <a:t>باید </a:t>
            </a:r>
            <a:r>
              <a:rPr lang="en-US" b="1" dirty="0"/>
              <a:t>PEP </a:t>
            </a:r>
            <a:r>
              <a:rPr lang="fa-IR" b="1" dirty="0"/>
              <a:t>ادامه یابد.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15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 smtClean="0"/>
              <a:t>در صورتی منفی بودن منبع مواجهه از نظر </a:t>
            </a:r>
            <a:r>
              <a:rPr lang="en-US" b="1" dirty="0" smtClean="0"/>
              <a:t>HIV ، HBV </a:t>
            </a:r>
            <a:r>
              <a:rPr lang="fa-IR" b="1" dirty="0" smtClean="0"/>
              <a:t>و </a:t>
            </a:r>
            <a:r>
              <a:rPr lang="en-US" b="1" dirty="0" smtClean="0"/>
              <a:t>HCV ؛ </a:t>
            </a:r>
            <a:r>
              <a:rPr lang="fa-IR" b="1" dirty="0" smtClean="0"/>
              <a:t>آزمایش پایه، تجویز رژیم پیشگیری و یا پیگیری</a:t>
            </a:r>
            <a:endParaRPr lang="fa-IR" b="1" dirty="0"/>
          </a:p>
          <a:p>
            <a:pPr marL="0" indent="0" algn="r" rtl="1">
              <a:buNone/>
            </a:pPr>
            <a:r>
              <a:rPr lang="fa-IR" dirty="0" smtClean="0"/>
              <a:t>    </a:t>
            </a:r>
            <a:r>
              <a:rPr lang="fa-IR" b="1" dirty="0" smtClean="0"/>
              <a:t>بعدی </a:t>
            </a:r>
            <a:r>
              <a:rPr lang="en-US" b="1" dirty="0"/>
              <a:t>HCP </a:t>
            </a:r>
            <a:r>
              <a:rPr lang="fa-IR" b="1" dirty="0"/>
              <a:t>ضرورت ندارد 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05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b="1" dirty="0"/>
              <a:t>درصورتیکه به هر علتی نتوانید آزمایشات مورد نیاز را برای </a:t>
            </a:r>
            <a:r>
              <a:rPr lang="fa-IR" b="1" i="1" dirty="0">
                <a:solidFill>
                  <a:srgbClr val="FF0000"/>
                </a:solidFill>
              </a:rPr>
              <a:t>منبع</a:t>
            </a:r>
            <a:r>
              <a:rPr lang="fa-IR" b="1" dirty="0"/>
              <a:t> مواجهه انجام دهید، </a:t>
            </a:r>
            <a:r>
              <a:rPr lang="fa-IR" b="1" i="1" dirty="0">
                <a:solidFill>
                  <a:srgbClr val="FF0000"/>
                </a:solidFill>
              </a:rPr>
              <a:t>تشخیص طبی، علائم بالینی و</a:t>
            </a:r>
          </a:p>
          <a:p>
            <a:pPr algn="r" rtl="1"/>
            <a:r>
              <a:rPr lang="fa-IR" b="1" i="1" dirty="0">
                <a:solidFill>
                  <a:srgbClr val="FF0000"/>
                </a:solidFill>
              </a:rPr>
              <a:t>سابقه رفتارهای پر خطر را در نظر بگیرید. 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algn="r" rtl="1"/>
            <a:r>
              <a:rPr lang="fa-IR" b="1" dirty="0" smtClean="0"/>
              <a:t>افراد </a:t>
            </a:r>
            <a:r>
              <a:rPr lang="fa-IR" b="1" dirty="0"/>
              <a:t>ذیل در گروههای پرخطر قرار میگیرند:</a:t>
            </a:r>
          </a:p>
          <a:p>
            <a:pPr algn="r" rtl="1"/>
            <a:r>
              <a:rPr lang="fa-IR" b="1" dirty="0" smtClean="0"/>
              <a:t>مصرف </a:t>
            </a:r>
            <a:r>
              <a:rPr lang="fa-IR" b="1" dirty="0"/>
              <a:t>کنندگان مواد تزریقی</a:t>
            </a:r>
          </a:p>
          <a:p>
            <a:pPr algn="r" rtl="1"/>
            <a:r>
              <a:rPr lang="fa-IR" b="1" dirty="0" smtClean="0"/>
              <a:t>افرادیکه </a:t>
            </a:r>
            <a:r>
              <a:rPr lang="fa-IR" b="1" dirty="0"/>
              <a:t>سابقه زندان و یا بازپروری داشته اند</a:t>
            </a:r>
          </a:p>
          <a:p>
            <a:pPr algn="r" rtl="1"/>
            <a:r>
              <a:rPr lang="fa-IR" b="1" dirty="0" smtClean="0"/>
              <a:t>افرادیکه </a:t>
            </a:r>
            <a:r>
              <a:rPr lang="fa-IR" b="1" dirty="0"/>
              <a:t>سابقه رفتارهای جنسی پرخطر دارند. </a:t>
            </a:r>
            <a:r>
              <a:rPr lang="fa-IR" b="1" dirty="0" smtClean="0"/>
              <a:t>این </a:t>
            </a:r>
            <a:r>
              <a:rPr lang="fa-IR" b="1" dirty="0"/>
              <a:t>افراد شامل </a:t>
            </a:r>
            <a:r>
              <a:rPr lang="en-US" b="1" dirty="0" smtClean="0"/>
              <a:t>sex-worker </a:t>
            </a:r>
            <a:r>
              <a:rPr lang="fa-IR" b="1" dirty="0" smtClean="0"/>
              <a:t>ها</a:t>
            </a:r>
            <a:r>
              <a:rPr lang="en-US" b="1" dirty="0" smtClean="0"/>
              <a:t> </a:t>
            </a:r>
            <a:r>
              <a:rPr lang="fa-IR" b="1" dirty="0" smtClean="0"/>
              <a:t>یعنی </a:t>
            </a:r>
            <a:r>
              <a:rPr lang="fa-IR" b="1" dirty="0"/>
              <a:t>کسانی که در ازای </a:t>
            </a:r>
            <a:r>
              <a:rPr lang="fa-IR" b="1" dirty="0" smtClean="0"/>
              <a:t>ارتباط</a:t>
            </a:r>
            <a:r>
              <a:rPr lang="en-US" b="1" dirty="0" smtClean="0"/>
              <a:t> </a:t>
            </a:r>
            <a:r>
              <a:rPr lang="fa-IR" b="1" dirty="0" smtClean="0"/>
              <a:t>جنسی </a:t>
            </a:r>
            <a:r>
              <a:rPr lang="fa-IR" b="1" dirty="0"/>
              <a:t>مبادرت به دریافت پول یا کالا </a:t>
            </a:r>
            <a:r>
              <a:rPr lang="fa-IR" b="1" dirty="0" smtClean="0"/>
              <a:t>مینمایند</a:t>
            </a:r>
            <a:r>
              <a:rPr lang="en-US" b="1" dirty="0" smtClean="0"/>
              <a:t> , </a:t>
            </a:r>
            <a:r>
              <a:rPr lang="fa-IR" b="1" dirty="0" smtClean="0"/>
              <a:t>افراد</a:t>
            </a:r>
            <a:r>
              <a:rPr lang="en-US" b="1" dirty="0" smtClean="0"/>
              <a:t> MSM</a:t>
            </a:r>
            <a:r>
              <a:rPr lang="fa-IR" b="1" dirty="0" smtClean="0"/>
              <a:t>و افراد</a:t>
            </a:r>
            <a:endParaRPr lang="fa-IR" b="1" dirty="0"/>
          </a:p>
          <a:p>
            <a:pPr algn="r" rtl="1"/>
            <a:r>
              <a:rPr lang="en-US" b="1" dirty="0" smtClean="0"/>
              <a:t>Transsexual </a:t>
            </a:r>
            <a:r>
              <a:rPr lang="fa-IR" b="1" dirty="0"/>
              <a:t>و </a:t>
            </a:r>
            <a:r>
              <a:rPr lang="en-US" b="1" dirty="0"/>
              <a:t>Bisexual </a:t>
            </a:r>
            <a:r>
              <a:rPr lang="fa-IR" b="1" dirty="0"/>
              <a:t>میباشند.</a:t>
            </a:r>
          </a:p>
          <a:p>
            <a:pPr algn="r" rtl="1"/>
            <a:r>
              <a:rPr lang="fa-IR" b="1" dirty="0" smtClean="0"/>
              <a:t>همسر </a:t>
            </a:r>
            <a:r>
              <a:rPr lang="fa-IR" b="1" dirty="0"/>
              <a:t>یا شریک جنسی هر یک از گروههای فوق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3758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/>
              <a:t>زماني که منبع مشخص نيست:</a:t>
            </a:r>
          </a:p>
          <a:p>
            <a:pPr algn="r" rtl="1"/>
            <a:r>
              <a:rPr lang="fa-IR" b="1" dirty="0" smtClean="0"/>
              <a:t>با </a:t>
            </a:r>
            <a:r>
              <a:rPr lang="fa-IR" b="1" dirty="0"/>
              <a:t>توجه </a:t>
            </a:r>
            <a:r>
              <a:rPr lang="fa-IR" b="1" dirty="0">
                <a:solidFill>
                  <a:srgbClr val="FF0000"/>
                </a:solidFill>
              </a:rPr>
              <a:t>به شیوع پاتوژن های منتقل شونده</a:t>
            </a:r>
            <a:r>
              <a:rPr lang="fa-IR" b="1" dirty="0"/>
              <a:t> از راه خون در جمعیتی که فرد منبع از آن جمعیت بوده، خطر</a:t>
            </a:r>
          </a:p>
          <a:p>
            <a:pPr marL="0" indent="0" algn="r" rtl="1">
              <a:buNone/>
            </a:pPr>
            <a:r>
              <a:rPr lang="en-US" b="1" dirty="0" smtClean="0"/>
              <a:t>    </a:t>
            </a:r>
            <a:r>
              <a:rPr lang="fa-IR" b="1" dirty="0" smtClean="0"/>
              <a:t>مواجهه </a:t>
            </a:r>
            <a:r>
              <a:rPr lang="fa-IR" b="1" dirty="0"/>
              <a:t>با این پاتوژن ها را ارزیابی کنید.</a:t>
            </a:r>
          </a:p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آزمایش </a:t>
            </a:r>
            <a:r>
              <a:rPr lang="fa-IR" b="1" dirty="0">
                <a:solidFill>
                  <a:srgbClr val="FF0000"/>
                </a:solidFill>
              </a:rPr>
              <a:t>سوزنهای دور ریخته شده برای پاتوژنهای خونی ارزش تشخیصی ندارد و ممنوع </a:t>
            </a:r>
            <a:r>
              <a:rPr lang="fa-IR" b="1" dirty="0" smtClean="0">
                <a:solidFill>
                  <a:srgbClr val="FF0000"/>
                </a:solidFill>
              </a:rPr>
              <a:t>است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64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 smtClean="0"/>
              <a:t>مرحله </a:t>
            </a:r>
            <a:r>
              <a:rPr lang="fa-IR" b="1" dirty="0"/>
              <a:t>پنجم </a:t>
            </a:r>
            <a:r>
              <a:rPr lang="en-US" b="1" dirty="0"/>
              <a:t>PEP </a:t>
            </a:r>
            <a:br>
              <a:rPr lang="en-US" b="1" dirty="0"/>
            </a:br>
            <a:r>
              <a:rPr lang="fa-IR" b="1" dirty="0"/>
              <a:t>ارزيابي </a:t>
            </a:r>
            <a:r>
              <a:rPr lang="fa-IR" b="1" dirty="0">
                <a:solidFill>
                  <a:srgbClr val="FF0000"/>
                </a:solidFill>
              </a:rPr>
              <a:t>فرد مواجهه يافته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b="1" dirty="0"/>
              <a:t>ارزیابی اولیه فردی که دچار مواجهه شده شامل موارد زیر است: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000" b="1" dirty="0" smtClean="0"/>
              <a:t>سابقه </a:t>
            </a:r>
            <a:r>
              <a:rPr lang="fa-IR" sz="2000" b="1" dirty="0"/>
              <a:t>ابتلا به عفونت </a:t>
            </a:r>
            <a:r>
              <a:rPr lang="en-US" sz="2000" b="1" dirty="0"/>
              <a:t>HCV ، HBV </a:t>
            </a:r>
            <a:r>
              <a:rPr lang="fa-IR" sz="2000" b="1" dirty="0"/>
              <a:t>یا </a:t>
            </a:r>
            <a:r>
              <a:rPr lang="en-US" sz="2000" b="1" dirty="0"/>
              <a:t>HIV </a:t>
            </a:r>
            <a:endParaRPr lang="en-US" sz="2000" b="1" dirty="0" smtClean="0"/>
          </a:p>
          <a:p>
            <a:pPr lvl="1" algn="r" rtl="1">
              <a:buFont typeface="Arial" pitchFamily="34" charset="0"/>
              <a:buChar char="•"/>
            </a:pPr>
            <a:r>
              <a:rPr lang="fa-IR" sz="2000" b="1" dirty="0" smtClean="0"/>
              <a:t>سابقه </a:t>
            </a:r>
            <a:r>
              <a:rPr lang="fa-IR" sz="2000" b="1" dirty="0"/>
              <a:t>واکسیناسیون هپاتیت </a:t>
            </a:r>
            <a:r>
              <a:rPr lang="en-US" sz="2000" b="1" dirty="0"/>
              <a:t>B </a:t>
            </a:r>
            <a:r>
              <a:rPr lang="fa-IR" sz="2000" b="1" dirty="0"/>
              <a:t>و وضعیت پاسخ به </a:t>
            </a:r>
            <a:r>
              <a:rPr lang="fa-IR" sz="2000" b="1" dirty="0" smtClean="0"/>
              <a:t>آن</a:t>
            </a:r>
            <a:endParaRPr lang="fa-IR" sz="2000" b="1" dirty="0"/>
          </a:p>
          <a:p>
            <a:pPr lvl="1" algn="r" rtl="1">
              <a:buFont typeface="Arial" pitchFamily="34" charset="0"/>
              <a:buChar char="•"/>
            </a:pPr>
            <a:r>
              <a:rPr lang="fa-IR" sz="2000" b="1" dirty="0" smtClean="0"/>
              <a:t> </a:t>
            </a:r>
            <a:r>
              <a:rPr lang="fa-IR" sz="2000" b="1" dirty="0"/>
              <a:t>در صورتیکه وضعیت فرد مواجهه یافته از نظر </a:t>
            </a:r>
            <a:r>
              <a:rPr lang="en-US" sz="2000" b="1" dirty="0"/>
              <a:t>HCV ، HBV </a:t>
            </a:r>
            <a:r>
              <a:rPr lang="fa-IR" sz="2000" b="1" dirty="0"/>
              <a:t>یا </a:t>
            </a:r>
            <a:r>
              <a:rPr lang="en-US" sz="2000" b="1" dirty="0"/>
              <a:t>HIV </a:t>
            </a:r>
            <a:r>
              <a:rPr lang="fa-IR" sz="2000" b="1" dirty="0"/>
              <a:t>مشخص نیست، آزمایش پایه برای </a:t>
            </a:r>
            <a:r>
              <a:rPr lang="en-US" sz="2000" b="1" dirty="0"/>
              <a:t>HBs Ag ،</a:t>
            </a:r>
          </a:p>
          <a:p>
            <a:pPr marL="457200" lvl="1" indent="0" algn="r" rtl="1">
              <a:buNone/>
            </a:pPr>
            <a:r>
              <a:rPr lang="en-US" sz="2000" b="1" dirty="0"/>
              <a:t>HBs </a:t>
            </a:r>
            <a:r>
              <a:rPr lang="en-US" sz="2000" b="1" dirty="0" err="1" smtClean="0"/>
              <a:t>Ab</a:t>
            </a:r>
            <a:r>
              <a:rPr lang="en-US" sz="2000" b="1" dirty="0" smtClean="0"/>
              <a:t> </a:t>
            </a:r>
            <a:r>
              <a:rPr lang="en-US" sz="2000" b="1" dirty="0"/>
              <a:t>، </a:t>
            </a:r>
            <a:r>
              <a:rPr lang="en-US" sz="2000" b="1" dirty="0" err="1"/>
              <a:t>HBc</a:t>
            </a:r>
            <a:r>
              <a:rPr lang="en-US" sz="2000" b="1" dirty="0"/>
              <a:t> </a:t>
            </a:r>
            <a:r>
              <a:rPr lang="en-US" sz="2000" b="1" dirty="0" err="1"/>
              <a:t>Ab</a:t>
            </a:r>
            <a:r>
              <a:rPr lang="en-US" sz="2000" b="1" dirty="0"/>
              <a:t> ، HCV </a:t>
            </a:r>
            <a:r>
              <a:rPr lang="en-US" sz="2000" b="1" dirty="0" err="1"/>
              <a:t>Ab</a:t>
            </a:r>
            <a:r>
              <a:rPr lang="en-US" sz="2000" b="1" dirty="0"/>
              <a:t> </a:t>
            </a:r>
            <a:r>
              <a:rPr lang="fa-IR" sz="2000" b="1" dirty="0"/>
              <a:t>و </a:t>
            </a:r>
            <a:r>
              <a:rPr lang="en-US" sz="2000" b="1" dirty="0" err="1"/>
              <a:t>Ab</a:t>
            </a:r>
            <a:r>
              <a:rPr lang="en-US" sz="2000" b="1" dirty="0"/>
              <a:t> HIV </a:t>
            </a:r>
            <a:r>
              <a:rPr lang="fa-IR" sz="2000" b="1" dirty="0"/>
              <a:t>را در اسرع وقت و در صورت موافقت فرد مواجهه یافته درخواست</a:t>
            </a:r>
          </a:p>
          <a:p>
            <a:pPr marL="457200" lvl="1" indent="0" algn="r" rtl="1">
              <a:buNone/>
            </a:pPr>
            <a:r>
              <a:rPr lang="fa-IR" sz="2000" b="1" dirty="0"/>
              <a:t>کنید. </a:t>
            </a:r>
            <a:r>
              <a:rPr lang="en-US" sz="2000" b="1" dirty="0" smtClean="0"/>
              <a:t>)</a:t>
            </a:r>
            <a:r>
              <a:rPr lang="fa-IR" sz="2000" b="1" dirty="0" smtClean="0"/>
              <a:t>ترجیحا </a:t>
            </a:r>
            <a:r>
              <a:rPr lang="fa-IR" sz="2000" b="1" dirty="0"/>
              <a:t>طی 72 </a:t>
            </a:r>
            <a:r>
              <a:rPr lang="fa-IR" sz="2000" b="1" dirty="0" smtClean="0"/>
              <a:t>ساعت</a:t>
            </a:r>
            <a:r>
              <a:rPr lang="en-US" sz="2000" b="1" dirty="0" smtClean="0"/>
              <a:t>(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000" b="1" dirty="0"/>
              <a:t>سابقه بیماری خاص یا حساسیت </a:t>
            </a:r>
            <a:r>
              <a:rPr lang="fa-IR" sz="2000" b="1" dirty="0" smtClean="0"/>
              <a:t>دارویی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70698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b="1" dirty="0" smtClean="0"/>
              <a:t>-</a:t>
            </a:r>
            <a:r>
              <a:rPr lang="fa-IR" b="1" dirty="0"/>
              <a:t>مرحله ششم </a:t>
            </a:r>
            <a:r>
              <a:rPr lang="en-US" b="1" dirty="0" smtClean="0"/>
              <a:t>PEP</a:t>
            </a:r>
            <a:r>
              <a:rPr lang="fa-IR" b="1" dirty="0" smtClean="0"/>
              <a:t/>
            </a:r>
            <a:br>
              <a:rPr lang="fa-IR" b="1" dirty="0" smtClean="0"/>
            </a:br>
            <a:r>
              <a:rPr lang="fa-IR" b="1" dirty="0"/>
              <a:t>مديريت عفونت هاي مختلف </a:t>
            </a:r>
            <a:r>
              <a:rPr lang="fa-IR" b="1" dirty="0" smtClean="0"/>
              <a:t>در</a:t>
            </a:r>
            <a:r>
              <a:rPr lang="en-US" b="1" dirty="0" smtClean="0"/>
              <a:t>PEP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29660"/>
            <a:ext cx="8229600" cy="4525963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/>
              <a:t>باید </a:t>
            </a:r>
            <a:r>
              <a:rPr lang="fa-IR" b="1" dirty="0"/>
              <a:t>همه افرادی که با منبع احتمالی عفونت مواجهه داشته اند، مشاوره شوند. </a:t>
            </a:r>
            <a:endParaRPr lang="fa-IR" b="1" dirty="0" smtClean="0"/>
          </a:p>
          <a:p>
            <a:pPr algn="r" rtl="1"/>
            <a:r>
              <a:rPr lang="fa-IR" b="1" dirty="0" smtClean="0"/>
              <a:t>اگر </a:t>
            </a:r>
            <a:r>
              <a:rPr lang="fa-IR" b="1" dirty="0"/>
              <a:t>فرد مواجهه یافته، سابقه ابتلاء به </a:t>
            </a:r>
            <a:r>
              <a:rPr lang="fa-IR" b="1" dirty="0" smtClean="0"/>
              <a:t>یکی از </a:t>
            </a:r>
            <a:r>
              <a:rPr lang="fa-IR" b="1" dirty="0"/>
              <a:t>عوامل </a:t>
            </a:r>
            <a:r>
              <a:rPr lang="en-US" b="1" dirty="0"/>
              <a:t>HBV ، HCV </a:t>
            </a:r>
            <a:r>
              <a:rPr lang="fa-IR" b="1" dirty="0"/>
              <a:t>یا </a:t>
            </a:r>
            <a:r>
              <a:rPr lang="en-US" b="1" dirty="0"/>
              <a:t>HIV </a:t>
            </a:r>
            <a:r>
              <a:rPr lang="fa-IR" b="1" dirty="0"/>
              <a:t>را داشته و با همان عامل مواجهه یافته باشد، نیازی به </a:t>
            </a:r>
            <a:r>
              <a:rPr lang="en-US" b="1" dirty="0"/>
              <a:t>PEP </a:t>
            </a:r>
            <a:r>
              <a:rPr lang="fa-IR" b="1" dirty="0"/>
              <a:t>ندارد؛ </a:t>
            </a:r>
            <a:endParaRPr lang="fa-IR" b="1" dirty="0" smtClean="0"/>
          </a:p>
          <a:p>
            <a:pPr algn="r" rtl="1"/>
            <a:r>
              <a:rPr lang="fa-IR" b="1" dirty="0" smtClean="0"/>
              <a:t>ولی </a:t>
            </a:r>
            <a:r>
              <a:rPr lang="fa-IR" b="1" dirty="0"/>
              <a:t>اگر قبلا مبتلا نبوده </a:t>
            </a:r>
            <a:r>
              <a:rPr lang="fa-IR" b="1" dirty="0" smtClean="0"/>
              <a:t>یا بررسی </a:t>
            </a:r>
            <a:r>
              <a:rPr lang="fa-IR" b="1" dirty="0"/>
              <a:t>نشده است، باید از نظر نیاز به </a:t>
            </a:r>
            <a:r>
              <a:rPr lang="en-US" b="1" dirty="0"/>
              <a:t>PEP </a:t>
            </a:r>
            <a:r>
              <a:rPr lang="fa-IR" b="1" dirty="0"/>
              <a:t>ارزیابی شود</a:t>
            </a:r>
            <a:r>
              <a:rPr lang="fa-IR" b="1" dirty="0" smtClean="0"/>
              <a:t>.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139710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/>
              <a:t>مواجهه با </a:t>
            </a:r>
            <a:r>
              <a:rPr lang="en-US" b="1" i="1" dirty="0" smtClean="0"/>
              <a:t>HBV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/>
              <a:t> </a:t>
            </a:r>
            <a:r>
              <a:rPr lang="en-US" b="1" dirty="0" smtClean="0"/>
              <a:t>PEP HBV </a:t>
            </a:r>
            <a:r>
              <a:rPr lang="fa-IR" b="1" dirty="0" smtClean="0"/>
              <a:t>باید </a:t>
            </a:r>
            <a:r>
              <a:rPr lang="fa-IR" b="1" dirty="0"/>
              <a:t>بلافاصله طبق جدول 1 شروع شود. </a:t>
            </a:r>
            <a:endParaRPr lang="fa-IR" b="1" dirty="0" smtClean="0"/>
          </a:p>
          <a:p>
            <a:pPr algn="r" rtl="1"/>
            <a:r>
              <a:rPr lang="fa-IR" b="1" dirty="0" smtClean="0"/>
              <a:t>ترجیحا </a:t>
            </a:r>
            <a:r>
              <a:rPr lang="fa-IR" b="1" dirty="0"/>
              <a:t>طی 24 ساعت اول و حداکثر ظرف 7 </a:t>
            </a:r>
            <a:r>
              <a:rPr lang="fa-IR" b="1" dirty="0" smtClean="0"/>
              <a:t>روز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669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/>
              <a:t>روش اولیه در پیشگیری از انتقال </a:t>
            </a:r>
            <a:r>
              <a:rPr lang="en-US" b="1" dirty="0"/>
              <a:t>HIV </a:t>
            </a:r>
            <a:r>
              <a:rPr lang="fa-IR" b="1" dirty="0"/>
              <a:t>به کارکنان، پیشگیری از مواجهه با خون و مایعات بدن است،</a:t>
            </a:r>
          </a:p>
          <a:p>
            <a:pPr algn="r" rtl="1"/>
            <a:r>
              <a:rPr lang="fa-IR" b="1" dirty="0"/>
              <a:t>اما همواره مواجهه های شغلی در مراکز درمانی مشاهده می شود. مراکز درمانی باید توانایی مدیریت درست این مواجهات </a:t>
            </a:r>
            <a:r>
              <a:rPr lang="fa-IR" b="1" dirty="0" smtClean="0"/>
              <a:t>را</a:t>
            </a:r>
            <a:r>
              <a:rPr lang="en-US" b="1" dirty="0" smtClean="0"/>
              <a:t> </a:t>
            </a:r>
            <a:r>
              <a:rPr lang="fa-IR" b="1" dirty="0" smtClean="0"/>
              <a:t>داشته </a:t>
            </a:r>
            <a:r>
              <a:rPr lang="fa-IR" b="1" dirty="0"/>
              <a:t>باشند.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1039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66" y="919163"/>
            <a:ext cx="6648697" cy="560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511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/>
              <a:t> </a:t>
            </a:r>
            <a:r>
              <a:rPr lang="fa-IR" b="1" dirty="0"/>
              <a:t>افرادی که قبلا به عفونت </a:t>
            </a:r>
            <a:r>
              <a:rPr lang="en-US" b="1" dirty="0"/>
              <a:t>HBV </a:t>
            </a:r>
            <a:r>
              <a:rPr lang="fa-IR" b="1" dirty="0"/>
              <a:t>مبتلا شده اند نسبت به عفونت مجدد مصون هستند و نیازی به </a:t>
            </a:r>
            <a:r>
              <a:rPr lang="en-US" b="1" dirty="0"/>
              <a:t>PEP </a:t>
            </a:r>
            <a:r>
              <a:rPr lang="fa-IR" b="1" dirty="0"/>
              <a:t>ندارند </a:t>
            </a:r>
          </a:p>
          <a:p>
            <a:pPr algn="r" rtl="1"/>
            <a:r>
              <a:rPr lang="fa-IR" b="1" dirty="0" smtClean="0"/>
              <a:t>ایمنو </a:t>
            </a:r>
            <a:r>
              <a:rPr lang="fa-IR" b="1" dirty="0"/>
              <a:t>گلوبولین هپاتیت </a:t>
            </a:r>
            <a:r>
              <a:rPr lang="en-US" b="1" dirty="0"/>
              <a:t>B ، </a:t>
            </a:r>
            <a:r>
              <a:rPr lang="fa-IR" b="1" dirty="0"/>
              <a:t>با دوز </a:t>
            </a:r>
            <a:r>
              <a:rPr lang="fa-IR" b="1" dirty="0" smtClean="0"/>
              <a:t> </a:t>
            </a:r>
            <a:r>
              <a:rPr lang="en-US" b="1" dirty="0" smtClean="0"/>
              <a:t>ml/kg </a:t>
            </a:r>
            <a:r>
              <a:rPr lang="fa-IR" b="1" dirty="0" smtClean="0"/>
              <a:t>  0.06داخل </a:t>
            </a:r>
            <a:r>
              <a:rPr lang="fa-IR" b="1" dirty="0"/>
              <a:t>عضلانی </a:t>
            </a:r>
            <a:r>
              <a:rPr lang="fa-IR" b="1" dirty="0" smtClean="0"/>
              <a:t>یا </a:t>
            </a:r>
            <a:r>
              <a:rPr lang="en-US" b="1" dirty="0"/>
              <a:t>IU</a:t>
            </a:r>
            <a:r>
              <a:rPr lang="fa-IR" b="1" dirty="0" smtClean="0"/>
              <a:t> </a:t>
            </a:r>
            <a:r>
              <a:rPr lang="fa-IR" b="1" dirty="0"/>
              <a:t>500 </a:t>
            </a:r>
            <a:r>
              <a:rPr lang="fa-IR" b="1" dirty="0" smtClean="0"/>
              <a:t>طی </a:t>
            </a:r>
            <a:r>
              <a:rPr lang="fa-IR" b="1" dirty="0"/>
              <a:t>حداکثر 7 روز بعد از مواجهه</a:t>
            </a:r>
          </a:p>
          <a:p>
            <a:pPr algn="r" rtl="1"/>
            <a:r>
              <a:rPr lang="fa-IR" b="1" dirty="0" smtClean="0"/>
              <a:t>سه </a:t>
            </a:r>
            <a:r>
              <a:rPr lang="fa-IR" b="1" dirty="0"/>
              <a:t>دوز واکسن در زمانهای صفر، یک ماه بعد و شش ماه بعد تجویز شود </a:t>
            </a:r>
            <a:r>
              <a:rPr lang="fa-IR" b="1" dirty="0" smtClean="0"/>
              <a:t>(می </a:t>
            </a:r>
            <a:r>
              <a:rPr lang="fa-IR" b="1" dirty="0"/>
              <a:t>توان برنامه تسریع شده واکسیناسیون </a:t>
            </a:r>
            <a:r>
              <a:rPr lang="en-US" b="1" dirty="0" smtClean="0"/>
              <a:t>Accelerated </a:t>
            </a:r>
            <a:r>
              <a:rPr lang="fa-IR" b="1" dirty="0" smtClean="0"/>
              <a:t>را </a:t>
            </a:r>
            <a:r>
              <a:rPr lang="fa-IR" b="1" dirty="0"/>
              <a:t>به صورت صفر،</a:t>
            </a:r>
          </a:p>
          <a:p>
            <a:pPr marL="0" indent="0" algn="r" rtl="1">
              <a:buNone/>
            </a:pPr>
            <a:r>
              <a:rPr lang="fa-IR" b="1" dirty="0"/>
              <a:t>یک ماه بعد و دوماه بعد را نیز درنظر </a:t>
            </a:r>
            <a:r>
              <a:rPr lang="fa-IR" b="1" dirty="0" smtClean="0"/>
              <a:t>گرفت</a:t>
            </a:r>
            <a:r>
              <a:rPr lang="fa-IR" b="1" dirty="0" smtClean="0"/>
              <a:t>).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5908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/>
              <a:t>پاسخ دهنده(</a:t>
            </a:r>
            <a:r>
              <a:rPr lang="en-US" b="1" dirty="0" smtClean="0"/>
              <a:t>responder</a:t>
            </a:r>
            <a:r>
              <a:rPr lang="fa-IR" b="1" dirty="0"/>
              <a:t>)</a:t>
            </a:r>
            <a:r>
              <a:rPr lang="en-US" b="1" dirty="0" smtClean="0"/>
              <a:t> : </a:t>
            </a:r>
            <a:r>
              <a:rPr lang="fa-IR" b="1" dirty="0"/>
              <a:t>سابقه حداقل یک نوبت آزمایش </a:t>
            </a:r>
            <a:r>
              <a:rPr lang="en-US" b="1" dirty="0"/>
              <a:t>anti HBS </a:t>
            </a:r>
            <a:r>
              <a:rPr lang="fa-IR" b="1" dirty="0"/>
              <a:t>بالاتر </a:t>
            </a:r>
            <a:r>
              <a:rPr lang="fa-IR" b="1" dirty="0" smtClean="0"/>
              <a:t>از</a:t>
            </a:r>
            <a:r>
              <a:rPr lang="en-US" b="1" dirty="0"/>
              <a:t> </a:t>
            </a:r>
            <a:r>
              <a:rPr lang="en-US" b="1" dirty="0" err="1"/>
              <a:t>U⁄ml</a:t>
            </a:r>
            <a:r>
              <a:rPr lang="fa-IR" b="1" dirty="0" smtClean="0"/>
              <a:t> </a:t>
            </a:r>
            <a:r>
              <a:rPr lang="fa-IR" b="1" dirty="0"/>
              <a:t>10 </a:t>
            </a:r>
            <a:r>
              <a:rPr lang="fa-IR" b="1" dirty="0" smtClean="0"/>
              <a:t>پس </a:t>
            </a:r>
            <a:r>
              <a:rPr lang="fa-IR" b="1" dirty="0"/>
              <a:t>از تکمیل دوره واکسن.</a:t>
            </a:r>
          </a:p>
          <a:p>
            <a:pPr algn="r" rtl="1"/>
            <a:r>
              <a:rPr lang="fa-IR" b="1" dirty="0"/>
              <a:t>فرد بدون پاسخ </a:t>
            </a:r>
            <a:r>
              <a:rPr lang="fa-IR" b="1" dirty="0" smtClean="0"/>
              <a:t>(</a:t>
            </a:r>
            <a:r>
              <a:rPr lang="en-US" b="1" dirty="0" err="1"/>
              <a:t>nonresponder</a:t>
            </a:r>
            <a:r>
              <a:rPr lang="fa-IR" b="1" dirty="0" smtClean="0"/>
              <a:t>) : نتیجه </a:t>
            </a:r>
            <a:r>
              <a:rPr lang="fa-IR" b="1" dirty="0"/>
              <a:t>آزمایش </a:t>
            </a:r>
            <a:r>
              <a:rPr lang="en-US" b="1" dirty="0"/>
              <a:t>anti HBS </a:t>
            </a:r>
            <a:r>
              <a:rPr lang="fa-IR" b="1" dirty="0"/>
              <a:t>پایین </a:t>
            </a:r>
            <a:r>
              <a:rPr lang="fa-IR" b="1" dirty="0" smtClean="0"/>
              <a:t>از</a:t>
            </a:r>
            <a:r>
              <a:rPr lang="en-US" b="1" dirty="0"/>
              <a:t> </a:t>
            </a:r>
            <a:r>
              <a:rPr lang="en-US" b="1" dirty="0" err="1"/>
              <a:t>U⁄ml</a:t>
            </a:r>
            <a:r>
              <a:rPr lang="fa-IR" b="1" dirty="0" smtClean="0"/>
              <a:t> </a:t>
            </a:r>
            <a:r>
              <a:rPr lang="fa-IR" b="1" dirty="0"/>
              <a:t>10 </a:t>
            </a:r>
            <a:r>
              <a:rPr lang="fa-IR" b="1" dirty="0" smtClean="0"/>
              <a:t>یک </a:t>
            </a:r>
            <a:r>
              <a:rPr lang="fa-IR" b="1" dirty="0"/>
              <a:t>تا دو ماه پس از تکمیل دو </a:t>
            </a:r>
            <a:r>
              <a:rPr lang="fa-IR" b="1" dirty="0" smtClean="0"/>
              <a:t>دوره( 6 </a:t>
            </a:r>
            <a:r>
              <a:rPr lang="fa-IR" b="1" dirty="0"/>
              <a:t>دوز </a:t>
            </a:r>
            <a:r>
              <a:rPr lang="fa-IR" b="1" dirty="0" smtClean="0"/>
              <a:t>واکسن)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38953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/>
              <a:t>افراد </a:t>
            </a:r>
            <a:r>
              <a:rPr lang="fa-IR" b="1" dirty="0"/>
              <a:t>پرخطر شامل مصرف کنندگان تزریقی مواد، افرادی که روابط جنسی پرخطر دارند و افرادی که در مناطقی زندگی می کنند که شیوع </a:t>
            </a:r>
            <a:r>
              <a:rPr lang="en-US" b="1" dirty="0" err="1"/>
              <a:t>HbsAg</a:t>
            </a:r>
            <a:r>
              <a:rPr lang="en-US" b="1" dirty="0"/>
              <a:t> positivity </a:t>
            </a:r>
            <a:r>
              <a:rPr lang="fa-IR" b="1" dirty="0"/>
              <a:t>بیش از 2 % باشد.</a:t>
            </a:r>
          </a:p>
          <a:p>
            <a:pPr algn="r" rtl="1"/>
            <a:r>
              <a:rPr lang="fa-IR" b="1" dirty="0" smtClean="0"/>
              <a:t>می </a:t>
            </a:r>
            <a:r>
              <a:rPr lang="fa-IR" b="1" dirty="0"/>
              <a:t>توان تیتر </a:t>
            </a:r>
            <a:r>
              <a:rPr lang="en-US" b="1" dirty="0"/>
              <a:t>Anti HBs </a:t>
            </a:r>
            <a:r>
              <a:rPr lang="fa-IR" b="1" dirty="0"/>
              <a:t>را چک نمود و چنانچه تیتر بالاتر </a:t>
            </a:r>
            <a:r>
              <a:rPr lang="fa-IR" b="1" dirty="0" smtClean="0"/>
              <a:t>از</a:t>
            </a:r>
            <a:r>
              <a:rPr lang="en-US" b="1" dirty="0"/>
              <a:t> U/mg</a:t>
            </a:r>
            <a:r>
              <a:rPr lang="fa-IR" b="1" dirty="0" smtClean="0"/>
              <a:t> </a:t>
            </a:r>
            <a:r>
              <a:rPr lang="en-US" b="1" dirty="0" smtClean="0"/>
              <a:t>10 </a:t>
            </a:r>
            <a:r>
              <a:rPr lang="fa-IR" b="1" dirty="0"/>
              <a:t>باشد نیاز به اقدام خاصی نیست. اگر تیتر آنتی بادی کمتر از این حد بود، یک</a:t>
            </a:r>
          </a:p>
          <a:p>
            <a:pPr marL="0" indent="0" algn="r" rtl="1">
              <a:buNone/>
            </a:pPr>
            <a:r>
              <a:rPr lang="fa-IR" b="1" dirty="0"/>
              <a:t>دوز ایمونوگلوبولین و یک دوره واکسن تجویز شود.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61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/>
              <a:t>-مواجهه با </a:t>
            </a:r>
            <a:r>
              <a:rPr lang="en-US" b="1" i="1" dirty="0"/>
              <a:t>HCV </a:t>
            </a:r>
            <a:r>
              <a:rPr lang="en-US" b="1" dirty="0"/>
              <a:t>:</a:t>
            </a:r>
          </a:p>
          <a:p>
            <a:pPr algn="r" rtl="1"/>
            <a:r>
              <a:rPr lang="fa-IR" b="1" dirty="0"/>
              <a:t>در حال حاضر هیچ </a:t>
            </a:r>
            <a:r>
              <a:rPr lang="fa-IR" b="1" dirty="0" smtClean="0"/>
              <a:t>توصیه ای </a:t>
            </a:r>
            <a:r>
              <a:rPr lang="fa-IR" b="1" dirty="0"/>
              <a:t>برای پروفیلاکسی دارویی بعد از تماس برای </a:t>
            </a:r>
            <a:r>
              <a:rPr lang="en-US" b="1" dirty="0"/>
              <a:t>HCV </a:t>
            </a:r>
            <a:r>
              <a:rPr lang="fa-IR" b="1" dirty="0"/>
              <a:t>وجود ندارد . </a:t>
            </a:r>
            <a:endParaRPr lang="fa-IR" b="1" dirty="0" smtClean="0"/>
          </a:p>
          <a:p>
            <a:pPr algn="r" rtl="1"/>
            <a:r>
              <a:rPr lang="fa-IR" b="1" dirty="0" smtClean="0"/>
              <a:t>ایمنوگلوبولین موثرنیست .</a:t>
            </a:r>
          </a:p>
          <a:p>
            <a:pPr algn="r" rtl="1"/>
            <a:r>
              <a:rPr lang="fa-IR" b="1" dirty="0" smtClean="0"/>
              <a:t>واکسن </a:t>
            </a:r>
            <a:r>
              <a:rPr lang="fa-IR" b="1" dirty="0"/>
              <a:t>نیز وجود ندارد </a:t>
            </a:r>
            <a:r>
              <a:rPr lang="fa-IR" b="1" dirty="0" smtClean="0"/>
              <a:t>. </a:t>
            </a:r>
          </a:p>
          <a:p>
            <a:pPr algn="r" rtl="1"/>
            <a:r>
              <a:rPr lang="fa-IR" b="1" dirty="0" smtClean="0"/>
              <a:t>داروهای </a:t>
            </a:r>
            <a:r>
              <a:rPr lang="fa-IR" b="1" dirty="0"/>
              <a:t>پروتئاز خوراکی هپاتیت </a:t>
            </a:r>
            <a:r>
              <a:rPr lang="en-US" b="1" dirty="0"/>
              <a:t>C </a:t>
            </a:r>
            <a:r>
              <a:rPr lang="fa-IR" b="1" dirty="0"/>
              <a:t>نیز در حال حاضر برای پیشگیری بعد از مواجهه </a:t>
            </a:r>
            <a:r>
              <a:rPr lang="fa-IR" b="1" dirty="0" smtClean="0"/>
              <a:t>توصیه نمی </a:t>
            </a:r>
            <a:r>
              <a:rPr lang="fa-IR" b="1" dirty="0"/>
              <a:t>شوند. </a:t>
            </a:r>
            <a:endParaRPr lang="fa-IR" b="1" dirty="0" smtClean="0"/>
          </a:p>
        </p:txBody>
      </p:sp>
    </p:spTree>
    <p:extLst>
      <p:ext uri="{BB962C8B-B14F-4D97-AF65-F5344CB8AC3E}">
        <p14:creationId xmlns:p14="http://schemas.microsoft.com/office/powerpoint/2010/main" val="1701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/>
              <a:t>برای کارکنان مواجهه یافته باید مشاوره مناسب، آزمایش و پیگیری انجام شود. در صورت ابتلا به </a:t>
            </a:r>
            <a:r>
              <a:rPr lang="en-US" b="1" dirty="0"/>
              <a:t>HCV </a:t>
            </a:r>
            <a:r>
              <a:rPr lang="fa-IR" b="1" dirty="0"/>
              <a:t>در طی</a:t>
            </a:r>
          </a:p>
          <a:p>
            <a:pPr marL="0" indent="0" algn="r" rtl="1">
              <a:buNone/>
            </a:pPr>
            <a:r>
              <a:rPr lang="fa-IR" b="1" dirty="0" smtClean="0"/>
              <a:t>   دوره </a:t>
            </a:r>
            <a:r>
              <a:rPr lang="fa-IR" b="1" dirty="0"/>
              <a:t>پیگیری، فرد مواجهه یافته، کاندید درمان است.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85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1" dirty="0" smtClean="0">
                <a:cs typeface="B Nazanin" pitchFamily="2" charset="-78"/>
              </a:rPr>
              <a:t>مواجهه </a:t>
            </a:r>
            <a:r>
              <a:rPr lang="fa-IR" b="1" dirty="0">
                <a:cs typeface="B Nazanin" pitchFamily="2" charset="-78"/>
              </a:rPr>
              <a:t>با</a:t>
            </a:r>
            <a:r>
              <a:rPr lang="fa-IR" b="1" dirty="0"/>
              <a:t> </a:t>
            </a:r>
            <a:r>
              <a:rPr lang="en-US" b="1" i="1" dirty="0"/>
              <a:t>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r>
              <a:rPr lang="fa-IR" b="1" dirty="0"/>
              <a:t>معيارهاي شروع </a:t>
            </a:r>
            <a:r>
              <a:rPr lang="fa-IR" b="1" dirty="0" smtClean="0"/>
              <a:t>پروفيلاکسي</a:t>
            </a:r>
          </a:p>
          <a:p>
            <a:pPr algn="r" rtl="1"/>
            <a:endParaRPr lang="fa-IR" b="1" dirty="0"/>
          </a:p>
          <a:p>
            <a:pPr algn="r" rtl="1"/>
            <a:r>
              <a:rPr lang="fa-IR" b="1" dirty="0" smtClean="0"/>
              <a:t>مواجهه </a:t>
            </a:r>
            <a:r>
              <a:rPr lang="fa-IR" b="1" dirty="0"/>
              <a:t>در 72 ساعت اخیر اتفاق افتاده باشد.</a:t>
            </a:r>
          </a:p>
          <a:p>
            <a:pPr algn="r" rtl="1"/>
            <a:r>
              <a:rPr lang="fa-IR" sz="5200" b="1" dirty="0"/>
              <a:t>و</a:t>
            </a:r>
          </a:p>
          <a:p>
            <a:pPr algn="r" rtl="1"/>
            <a:r>
              <a:rPr lang="fa-IR" b="1" dirty="0" smtClean="0"/>
              <a:t>فرد </a:t>
            </a:r>
            <a:r>
              <a:rPr lang="fa-IR" b="1" dirty="0"/>
              <a:t>مواجهه یافته مبتلا به عفونت </a:t>
            </a:r>
            <a:r>
              <a:rPr lang="en-US" b="1" dirty="0"/>
              <a:t>HIV </a:t>
            </a:r>
            <a:r>
              <a:rPr lang="fa-IR" b="1" dirty="0"/>
              <a:t>نیست یا در زمان تصمیم گیری وضعیت نامشخص دارد.</a:t>
            </a:r>
          </a:p>
          <a:p>
            <a:pPr algn="r" rtl="1"/>
            <a:r>
              <a:rPr lang="fa-IR" sz="4600" b="1" dirty="0"/>
              <a:t>و</a:t>
            </a:r>
          </a:p>
          <a:p>
            <a:pPr algn="r" rtl="1"/>
            <a:r>
              <a:rPr lang="fa-IR" b="1" dirty="0" smtClean="0"/>
              <a:t>مخاط </a:t>
            </a:r>
            <a:r>
              <a:rPr lang="fa-IR" b="1" dirty="0"/>
              <a:t>یا پوست آسیب دیده یا ناسالم در تماس با مایعات بالقوه عفونی بدن قرار گرفته اند.</a:t>
            </a:r>
          </a:p>
          <a:p>
            <a:pPr algn="r" rtl="1"/>
            <a:r>
              <a:rPr lang="fa-IR" sz="4600" b="1" dirty="0"/>
              <a:t>و</a:t>
            </a:r>
          </a:p>
          <a:p>
            <a:pPr algn="r" rtl="1"/>
            <a:r>
              <a:rPr lang="fa-IR" b="1" dirty="0" smtClean="0"/>
              <a:t>منبع </a:t>
            </a:r>
            <a:r>
              <a:rPr lang="fa-IR" b="1" dirty="0"/>
              <a:t>مواجهه مبتلا به عفونت </a:t>
            </a:r>
            <a:r>
              <a:rPr lang="en-US" b="1" dirty="0"/>
              <a:t>HIV </a:t>
            </a:r>
            <a:r>
              <a:rPr lang="fa-IR" b="1" dirty="0"/>
              <a:t>است یا جزء گروههای پر خطر قرار دارد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97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</a:rPr>
              <a:t>نامشخص بودن وضعیت </a:t>
            </a:r>
            <a:r>
              <a:rPr lang="en-US" b="1" dirty="0">
                <a:solidFill>
                  <a:srgbClr val="FF0000"/>
                </a:solidFill>
              </a:rPr>
              <a:t>HIV </a:t>
            </a:r>
            <a:r>
              <a:rPr lang="fa-IR" b="1" dirty="0">
                <a:solidFill>
                  <a:srgbClr val="FF0000"/>
                </a:solidFill>
              </a:rPr>
              <a:t>در فردی که دچار مواجهه شده</a:t>
            </a:r>
            <a:r>
              <a:rPr lang="fa-IR" b="1" dirty="0"/>
              <a:t>، </a:t>
            </a:r>
            <a:r>
              <a:rPr lang="fa-IR" b="1" dirty="0">
                <a:solidFill>
                  <a:srgbClr val="FF0000"/>
                </a:solidFill>
              </a:rPr>
              <a:t>مانعی برای شروع پروفیلاکسی </a:t>
            </a:r>
            <a:r>
              <a:rPr lang="fa-IR" b="1" dirty="0"/>
              <a:t>با داروهای ضدرتروویروسی</a:t>
            </a:r>
          </a:p>
          <a:p>
            <a:pPr marL="0" indent="0" algn="r" rtl="1">
              <a:buNone/>
            </a:pPr>
            <a:r>
              <a:rPr lang="fa-IR" b="1" dirty="0">
                <a:solidFill>
                  <a:srgbClr val="FF0000"/>
                </a:solidFill>
              </a:rPr>
              <a:t>نیست</a:t>
            </a:r>
            <a:r>
              <a:rPr lang="fa-IR" b="1" dirty="0"/>
              <a:t>. نتیجه آزمایش، تصمیم برای ادامه درمان را مشخص خواهد کرد.</a:t>
            </a:r>
          </a:p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پروفیلاکسی </a:t>
            </a:r>
            <a:r>
              <a:rPr lang="fa-IR" b="1" dirty="0">
                <a:solidFill>
                  <a:srgbClr val="FF0000"/>
                </a:solidFill>
              </a:rPr>
              <a:t>بعد از تماس </a:t>
            </a:r>
            <a:r>
              <a:rPr lang="fa-IR" b="1" dirty="0"/>
              <a:t>با </a:t>
            </a:r>
            <a:r>
              <a:rPr lang="en-US" b="1" dirty="0"/>
              <a:t>HIV </a:t>
            </a:r>
            <a:r>
              <a:rPr lang="fa-IR" b="1" dirty="0"/>
              <a:t>باید "</a:t>
            </a:r>
            <a:r>
              <a:rPr lang="fa-IR" b="1" dirty="0">
                <a:solidFill>
                  <a:srgbClr val="FF0000"/>
                </a:solidFill>
              </a:rPr>
              <a:t>بلافاصله" </a:t>
            </a:r>
            <a:r>
              <a:rPr lang="fa-IR" b="1" dirty="0"/>
              <a:t>شروع شود . با توجه به اینکه تکثیر ویروس در عرض 72 ساعت شروع</a:t>
            </a:r>
          </a:p>
          <a:p>
            <a:pPr marL="0" indent="0" algn="r" rtl="1">
              <a:buNone/>
            </a:pPr>
            <a:r>
              <a:rPr lang="fa-IR" b="1" dirty="0" smtClean="0"/>
              <a:t>    شده </a:t>
            </a:r>
            <a:r>
              <a:rPr lang="fa-IR" b="1" dirty="0"/>
              <a:t>و مطالعه ای در زمیته تاثیر رژیم پیش گیرانه پس از این </a:t>
            </a:r>
            <a:r>
              <a:rPr lang="fa-IR" b="1" dirty="0" smtClean="0"/>
              <a:t>       دوره </a:t>
            </a:r>
            <a:r>
              <a:rPr lang="fa-IR" b="1" dirty="0"/>
              <a:t>وجود ندارد</a:t>
            </a:r>
            <a:r>
              <a:rPr lang="fa-IR" b="1" dirty="0" smtClean="0"/>
              <a:t>،</a:t>
            </a:r>
          </a:p>
          <a:p>
            <a:pPr algn="r" rtl="1"/>
            <a:r>
              <a:rPr lang="fa-IR" b="1" dirty="0" smtClean="0"/>
              <a:t> </a:t>
            </a:r>
            <a:r>
              <a:rPr lang="fa-IR" b="1" dirty="0"/>
              <a:t>شروع درمان پیشگیرانه به طور معمول پس</a:t>
            </a:r>
          </a:p>
          <a:p>
            <a:pPr marL="0" indent="0" algn="r" rtl="1">
              <a:buNone/>
            </a:pPr>
            <a:r>
              <a:rPr lang="fa-IR" b="1" dirty="0"/>
              <a:t>از 72 ساعت توصیه نمی شود؛ </a:t>
            </a:r>
            <a:endParaRPr lang="fa-IR" b="1" dirty="0" smtClean="0"/>
          </a:p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ولی...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/>
              <a:t>در </a:t>
            </a:r>
            <a:r>
              <a:rPr lang="fa-IR" b="1" dirty="0"/>
              <a:t>موارد مواجهه پر خطر شامل تماس با مقادیر بسیار زیاد مایعات بالقوه عفونت زا و </a:t>
            </a:r>
            <a:r>
              <a:rPr lang="fa-IR" b="1" dirty="0" smtClean="0"/>
              <a:t>یا آسیبهای </a:t>
            </a:r>
            <a:r>
              <a:rPr lang="fa-IR" b="1" dirty="0"/>
              <a:t>شدید و گسترده پوستی یا مخاطی در </a:t>
            </a:r>
            <a:r>
              <a:rPr lang="en-US" b="1" dirty="0"/>
              <a:t>HCW </a:t>
            </a:r>
            <a:r>
              <a:rPr lang="fa-IR" b="1" dirty="0"/>
              <a:t>ها، ممکن است شروع </a:t>
            </a:r>
            <a:r>
              <a:rPr lang="fa-IR" b="1" dirty="0">
                <a:solidFill>
                  <a:srgbClr val="FF0000"/>
                </a:solidFill>
              </a:rPr>
              <a:t>پروفیلاکسی تا یک هفته </a:t>
            </a:r>
            <a:r>
              <a:rPr lang="fa-IR" b="1" dirty="0"/>
              <a:t>نیز مد نظر قرار گیرد.</a:t>
            </a:r>
          </a:p>
          <a:p>
            <a:pPr algn="r" rtl="1"/>
            <a:r>
              <a:rPr lang="fa-IR" b="1" dirty="0" smtClean="0"/>
              <a:t>در </a:t>
            </a:r>
            <a:r>
              <a:rPr lang="fa-IR" b="1" dirty="0"/>
              <a:t>صورت وجود هر گونه تردید درباره میزان خطر بعد از مواجهه ، شروع درمان پروفیلاکسی ضد رتروویروسی بهتر </a:t>
            </a:r>
            <a:r>
              <a:rPr lang="fa-IR" b="1" dirty="0" smtClean="0"/>
              <a:t>ازتاخیر </a:t>
            </a:r>
            <a:r>
              <a:rPr lang="fa-IR" b="1" dirty="0"/>
              <a:t>در تجویز آن است. اما فرد را ظرف 48 ساعت به مرکزی که تجربه بیشتری در این زمینه دارد، ارجاع دهید تا </a:t>
            </a:r>
            <a:r>
              <a:rPr lang="fa-IR" b="1" dirty="0" smtClean="0"/>
              <a:t>درمورد ادامه </a:t>
            </a:r>
            <a:r>
              <a:rPr lang="fa-IR" b="1" dirty="0"/>
              <a:t>یا قطع آن تصمیم گیری شود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37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/>
              <a:t>در صورتیکه تصمیم گیری برای شروع درمان پروفیلاکسی بدون در دست داشتن نتیجه آزمایشات و براساس عوامل </a:t>
            </a:r>
            <a:r>
              <a:rPr lang="fa-IR" b="1" dirty="0" smtClean="0"/>
              <a:t>خطر بوده</a:t>
            </a:r>
            <a:r>
              <a:rPr lang="fa-IR" b="1" dirty="0"/>
              <a:t>، باید تصمیم گیری برای ادامه درمان بر اساس نتیجه آزمایش صورت گیرد</a:t>
            </a:r>
            <a:r>
              <a:rPr lang="fa-IR" b="1" dirty="0" smtClean="0"/>
              <a:t>.</a:t>
            </a:r>
          </a:p>
          <a:p>
            <a:pPr algn="r" rtl="1"/>
            <a:r>
              <a:rPr lang="fa-IR" b="1" dirty="0" smtClean="0"/>
              <a:t> </a:t>
            </a:r>
            <a:r>
              <a:rPr lang="fa-IR" b="1" dirty="0"/>
              <a:t>در صورت منفی بودن فرد منبع از </a:t>
            </a:r>
            <a:r>
              <a:rPr lang="fa-IR" b="1" dirty="0" smtClean="0"/>
              <a:t>نظر</a:t>
            </a:r>
            <a:r>
              <a:rPr lang="en-US" b="1" dirty="0"/>
              <a:t> </a:t>
            </a:r>
            <a:r>
              <a:rPr lang="en-US" b="1" dirty="0" smtClean="0"/>
              <a:t>HIV</a:t>
            </a:r>
            <a:r>
              <a:rPr lang="fa-IR" b="1" dirty="0" smtClean="0"/>
              <a:t>،</a:t>
            </a:r>
            <a:endParaRPr lang="fa-IR" b="1" dirty="0"/>
          </a:p>
          <a:p>
            <a:pPr marL="0" indent="0" algn="r" rtl="1">
              <a:buNone/>
            </a:pPr>
            <a:r>
              <a:rPr lang="fa-IR" b="1" dirty="0" smtClean="0"/>
              <a:t>    </a:t>
            </a:r>
            <a:r>
              <a:rPr lang="en-US" b="1" dirty="0" smtClean="0"/>
              <a:t>PEP </a:t>
            </a:r>
            <a:r>
              <a:rPr lang="fa-IR" b="1" dirty="0" smtClean="0"/>
              <a:t> </a:t>
            </a:r>
            <a:r>
              <a:rPr lang="en-US" b="1" dirty="0" smtClean="0"/>
              <a:t> </a:t>
            </a:r>
            <a:r>
              <a:rPr lang="fa-IR" b="1" dirty="0"/>
              <a:t>باید </a:t>
            </a:r>
            <a:r>
              <a:rPr lang="fa-IR" b="1" dirty="0" smtClean="0"/>
              <a:t>متوقف </a:t>
            </a:r>
            <a:r>
              <a:rPr lang="fa-IR" b="1" dirty="0"/>
              <a:t>شود</a:t>
            </a:r>
            <a:r>
              <a:rPr lang="fa-IR" b="1" dirty="0" smtClean="0"/>
              <a:t>.</a:t>
            </a:r>
          </a:p>
          <a:p>
            <a:pPr algn="r" rtl="1"/>
            <a:r>
              <a:rPr lang="fa-IR" b="1" dirty="0" smtClean="0"/>
              <a:t> </a:t>
            </a:r>
            <a:r>
              <a:rPr lang="fa-IR" b="1" dirty="0"/>
              <a:t>در صورتی که دسترسی به منبع وجود ندارد، دوره درمان تکمیل </a:t>
            </a:r>
            <a:r>
              <a:rPr lang="fa-IR" b="1" dirty="0" smtClean="0"/>
              <a:t>شود.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80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تعريف مواجهه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/>
              <a:t>تماس با </a:t>
            </a:r>
            <a:r>
              <a:rPr lang="fa-IR" b="1" dirty="0">
                <a:solidFill>
                  <a:srgbClr val="FF0000"/>
                </a:solidFill>
              </a:rPr>
              <a:t>خون</a:t>
            </a:r>
            <a:r>
              <a:rPr lang="fa-IR" b="1" dirty="0"/>
              <a:t>، </a:t>
            </a:r>
            <a:r>
              <a:rPr lang="fa-IR" b="1" dirty="0">
                <a:solidFill>
                  <a:srgbClr val="FF0000"/>
                </a:solidFill>
              </a:rPr>
              <a:t>بافت</a:t>
            </a:r>
            <a:r>
              <a:rPr lang="fa-IR" b="1" dirty="0"/>
              <a:t> یا </a:t>
            </a:r>
            <a:r>
              <a:rPr lang="fa-IR" b="1" dirty="0">
                <a:solidFill>
                  <a:srgbClr val="FF0000"/>
                </a:solidFill>
              </a:rPr>
              <a:t>سایر مایعات بالقوه عفونی بدن </a:t>
            </a:r>
            <a:r>
              <a:rPr lang="fa-IR" b="1" dirty="0"/>
              <a:t>از طریق فرو رفتن </a:t>
            </a:r>
            <a:r>
              <a:rPr lang="fa-IR" b="1" dirty="0">
                <a:solidFill>
                  <a:srgbClr val="FF0000"/>
                </a:solidFill>
              </a:rPr>
              <a:t>سوزن در پوست </a:t>
            </a:r>
            <a:r>
              <a:rPr lang="fa-IR" b="1" dirty="0"/>
              <a:t>یا </a:t>
            </a:r>
            <a:r>
              <a:rPr lang="fa-IR" b="1" dirty="0">
                <a:solidFill>
                  <a:srgbClr val="FF0000"/>
                </a:solidFill>
              </a:rPr>
              <a:t>بریدگی با شیء تیز </a:t>
            </a:r>
            <a:r>
              <a:rPr lang="fa-IR" b="1" dirty="0"/>
              <a:t>یا</a:t>
            </a:r>
          </a:p>
          <a:p>
            <a:pPr marL="0" indent="0" algn="r" rtl="1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fa-IR" b="1" dirty="0" smtClean="0">
                <a:solidFill>
                  <a:srgbClr val="FF0000"/>
                </a:solidFill>
              </a:rPr>
              <a:t>تماس </a:t>
            </a:r>
            <a:r>
              <a:rPr lang="fa-IR" b="1" dirty="0">
                <a:solidFill>
                  <a:srgbClr val="FF0000"/>
                </a:solidFill>
              </a:rPr>
              <a:t>این مواد با غشای مخاطی یا پوست آسیب </a:t>
            </a:r>
            <a:r>
              <a:rPr lang="fa-IR" b="1" dirty="0" smtClean="0">
                <a:solidFill>
                  <a:srgbClr val="FF0000"/>
                </a:solidFill>
              </a:rPr>
              <a:t>دیده</a:t>
            </a:r>
            <a:r>
              <a:rPr lang="en-US" b="1" dirty="0" smtClean="0"/>
              <a:t>)</a:t>
            </a:r>
            <a:r>
              <a:rPr lang="fa-IR" b="1" dirty="0" smtClean="0"/>
              <a:t>مانند </a:t>
            </a:r>
            <a:r>
              <a:rPr lang="fa-IR" b="1" dirty="0"/>
              <a:t>پوست ترک خورده، یا خراشیده شده یا مبتلا به درماتیت </a:t>
            </a:r>
            <a:r>
              <a:rPr lang="en-US" b="1" dirty="0" smtClean="0"/>
              <a:t>(</a:t>
            </a:r>
            <a:r>
              <a:rPr lang="fa-IR" b="1" dirty="0" smtClean="0"/>
              <a:t> است</a:t>
            </a:r>
            <a:r>
              <a:rPr lang="en-US" b="1" dirty="0" smtClean="0"/>
              <a:t> </a:t>
            </a:r>
            <a:r>
              <a:rPr lang="fa-IR" b="1" dirty="0" smtClean="0"/>
              <a:t>که </a:t>
            </a:r>
            <a:r>
              <a:rPr lang="fa-IR" b="1" dirty="0"/>
              <a:t>میتواند </a:t>
            </a:r>
            <a:r>
              <a:rPr lang="en-US" b="1" dirty="0"/>
              <a:t>HCP </a:t>
            </a:r>
            <a:r>
              <a:rPr lang="fa-IR" b="1" dirty="0"/>
              <a:t>را در معرض عفونت </a:t>
            </a:r>
            <a:r>
              <a:rPr lang="en-US" b="1" dirty="0"/>
              <a:t>HIV ، HBV </a:t>
            </a:r>
            <a:r>
              <a:rPr lang="fa-IR" b="1" dirty="0"/>
              <a:t>و یا </a:t>
            </a:r>
            <a:r>
              <a:rPr lang="en-US" b="1" dirty="0"/>
              <a:t>HCV </a:t>
            </a:r>
            <a:r>
              <a:rPr lang="fa-IR" b="1" dirty="0"/>
              <a:t>قرار دهد.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9739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cs typeface="B Nazanin" pitchFamily="2" charset="-78"/>
              </a:rPr>
              <a:t>رژیم دارویي </a:t>
            </a:r>
            <a:r>
              <a:rPr lang="fa-IR" b="1" dirty="0" smtClean="0">
                <a:cs typeface="B Nazanin" pitchFamily="2" charset="-78"/>
              </a:rPr>
              <a:t>انتخابی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/>
              <a:t>بر اساس دستورالعمل های جدیدتر، رژیم سه دارویی در همه انواع مواجهه رژیم ارجح محسوب </a:t>
            </a:r>
            <a:r>
              <a:rPr lang="fa-IR" b="1" dirty="0" smtClean="0"/>
              <a:t>میشود.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26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53" y="467189"/>
            <a:ext cx="6985731" cy="598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8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b="1" dirty="0" smtClean="0"/>
              <a:t>طول </a:t>
            </a:r>
            <a:r>
              <a:rPr lang="fa-IR" sz="2800" b="1" dirty="0"/>
              <a:t>دوره پروفیلاکسی 28 روز است. </a:t>
            </a:r>
            <a:endParaRPr lang="fa-IR" sz="2800" b="1" dirty="0" smtClean="0"/>
          </a:p>
          <a:p>
            <a:pPr algn="r" rtl="1"/>
            <a:r>
              <a:rPr lang="fa-IR" sz="2800" b="1" dirty="0" smtClean="0"/>
              <a:t>درصورتیکه </a:t>
            </a:r>
            <a:r>
              <a:rPr lang="fa-IR" sz="2800" b="1" dirty="0"/>
              <a:t>در زمان شروع پروفیلاکسی، وضعیت </a:t>
            </a:r>
            <a:r>
              <a:rPr lang="en-US" sz="2800" b="1" dirty="0"/>
              <a:t>HIV </a:t>
            </a:r>
            <a:r>
              <a:rPr lang="fa-IR" sz="2800" b="1" dirty="0"/>
              <a:t>منبع ناشناخته بوده </a:t>
            </a:r>
            <a:r>
              <a:rPr lang="fa-IR" sz="2800" b="1" dirty="0" smtClean="0"/>
              <a:t>و نتیجه </a:t>
            </a:r>
            <a:r>
              <a:rPr lang="fa-IR" sz="2800" b="1" dirty="0"/>
              <a:t>آزمایش بعداً منفی گزارش شود، نیاز به تکمیل دوره درمان پیشگیری نیست و درمان دارویی قطع میشود.</a:t>
            </a:r>
          </a:p>
          <a:p>
            <a:pPr algn="r" rtl="1"/>
            <a:r>
              <a:rPr lang="fa-IR" sz="2800" b="1" dirty="0" smtClean="0"/>
              <a:t>در </a:t>
            </a:r>
            <a:r>
              <a:rPr lang="fa-IR" sz="2800" b="1" dirty="0"/>
              <a:t>اولین زمان ممکن باید </a:t>
            </a:r>
            <a:r>
              <a:rPr lang="en-US" sz="2800" b="1" dirty="0"/>
              <a:t>PEP </a:t>
            </a:r>
            <a:r>
              <a:rPr lang="fa-IR" sz="2800" b="1" dirty="0"/>
              <a:t>برای افراد واجد شرایط شروع شود. در صورت نیاز می توان با فوکال پوینت </a:t>
            </a:r>
            <a:r>
              <a:rPr lang="fa-IR" sz="2800" b="1" dirty="0" smtClean="0"/>
              <a:t>عفونی مشورت </a:t>
            </a:r>
            <a:r>
              <a:rPr lang="fa-IR" sz="2800" b="1" dirty="0"/>
              <a:t>نمود.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727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>
                <a:cs typeface="B Nazanin" pitchFamily="2" charset="-78"/>
              </a:rPr>
              <a:t>پروفيلاکسي پس از تماس </a:t>
            </a:r>
            <a:r>
              <a:rPr lang="en-US" b="1" dirty="0">
                <a:cs typeface="B Nazanin" pitchFamily="2" charset="-78"/>
              </a:rPr>
              <a:t>HIV </a:t>
            </a:r>
            <a:r>
              <a:rPr lang="fa-IR" b="1" dirty="0">
                <a:cs typeface="B Nazanin" pitchFamily="2" charset="-78"/>
              </a:rPr>
              <a:t>در بارداري و </a:t>
            </a:r>
            <a:r>
              <a:rPr lang="fa-IR" b="1" dirty="0" smtClean="0">
                <a:cs typeface="B Nazanin" pitchFamily="2" charset="-78"/>
              </a:rPr>
              <a:t>شيردهي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algn="r" rtl="1"/>
            <a:r>
              <a:rPr lang="fa-IR" b="1" dirty="0"/>
              <a:t>اگر فرد مواجهه یافته، باردار یا مادر شیر ده باشد ، روش ارزیابی خطر عفونت و نیاز </a:t>
            </a:r>
            <a:r>
              <a:rPr lang="en-US" b="1" dirty="0"/>
              <a:t>PEP </a:t>
            </a:r>
            <a:r>
              <a:rPr lang="fa-IR" b="1" dirty="0"/>
              <a:t>باید مانند هر فرد دیگر </a:t>
            </a:r>
            <a:r>
              <a:rPr lang="fa-IR" b="1" dirty="0" smtClean="0"/>
              <a:t>مورد مواجهه </a:t>
            </a:r>
            <a:r>
              <a:rPr lang="fa-IR" b="1" dirty="0"/>
              <a:t>با </a:t>
            </a:r>
            <a:r>
              <a:rPr lang="en-US" b="1" dirty="0"/>
              <a:t>HIV </a:t>
            </a:r>
            <a:r>
              <a:rPr lang="fa-IR" b="1" dirty="0"/>
              <a:t>باشد . </a:t>
            </a:r>
            <a:endParaRPr lang="fa-IR" b="1" dirty="0" smtClean="0"/>
          </a:p>
          <a:p>
            <a:pPr algn="r" rtl="1"/>
            <a:r>
              <a:rPr lang="fa-IR" b="1" dirty="0" smtClean="0"/>
              <a:t>رژیمهای </a:t>
            </a:r>
            <a:r>
              <a:rPr lang="fa-IR" b="1" dirty="0"/>
              <a:t>درمان پیشگیری توصیه شده در این راهنما، ممنوعیتی برای مصرف در حاملگی و </a:t>
            </a:r>
            <a:r>
              <a:rPr lang="fa-IR" b="1" dirty="0" smtClean="0"/>
              <a:t>شیردهی ندارند </a:t>
            </a:r>
            <a:r>
              <a:rPr lang="fa-IR" b="1" dirty="0"/>
              <a:t>ولی در طول مصرف داروی پیشگیری </a:t>
            </a:r>
            <a:r>
              <a:rPr lang="fa-IR" b="1" dirty="0" smtClean="0"/>
              <a:t>شیردهی             مجاز </a:t>
            </a:r>
            <a:r>
              <a:rPr lang="fa-IR" b="1" dirty="0"/>
              <a:t>نمی باشد.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33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>
                <a:cs typeface="B Nazanin" pitchFamily="2" charset="-78"/>
              </a:rPr>
              <a:t>مرحله هفتم </a:t>
            </a:r>
            <a:r>
              <a:rPr lang="en-US" b="1" dirty="0" smtClean="0">
                <a:cs typeface="B Nazanin" pitchFamily="2" charset="-78"/>
              </a:rPr>
              <a:t>PEP</a:t>
            </a:r>
            <a:r>
              <a:rPr lang="fa-IR" b="1" dirty="0" smtClean="0">
                <a:cs typeface="B Nazanin" pitchFamily="2" charset="-78"/>
              </a:rPr>
              <a:t/>
            </a:r>
            <a:br>
              <a:rPr lang="fa-IR" b="1" dirty="0" smtClean="0">
                <a:cs typeface="B Nazanin" pitchFamily="2" charset="-78"/>
              </a:rPr>
            </a:br>
            <a:r>
              <a:rPr lang="fa-IR" b="1" dirty="0">
                <a:cs typeface="B Nazanin" pitchFamily="2" charset="-78"/>
              </a:rPr>
              <a:t>پيگيري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04" y="1556792"/>
            <a:ext cx="7921428" cy="492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9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b="1" dirty="0"/>
              <a:t>پيگيري مواجهه با هپاتيت </a:t>
            </a:r>
            <a:r>
              <a:rPr lang="en-US" b="1" i="1" dirty="0" smtClean="0"/>
              <a:t>B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/>
              <a:t>انجام </a:t>
            </a:r>
            <a:r>
              <a:rPr lang="fa-IR" b="1" dirty="0"/>
              <a:t>آزمایشات پیگیری مطابق جدول 5 ؛</a:t>
            </a:r>
          </a:p>
          <a:p>
            <a:pPr algn="r" rtl="1"/>
            <a:r>
              <a:rPr lang="fa-IR" b="1" dirty="0" smtClean="0"/>
              <a:t>توصیه </a:t>
            </a:r>
            <a:r>
              <a:rPr lang="fa-IR" b="1" dirty="0"/>
              <a:t>به فرد مواجهه یافته درباره خود داری از اهدای خون ، پلاسما ، اعضاء، بافتها یا منی و استفاده از روش های</a:t>
            </a:r>
          </a:p>
          <a:p>
            <a:pPr marL="0" indent="0" algn="r" rtl="1">
              <a:buNone/>
            </a:pPr>
            <a:r>
              <a:rPr lang="fa-IR" b="1" dirty="0"/>
              <a:t>کاهش خطر از جمله کاندوم ، و پرهیز از استفاده از وسایل تیز </a:t>
            </a:r>
            <a:r>
              <a:rPr lang="fa-IR" b="1" dirty="0" smtClean="0"/>
              <a:t>(وسایل </a:t>
            </a:r>
            <a:r>
              <a:rPr lang="fa-IR" b="1" dirty="0"/>
              <a:t>تزریق، اصلاح، مسواک و </a:t>
            </a:r>
            <a:r>
              <a:rPr lang="fa-IR" b="1" dirty="0" smtClean="0"/>
              <a:t>... مشترک)؛</a:t>
            </a:r>
            <a:endParaRPr lang="fa-IR" b="1" dirty="0"/>
          </a:p>
          <a:p>
            <a:pPr algn="r" rtl="1"/>
            <a:r>
              <a:rPr lang="fa-IR" b="1" dirty="0" smtClean="0"/>
              <a:t>انجام </a:t>
            </a:r>
            <a:r>
              <a:rPr lang="fa-IR" b="1" dirty="0"/>
              <a:t>آزمایش </a:t>
            </a:r>
            <a:r>
              <a:rPr lang="en-US" b="1" dirty="0"/>
              <a:t>anti HBs </a:t>
            </a:r>
            <a:r>
              <a:rPr lang="en-US" b="1" dirty="0" err="1"/>
              <a:t>Ab</a:t>
            </a:r>
            <a:r>
              <a:rPr lang="en-US" b="1" dirty="0"/>
              <a:t> ، 2 - 1 </a:t>
            </a:r>
            <a:r>
              <a:rPr lang="fa-IR" b="1" dirty="0"/>
              <a:t>ماه بعد از آخرین نوبت واکسن؛</a:t>
            </a:r>
          </a:p>
          <a:p>
            <a:pPr algn="r" rtl="1"/>
            <a:r>
              <a:rPr lang="fa-IR" b="1" dirty="0" smtClean="0"/>
              <a:t>ارائه </a:t>
            </a:r>
            <a:r>
              <a:rPr lang="fa-IR" b="1" dirty="0"/>
              <a:t>مشاوره بهداشت روانی بر حسب لزوم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85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b="1" dirty="0"/>
              <a:t>پيگيري مواجهه با هپاتيت </a:t>
            </a:r>
            <a:r>
              <a:rPr lang="en-US" b="1" i="1" dirty="0" smtClean="0"/>
              <a:t>C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/>
              <a:t> </a:t>
            </a:r>
            <a:r>
              <a:rPr lang="fa-IR" b="1" dirty="0"/>
              <a:t>انجام آزمایشات پیگیری مطابق جدول 5 ؛</a:t>
            </a:r>
          </a:p>
          <a:p>
            <a:pPr algn="r" rtl="1"/>
            <a:r>
              <a:rPr lang="fa-IR" b="1" dirty="0"/>
              <a:t> اثبات نتایج مثبت </a:t>
            </a:r>
            <a:r>
              <a:rPr lang="en-US" b="1" dirty="0"/>
              <a:t>HCV </a:t>
            </a:r>
            <a:r>
              <a:rPr lang="en-US" b="1" dirty="0" err="1"/>
              <a:t>Ab</a:t>
            </a:r>
            <a:r>
              <a:rPr lang="en-US" b="1" dirty="0"/>
              <a:t> </a:t>
            </a:r>
            <a:r>
              <a:rPr lang="fa-IR" b="1" dirty="0"/>
              <a:t>با آزمایش های تکمیلی (</a:t>
            </a:r>
            <a:r>
              <a:rPr lang="en-US" b="1" dirty="0"/>
              <a:t>HCV PCR) </a:t>
            </a:r>
            <a:r>
              <a:rPr lang="fa-IR" b="1" dirty="0"/>
              <a:t>در صورت بروز تغییرات سرولوژیک؛</a:t>
            </a:r>
          </a:p>
          <a:p>
            <a:pPr algn="r" rtl="1"/>
            <a:r>
              <a:rPr lang="fa-IR" b="1" dirty="0"/>
              <a:t> خود داری از اهدای خون ، پلاسما ، اعضا ، بافت و یا منی طی دوره پیگیری</a:t>
            </a:r>
          </a:p>
          <a:p>
            <a:pPr algn="r" rtl="1"/>
            <a:r>
              <a:rPr lang="fa-IR" b="1" dirty="0"/>
              <a:t> ارجاع بیمار در صورت بروز علائم بالینی و یا آزمایشگاهی حاکی از هپاتیت حاد </a:t>
            </a:r>
            <a:r>
              <a:rPr lang="en-US" b="1" dirty="0"/>
              <a:t>C ؛</a:t>
            </a:r>
          </a:p>
          <a:p>
            <a:pPr algn="r" rtl="1"/>
            <a:r>
              <a:rPr lang="fa-IR" b="1" dirty="0"/>
              <a:t> پیشنهاد مشاوره بهداشت روانی بر حسب لزوم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45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/>
              <a:t>پيگيري مواجهه با </a:t>
            </a:r>
            <a:r>
              <a:rPr lang="en-US" b="1" i="1" dirty="0" smtClean="0"/>
              <a:t>HIV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/>
              <a:t>انجام </a:t>
            </a:r>
            <a:r>
              <a:rPr lang="fa-IR" b="1" dirty="0"/>
              <a:t>آزمایشات پیگیری مطابق جدول 5 ؛</a:t>
            </a:r>
          </a:p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در </a:t>
            </a:r>
            <a:r>
              <a:rPr lang="fa-IR" b="1" dirty="0">
                <a:solidFill>
                  <a:srgbClr val="FF0000"/>
                </a:solidFill>
              </a:rPr>
              <a:t>همه مواجهه یافتگان، آزمایش </a:t>
            </a:r>
            <a:r>
              <a:rPr lang="en-US" b="1" dirty="0">
                <a:solidFill>
                  <a:srgbClr val="FF0000"/>
                </a:solidFill>
              </a:rPr>
              <a:t>HIV Ag/</a:t>
            </a:r>
            <a:r>
              <a:rPr lang="en-US" b="1" dirty="0" err="1">
                <a:solidFill>
                  <a:srgbClr val="FF0000"/>
                </a:solidFill>
              </a:rPr>
              <a:t>Ab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fa-IR" b="1" dirty="0">
                <a:solidFill>
                  <a:srgbClr val="FF0000"/>
                </a:solidFill>
              </a:rPr>
              <a:t>در هفته ششم بعد از مواجهه توصیه شود. </a:t>
            </a:r>
            <a:endParaRPr lang="fa-IR" b="1" dirty="0" smtClean="0">
              <a:solidFill>
                <a:srgbClr val="FF0000"/>
              </a:solidFill>
            </a:endParaRPr>
          </a:p>
          <a:p>
            <a:pPr algn="r" rtl="1"/>
            <a:r>
              <a:rPr lang="fa-IR" b="1" dirty="0" smtClean="0"/>
              <a:t>در </a:t>
            </a:r>
            <a:r>
              <a:rPr lang="fa-IR" b="1" dirty="0"/>
              <a:t>مواردی که تماس </a:t>
            </a:r>
            <a:r>
              <a:rPr lang="fa-IR" b="1" dirty="0" smtClean="0"/>
              <a:t>با منبع </a:t>
            </a:r>
            <a:r>
              <a:rPr lang="fa-IR" b="1" dirty="0"/>
              <a:t>مبتلا به عفونت همزمان </a:t>
            </a:r>
            <a:r>
              <a:rPr lang="en-US" b="1" dirty="0"/>
              <a:t>HIV </a:t>
            </a:r>
            <a:r>
              <a:rPr lang="fa-IR" b="1" dirty="0"/>
              <a:t>و </a:t>
            </a:r>
            <a:r>
              <a:rPr lang="en-US" b="1" dirty="0"/>
              <a:t>HCV </a:t>
            </a:r>
            <a:r>
              <a:rPr lang="fa-IR" b="1" dirty="0"/>
              <a:t>رخ داده است، توصیه می شود آزمایش </a:t>
            </a:r>
            <a:r>
              <a:rPr lang="en-US" b="1" dirty="0"/>
              <a:t>HIV </a:t>
            </a:r>
            <a:r>
              <a:rPr lang="en-US" b="1" dirty="0" err="1"/>
              <a:t>Ab</a:t>
            </a:r>
            <a:r>
              <a:rPr lang="en-US" b="1" dirty="0"/>
              <a:t> </a:t>
            </a:r>
            <a:r>
              <a:rPr lang="fa-IR" b="1" dirty="0"/>
              <a:t>شش ماه بعد </a:t>
            </a:r>
            <a:r>
              <a:rPr lang="fa-IR" b="1" dirty="0" smtClean="0"/>
              <a:t>ازمواجهه </a:t>
            </a:r>
            <a:r>
              <a:rPr lang="fa-IR" b="1" dirty="0"/>
              <a:t>نیز تکرار شود. </a:t>
            </a:r>
            <a:endParaRPr lang="fa-IR" b="1" dirty="0" smtClean="0"/>
          </a:p>
          <a:p>
            <a:pPr algn="r" rtl="1"/>
            <a:r>
              <a:rPr lang="fa-IR" b="1" dirty="0" smtClean="0"/>
              <a:t>در </a:t>
            </a:r>
            <a:r>
              <a:rPr lang="fa-IR" b="1" dirty="0"/>
              <a:t>صورتی که برای پیگیری از تست سریع </a:t>
            </a:r>
            <a:r>
              <a:rPr lang="en-US" b="1" dirty="0"/>
              <a:t>HIV </a:t>
            </a:r>
            <a:r>
              <a:rPr lang="fa-IR" b="1" dirty="0"/>
              <a:t>یا الیزای </a:t>
            </a:r>
            <a:r>
              <a:rPr lang="fa-IR" b="1" dirty="0">
                <a:solidFill>
                  <a:srgbClr val="FF0000"/>
                </a:solidFill>
              </a:rPr>
              <a:t>نسل سوم </a:t>
            </a:r>
            <a:r>
              <a:rPr lang="fa-IR" b="1" dirty="0"/>
              <a:t>استفاده می شود, </a:t>
            </a:r>
            <a:r>
              <a:rPr lang="fa-IR" b="1" dirty="0" smtClean="0"/>
              <a:t>تواترآزمایشات </a:t>
            </a:r>
            <a:r>
              <a:rPr lang="fa-IR" b="1" dirty="0"/>
              <a:t>در </a:t>
            </a:r>
            <a:r>
              <a:rPr lang="fa-IR" b="1" dirty="0">
                <a:solidFill>
                  <a:srgbClr val="FF0000"/>
                </a:solidFill>
              </a:rPr>
              <a:t>هفته ششم و ماه سوم بعد از مواجهه خواهد بود.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5365866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Thanks For Your Attention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531018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60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itchFamily="2" charset="-78"/>
              </a:rPr>
              <a:t>مايعات </a:t>
            </a:r>
            <a:r>
              <a:rPr lang="fa-IR" b="1" dirty="0">
                <a:cs typeface="B Nazanin" pitchFamily="2" charset="-78"/>
              </a:rPr>
              <a:t>بالقوه </a:t>
            </a:r>
            <a:r>
              <a:rPr lang="fa-IR" b="1" dirty="0" smtClean="0">
                <a:cs typeface="B Nazanin" pitchFamily="2" charset="-78"/>
              </a:rPr>
              <a:t>عفونت زا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/>
              <a:t>خون مهمترین مایع بدن است که میتواند عفونتزا باشد. </a:t>
            </a:r>
            <a:endParaRPr lang="en-US" b="1" dirty="0" smtClean="0"/>
          </a:p>
          <a:p>
            <a:pPr algn="r" rtl="1"/>
            <a:r>
              <a:rPr lang="fa-IR" b="1" dirty="0" smtClean="0"/>
              <a:t>مایعات </a:t>
            </a:r>
            <a:r>
              <a:rPr lang="fa-IR" b="1" dirty="0"/>
              <a:t>زیر نیز بالقوه عفونتزا محسوب میشوند: </a:t>
            </a:r>
            <a:endParaRPr lang="en-US" b="1" dirty="0" smtClean="0"/>
          </a:p>
          <a:p>
            <a:pPr algn="r" rtl="1"/>
            <a:r>
              <a:rPr lang="fa-IR" b="1" dirty="0" smtClean="0"/>
              <a:t>مایع</a:t>
            </a:r>
            <a:r>
              <a:rPr lang="en-US" b="1" dirty="0"/>
              <a:t> </a:t>
            </a:r>
            <a:r>
              <a:rPr lang="fa-IR" b="1" dirty="0" smtClean="0"/>
              <a:t>مغزی </a:t>
            </a:r>
            <a:r>
              <a:rPr lang="fa-IR" b="1" dirty="0"/>
              <a:t>نخاعی، مایع سینوویال، مایع پلور، مایع صفاقی، مایع پریکارد و مایع آمنیوتیک</a:t>
            </a:r>
            <a:r>
              <a:rPr lang="fa-IR" b="1" dirty="0" smtClean="0"/>
              <a:t>.</a:t>
            </a:r>
            <a:endParaRPr lang="en-US" b="1" dirty="0" smtClean="0"/>
          </a:p>
          <a:p>
            <a:pPr algn="r" rtl="1"/>
            <a:r>
              <a:rPr lang="fa-IR" b="1" dirty="0" smtClean="0"/>
              <a:t>ادرار، خلط</a:t>
            </a:r>
            <a:r>
              <a:rPr lang="fa-IR" b="1" dirty="0"/>
              <a:t>، مدفوع، مواد استفراغی، ترشحات بینی، اشک و </a:t>
            </a:r>
            <a:r>
              <a:rPr lang="fa-IR" b="1" dirty="0" smtClean="0"/>
              <a:t>عرق،</a:t>
            </a:r>
            <a:r>
              <a:rPr lang="en-US" b="1" dirty="0" smtClean="0"/>
              <a:t> </a:t>
            </a:r>
            <a:r>
              <a:rPr lang="fa-IR" b="1" dirty="0" smtClean="0"/>
              <a:t>عفونت زا </a:t>
            </a:r>
            <a:r>
              <a:rPr lang="fa-IR" b="1" dirty="0"/>
              <a:t>نیستند</a:t>
            </a:r>
            <a:r>
              <a:rPr lang="fa-IR" b="1" i="1" dirty="0">
                <a:solidFill>
                  <a:srgbClr val="FF0000"/>
                </a:solidFill>
              </a:rPr>
              <a:t>؛ مگر اینکه خون در آنها مشاهده شود</a:t>
            </a:r>
            <a:r>
              <a:rPr lang="fa-IR" b="1" i="1" dirty="0" smtClean="0">
                <a:solidFill>
                  <a:srgbClr val="FF0000"/>
                </a:solidFill>
              </a:rPr>
              <a:t>.</a:t>
            </a:r>
            <a:endParaRPr lang="fa-IR" b="1" i="1" dirty="0">
              <a:solidFill>
                <a:srgbClr val="FF0000"/>
              </a:solidFill>
            </a:endParaRPr>
          </a:p>
          <a:p>
            <a:pPr algn="r" rtl="1"/>
            <a:r>
              <a:rPr lang="fa-IR" b="1" dirty="0"/>
              <a:t>علاوه بر خون و مایعات آشکارا خونی، منی و ترشحات تناسلی نیز بالقوه آلوده در نظر گرفته میشوند . اما در مواجهه</a:t>
            </a:r>
          </a:p>
          <a:p>
            <a:pPr marL="0" indent="0" algn="r" rtl="1">
              <a:buNone/>
            </a:pPr>
            <a:r>
              <a:rPr lang="en-US" b="1" dirty="0" smtClean="0"/>
              <a:t>   </a:t>
            </a:r>
            <a:r>
              <a:rPr lang="fa-IR" b="1" dirty="0" smtClean="0"/>
              <a:t>های </a:t>
            </a:r>
            <a:r>
              <a:rPr lang="fa-IR" b="1" dirty="0"/>
              <a:t>شغلی عملا نقشی ندارند.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722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cs typeface="B Nazanin" pitchFamily="2" charset="-78"/>
              </a:rPr>
              <a:t>خطر انتقال </a:t>
            </a:r>
            <a:r>
              <a:rPr lang="fa-IR" b="1" dirty="0" smtClean="0">
                <a:cs typeface="B Nazanin" pitchFamily="2" charset="-78"/>
              </a:rPr>
              <a:t>شغلي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i="1" dirty="0"/>
              <a:t>HBV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b="1" dirty="0" smtClean="0"/>
              <a:t>خطر </a:t>
            </a:r>
            <a:r>
              <a:rPr lang="fa-IR" b="1" dirty="0"/>
              <a:t>عفونت </a:t>
            </a:r>
            <a:r>
              <a:rPr lang="en-US" b="1" dirty="0"/>
              <a:t>HBV </a:t>
            </a:r>
            <a:r>
              <a:rPr lang="fa-IR" b="1" dirty="0"/>
              <a:t>در اصل به میزان </a:t>
            </a:r>
            <a:r>
              <a:rPr lang="fa-IR" b="1" dirty="0" smtClean="0"/>
              <a:t>تماس</a:t>
            </a:r>
            <a:r>
              <a:rPr lang="en-US" b="1" dirty="0" smtClean="0"/>
              <a:t> </a:t>
            </a:r>
            <a:r>
              <a:rPr lang="fa-IR" b="1" dirty="0" smtClean="0"/>
              <a:t>با </a:t>
            </a:r>
            <a:r>
              <a:rPr lang="fa-IR" b="1" dirty="0"/>
              <a:t>خون و نیز وضعیت </a:t>
            </a:r>
            <a:r>
              <a:rPr lang="en-US" b="1" dirty="0" err="1"/>
              <a:t>HBe</a:t>
            </a:r>
            <a:r>
              <a:rPr lang="en-US" b="1" dirty="0"/>
              <a:t> Ag </a:t>
            </a:r>
            <a:r>
              <a:rPr lang="fa-IR" b="1" dirty="0"/>
              <a:t>فرد منبع بستگی دارد. </a:t>
            </a:r>
            <a:endParaRPr lang="en-US" b="1" dirty="0" smtClean="0"/>
          </a:p>
          <a:p>
            <a:pPr algn="r" rtl="1"/>
            <a:r>
              <a:rPr lang="fa-IR" b="1" dirty="0" smtClean="0"/>
              <a:t>در </a:t>
            </a:r>
            <a:r>
              <a:rPr lang="fa-IR" b="1" dirty="0"/>
              <a:t>صورتیکه </a:t>
            </a:r>
            <a:r>
              <a:rPr lang="en-US" b="1" dirty="0">
                <a:solidFill>
                  <a:srgbClr val="FF0000"/>
                </a:solidFill>
              </a:rPr>
              <a:t>HBS Ag </a:t>
            </a:r>
            <a:r>
              <a:rPr lang="fa-IR" b="1" dirty="0">
                <a:solidFill>
                  <a:srgbClr val="FF0000"/>
                </a:solidFill>
              </a:rPr>
              <a:t>و </a:t>
            </a:r>
            <a:r>
              <a:rPr lang="en-US" b="1" dirty="0" err="1">
                <a:solidFill>
                  <a:srgbClr val="FF0000"/>
                </a:solidFill>
              </a:rPr>
              <a:t>HBe</a:t>
            </a:r>
            <a:r>
              <a:rPr lang="en-US" b="1" dirty="0">
                <a:solidFill>
                  <a:srgbClr val="FF0000"/>
                </a:solidFill>
              </a:rPr>
              <a:t> Ag </a:t>
            </a:r>
            <a:r>
              <a:rPr lang="fa-IR" b="1" dirty="0" smtClean="0">
                <a:solidFill>
                  <a:srgbClr val="FF0000"/>
                </a:solidFill>
              </a:rPr>
              <a:t>منبع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fa-IR" b="1" dirty="0" smtClean="0">
                <a:solidFill>
                  <a:srgbClr val="FF0000"/>
                </a:solidFill>
              </a:rPr>
              <a:t>هر </a:t>
            </a:r>
            <a:r>
              <a:rPr lang="fa-IR" b="1" dirty="0">
                <a:solidFill>
                  <a:srgbClr val="FF0000"/>
                </a:solidFill>
              </a:rPr>
              <a:t>دو مثبت </a:t>
            </a:r>
            <a:r>
              <a:rPr lang="fa-IR" b="1" dirty="0"/>
              <a:t>باشد خطر ایجاد </a:t>
            </a:r>
            <a:r>
              <a:rPr lang="fa-IR" b="1" dirty="0">
                <a:solidFill>
                  <a:srgbClr val="FF0000"/>
                </a:solidFill>
              </a:rPr>
              <a:t>هپاتیت بالینی 22 - 31</a:t>
            </a:r>
            <a:r>
              <a:rPr lang="fa-IR" b="1" dirty="0"/>
              <a:t> </a:t>
            </a:r>
            <a:r>
              <a:rPr lang="fa-IR" b="1" dirty="0">
                <a:solidFill>
                  <a:srgbClr val="FF0000"/>
                </a:solidFill>
              </a:rPr>
              <a:t>%</a:t>
            </a:r>
            <a:r>
              <a:rPr lang="fa-IR" b="1" dirty="0"/>
              <a:t> و احتمال ایجاد </a:t>
            </a:r>
            <a:r>
              <a:rPr lang="fa-IR" b="1" dirty="0">
                <a:solidFill>
                  <a:srgbClr val="FF0000"/>
                </a:solidFill>
              </a:rPr>
              <a:t>تغییرات سرولوژیک، 37 - 62 % </a:t>
            </a:r>
            <a:r>
              <a:rPr lang="fa-IR" b="1" dirty="0"/>
              <a:t>برآورد شده است</a:t>
            </a:r>
            <a:r>
              <a:rPr lang="fa-IR" b="1" dirty="0" smtClean="0"/>
              <a:t>.</a:t>
            </a:r>
          </a:p>
          <a:p>
            <a:pPr algn="r" rtl="1"/>
            <a:r>
              <a:rPr lang="fa-IR" b="1" dirty="0" smtClean="0"/>
              <a:t>چنانچه</a:t>
            </a:r>
            <a:endParaRPr lang="en-US" b="1" dirty="0" smtClean="0"/>
          </a:p>
          <a:p>
            <a:pPr algn="r" rtl="1"/>
            <a:r>
              <a:rPr lang="en-US" b="1" dirty="0" err="1" smtClean="0">
                <a:solidFill>
                  <a:srgbClr val="FF0000"/>
                </a:solidFill>
              </a:rPr>
              <a:t>HBe</a:t>
            </a:r>
            <a:r>
              <a:rPr lang="en-US" b="1" dirty="0" smtClean="0">
                <a:solidFill>
                  <a:srgbClr val="FF0000"/>
                </a:solidFill>
              </a:rPr>
              <a:t> Ag  </a:t>
            </a:r>
            <a:r>
              <a:rPr lang="fa-IR" b="1" dirty="0" smtClean="0">
                <a:solidFill>
                  <a:srgbClr val="FF0000"/>
                </a:solidFill>
              </a:rPr>
              <a:t>منفی و </a:t>
            </a:r>
            <a:r>
              <a:rPr lang="en-US" b="1" dirty="0" smtClean="0">
                <a:solidFill>
                  <a:srgbClr val="FF0000"/>
                </a:solidFill>
              </a:rPr>
              <a:t>HBS Ag </a:t>
            </a:r>
            <a:r>
              <a:rPr lang="fa-IR" b="1" dirty="0" smtClean="0">
                <a:solidFill>
                  <a:srgbClr val="FF0000"/>
                </a:solidFill>
              </a:rPr>
              <a:t>مثبت </a:t>
            </a:r>
            <a:r>
              <a:rPr lang="fa-IR" b="1" dirty="0" smtClean="0"/>
              <a:t>باشد، خطر ایجاد </a:t>
            </a:r>
            <a:r>
              <a:rPr lang="fa-IR" b="1" dirty="0" smtClean="0">
                <a:solidFill>
                  <a:srgbClr val="FF0000"/>
                </a:solidFill>
              </a:rPr>
              <a:t>هپاتیت بالینی </a:t>
            </a:r>
            <a:r>
              <a:rPr lang="fa-IR" b="1" dirty="0" smtClean="0"/>
              <a:t>از </a:t>
            </a:r>
            <a:r>
              <a:rPr lang="fa-IR" b="1" dirty="0" smtClean="0">
                <a:solidFill>
                  <a:srgbClr val="FF0000"/>
                </a:solidFill>
              </a:rPr>
              <a:t>سوزن آلوده ، 6 - 1 % </a:t>
            </a:r>
            <a:r>
              <a:rPr lang="fa-IR" b="1" dirty="0" smtClean="0"/>
              <a:t>و خطر ایجاد شواهد </a:t>
            </a:r>
            <a:r>
              <a:rPr lang="fa-IR" b="1" dirty="0" smtClean="0">
                <a:solidFill>
                  <a:srgbClr val="FF0000"/>
                </a:solidFill>
              </a:rPr>
              <a:t>سرولوژیک عفونت </a:t>
            </a:r>
            <a:r>
              <a:rPr lang="en-US" b="1" dirty="0">
                <a:solidFill>
                  <a:srgbClr val="FF0000"/>
                </a:solidFill>
              </a:rPr>
              <a:t>HBV ، 37 - 23 % </a:t>
            </a:r>
            <a:r>
              <a:rPr lang="fa-IR" b="1" dirty="0"/>
              <a:t>است. </a:t>
            </a:r>
            <a:endParaRPr lang="fa-IR" b="1" dirty="0" smtClean="0"/>
          </a:p>
          <a:p>
            <a:pPr algn="r" rtl="1"/>
            <a:r>
              <a:rPr lang="en-US" b="1" dirty="0" smtClean="0"/>
              <a:t>HBV </a:t>
            </a:r>
            <a:r>
              <a:rPr lang="fa-IR" b="1" dirty="0"/>
              <a:t>در خون خشک شده </a:t>
            </a:r>
            <a:r>
              <a:rPr lang="fa-IR" b="1" dirty="0" smtClean="0"/>
              <a:t>در </a:t>
            </a:r>
            <a:r>
              <a:rPr lang="fa-IR" b="1" dirty="0"/>
              <a:t>دمای اتاق روی سطوح محیط به مدت حداقل </a:t>
            </a:r>
            <a:r>
              <a:rPr lang="fa-IR" b="1" dirty="0">
                <a:solidFill>
                  <a:srgbClr val="FF0000"/>
                </a:solidFill>
              </a:rPr>
              <a:t>یک هفته </a:t>
            </a:r>
            <a:r>
              <a:rPr lang="fa-IR" b="1" dirty="0" smtClean="0">
                <a:solidFill>
                  <a:srgbClr val="FF0000"/>
                </a:solidFill>
              </a:rPr>
              <a:t>زنده </a:t>
            </a:r>
            <a:r>
              <a:rPr lang="fa-IR" b="1" dirty="0" smtClean="0"/>
              <a:t>باقی </a:t>
            </a:r>
            <a:r>
              <a:rPr lang="fa-IR" b="1" dirty="0"/>
              <a:t>می ماند و شاید توجیه گر برخی از موارد ابتلا </a:t>
            </a:r>
            <a:r>
              <a:rPr lang="en-US" b="1" dirty="0"/>
              <a:t>HCP </a:t>
            </a:r>
            <a:r>
              <a:rPr lang="fa-IR" b="1" dirty="0"/>
              <a:t>به </a:t>
            </a:r>
            <a:r>
              <a:rPr lang="en-US" b="1" dirty="0"/>
              <a:t>HBV </a:t>
            </a:r>
            <a:r>
              <a:rPr lang="fa-IR" b="1" dirty="0"/>
              <a:t>بدون سابقه </a:t>
            </a:r>
            <a:r>
              <a:rPr lang="fa-IR" b="1" dirty="0" smtClean="0"/>
              <a:t>مشخصی</a:t>
            </a:r>
            <a:r>
              <a:rPr lang="en-US" b="1" dirty="0" smtClean="0"/>
              <a:t> </a:t>
            </a:r>
            <a:r>
              <a:rPr lang="fa-IR" b="1" dirty="0"/>
              <a:t>از مواجهه باشد.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2713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cs typeface="B Nazanin" pitchFamily="2" charset="-78"/>
              </a:rPr>
              <a:t>خطر انتقال </a:t>
            </a:r>
            <a:r>
              <a:rPr lang="fa-IR" b="1" dirty="0" smtClean="0">
                <a:cs typeface="B Nazanin" pitchFamily="2" charset="-78"/>
              </a:rPr>
              <a:t>شغلي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dirty="0"/>
              <a:t>HCV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/>
              <a:t>احتمال </a:t>
            </a:r>
            <a:r>
              <a:rPr lang="fa-IR" b="1" dirty="0"/>
              <a:t>انتقال هپاتیت </a:t>
            </a:r>
            <a:r>
              <a:rPr lang="en-US" b="1" dirty="0"/>
              <a:t>C ، </a:t>
            </a:r>
            <a:r>
              <a:rPr lang="fa-IR" b="1" dirty="0"/>
              <a:t>از طریق تماس شغلی با خون از هپاتیت </a:t>
            </a:r>
            <a:r>
              <a:rPr lang="en-US" b="1" dirty="0"/>
              <a:t>B </a:t>
            </a:r>
            <a:r>
              <a:rPr lang="fa-IR" b="1" dirty="0"/>
              <a:t>کمتر است. </a:t>
            </a:r>
            <a:r>
              <a:rPr lang="fa-IR" b="1" dirty="0" smtClean="0"/>
              <a:t>(بطور </a:t>
            </a:r>
            <a:r>
              <a:rPr lang="fa-IR" b="1" dirty="0"/>
              <a:t>متوسط در 8 / 1 % </a:t>
            </a:r>
            <a:r>
              <a:rPr lang="fa-IR" b="1" dirty="0" smtClean="0"/>
              <a:t> </a:t>
            </a:r>
            <a:r>
              <a:rPr lang="fa-IR" b="1" dirty="0"/>
              <a:t>از موارد، بعد از مواجهه پوستی اتفاقی با منبع مبتلا به </a:t>
            </a:r>
            <a:r>
              <a:rPr lang="en-US" b="1" dirty="0"/>
              <a:t>HCV ، </a:t>
            </a:r>
            <a:r>
              <a:rPr lang="fa-IR" b="1" dirty="0"/>
              <a:t>تبدیل سرمی مشاهده می شود. </a:t>
            </a:r>
            <a:endParaRPr lang="fa-IR" b="1" dirty="0" smtClean="0"/>
          </a:p>
          <a:p>
            <a:pPr algn="r" rtl="1"/>
            <a:r>
              <a:rPr lang="fa-IR" b="1" dirty="0" smtClean="0"/>
              <a:t>انتقال </a:t>
            </a:r>
            <a:r>
              <a:rPr lang="fa-IR" b="1" dirty="0"/>
              <a:t>به ندرت در اثر </a:t>
            </a:r>
            <a:r>
              <a:rPr lang="fa-IR" b="1" dirty="0" smtClean="0"/>
              <a:t>مواجهه غشاهای </a:t>
            </a:r>
            <a:r>
              <a:rPr lang="fa-IR" b="1" dirty="0"/>
              <a:t>مخاطی با خون صورت می گیرد و هیچ انتقالی در اثر تماس پوست سالم یا غیر سالم با خون در </a:t>
            </a:r>
            <a:r>
              <a:rPr lang="en-US" b="1" dirty="0"/>
              <a:t>HCP </a:t>
            </a:r>
            <a:r>
              <a:rPr lang="fa-IR" b="1" dirty="0"/>
              <a:t>به اثبات </a:t>
            </a:r>
            <a:r>
              <a:rPr lang="fa-IR" b="1" dirty="0" smtClean="0"/>
              <a:t>نرسیده است</a:t>
            </a:r>
            <a:r>
              <a:rPr lang="fa-IR" b="1" dirty="0"/>
              <a:t>.</a:t>
            </a:r>
          </a:p>
          <a:p>
            <a:pPr algn="r" rtl="1"/>
            <a:r>
              <a:rPr lang="fa-IR" b="1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HCV </a:t>
            </a:r>
            <a:r>
              <a:rPr lang="fa-IR" b="1" dirty="0">
                <a:solidFill>
                  <a:srgbClr val="FF0000"/>
                </a:solidFill>
              </a:rPr>
              <a:t>تا 16 ساعت در خون خشک </a:t>
            </a:r>
            <a:r>
              <a:rPr lang="fa-IR" b="1" dirty="0"/>
              <a:t>باقی می </a:t>
            </a:r>
            <a:r>
              <a:rPr lang="fa-IR" b="1" dirty="0" smtClean="0"/>
              <a:t>ماند</a:t>
            </a:r>
          </a:p>
          <a:p>
            <a:pPr algn="r" rtl="1"/>
            <a:r>
              <a:rPr lang="fa-IR" b="1" dirty="0" smtClean="0"/>
              <a:t>برخلاف </a:t>
            </a:r>
            <a:r>
              <a:rPr lang="en-US" b="1" dirty="0"/>
              <a:t>HBV ، </a:t>
            </a:r>
            <a:r>
              <a:rPr lang="fa-IR" b="1" dirty="0">
                <a:solidFill>
                  <a:srgbClr val="FF0000"/>
                </a:solidFill>
              </a:rPr>
              <a:t>آلودگی محیطی با خون حاوی </a:t>
            </a:r>
            <a:r>
              <a:rPr lang="en-US" b="1" dirty="0">
                <a:solidFill>
                  <a:srgbClr val="FF0000"/>
                </a:solidFill>
              </a:rPr>
              <a:t>HCV</a:t>
            </a:r>
            <a:r>
              <a:rPr lang="en-US" b="1" dirty="0"/>
              <a:t> </a:t>
            </a:r>
            <a:r>
              <a:rPr lang="fa-IR" b="1" dirty="0">
                <a:solidFill>
                  <a:srgbClr val="FF0000"/>
                </a:solidFill>
              </a:rPr>
              <a:t>خطر قابل توجهی</a:t>
            </a:r>
            <a:r>
              <a:rPr lang="fa-IR" b="1" dirty="0"/>
              <a:t> برا ی انتقال این ویروس در محیط </a:t>
            </a:r>
            <a:r>
              <a:rPr lang="fa-IR" b="1" dirty="0" smtClean="0"/>
              <a:t>های بهداشتی </a:t>
            </a:r>
            <a:r>
              <a:rPr lang="fa-IR" b="1" dirty="0"/>
              <a:t>– درمانی </a:t>
            </a:r>
            <a:r>
              <a:rPr lang="fa-IR" b="1" dirty="0">
                <a:solidFill>
                  <a:srgbClr val="FF0000"/>
                </a:solidFill>
              </a:rPr>
              <a:t>بجز در مراکز </a:t>
            </a:r>
            <a:r>
              <a:rPr lang="fa-IR" b="1" dirty="0" smtClean="0">
                <a:solidFill>
                  <a:srgbClr val="FF0000"/>
                </a:solidFill>
              </a:rPr>
              <a:t>همودیالیز، </a:t>
            </a:r>
            <a:r>
              <a:rPr lang="fa-IR" b="1" dirty="0">
                <a:solidFill>
                  <a:srgbClr val="FF0000"/>
                </a:solidFill>
              </a:rPr>
              <a:t>محسوب نمی شود</a:t>
            </a:r>
            <a:r>
              <a:rPr lang="fa-IR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756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cs typeface="B Nazanin" pitchFamily="2" charset="-78"/>
              </a:rPr>
              <a:t>خطر </a:t>
            </a:r>
            <a:r>
              <a:rPr lang="fa-IR" b="1" dirty="0">
                <a:cs typeface="B Nazanin" pitchFamily="2" charset="-78"/>
              </a:rPr>
              <a:t>انتقال </a:t>
            </a:r>
            <a:r>
              <a:rPr lang="fa-IR" b="1" dirty="0" smtClean="0">
                <a:cs typeface="B Nazanin" pitchFamily="2" charset="-78"/>
              </a:rPr>
              <a:t>شغلي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dirty="0"/>
              <a:t>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 smtClean="0"/>
              <a:t>خطرات </a:t>
            </a:r>
            <a:r>
              <a:rPr lang="fa-IR" b="1" dirty="0"/>
              <a:t>انتقال شغلی </a:t>
            </a:r>
            <a:r>
              <a:rPr lang="en-US" b="1" dirty="0"/>
              <a:t>HIV </a:t>
            </a:r>
            <a:r>
              <a:rPr lang="fa-IR" b="1" dirty="0"/>
              <a:t>با توجه به نوع و شدت مواجهه متغیر است. </a:t>
            </a:r>
            <a:endParaRPr lang="fa-IR" b="1" dirty="0" smtClean="0"/>
          </a:p>
          <a:p>
            <a:pPr algn="r" rtl="1"/>
            <a:r>
              <a:rPr lang="fa-IR" b="1" dirty="0" smtClean="0"/>
              <a:t>خطر </a:t>
            </a:r>
            <a:r>
              <a:rPr lang="fa-IR" b="1" dirty="0"/>
              <a:t>متوسط برای انتقال</a:t>
            </a:r>
          </a:p>
          <a:p>
            <a:pPr marL="0" indent="0" algn="r" rtl="1">
              <a:buNone/>
            </a:pPr>
            <a:r>
              <a:rPr lang="en-US" b="1" dirty="0" smtClean="0"/>
              <a:t>HIV </a:t>
            </a:r>
            <a:r>
              <a:rPr lang="fa-IR" b="1" dirty="0" smtClean="0"/>
              <a:t>به </a:t>
            </a:r>
            <a:r>
              <a:rPr lang="en-US" b="1" dirty="0"/>
              <a:t>HCP </a:t>
            </a:r>
            <a:r>
              <a:rPr lang="fa-IR" b="1" dirty="0"/>
              <a:t>بعد از </a:t>
            </a:r>
            <a:r>
              <a:rPr lang="fa-IR" b="1" dirty="0">
                <a:solidFill>
                  <a:srgbClr val="FF0000"/>
                </a:solidFill>
              </a:rPr>
              <a:t>مواجهه پوستی با خون آلوده به </a:t>
            </a:r>
            <a:r>
              <a:rPr lang="en-US" b="1" dirty="0">
                <a:solidFill>
                  <a:srgbClr val="FF0000"/>
                </a:solidFill>
              </a:rPr>
              <a:t>HIV ، </a:t>
            </a:r>
            <a:r>
              <a:rPr lang="fa-IR" b="1" dirty="0">
                <a:solidFill>
                  <a:srgbClr val="FF0000"/>
                </a:solidFill>
              </a:rPr>
              <a:t>حدود 3 / 0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fa-IR" b="1" dirty="0" smtClean="0"/>
              <a:t>( </a:t>
            </a:r>
            <a:r>
              <a:rPr lang="fa-IR" b="1" dirty="0"/>
              <a:t>% 2 / 0 - 5 / 0 </a:t>
            </a:r>
            <a:r>
              <a:rPr lang="fa-IR" b="1" dirty="0" smtClean="0"/>
              <a:t>%</a:t>
            </a:r>
            <a:r>
              <a:rPr lang="en-US" b="1" dirty="0" smtClean="0"/>
              <a:t>(</a:t>
            </a:r>
            <a:r>
              <a:rPr lang="fa-IR" b="1" dirty="0" smtClean="0"/>
              <a:t> </a:t>
            </a:r>
            <a:r>
              <a:rPr lang="fa-IR" b="1" dirty="0"/>
              <a:t>و </a:t>
            </a:r>
            <a:r>
              <a:rPr lang="fa-IR" b="1" dirty="0">
                <a:solidFill>
                  <a:srgbClr val="FF0000"/>
                </a:solidFill>
              </a:rPr>
              <a:t>بعد از مواجهه غشای مخاطی حدود</a:t>
            </a:r>
          </a:p>
          <a:p>
            <a:pPr marL="0" indent="0" algn="r" rtl="1">
              <a:buNone/>
            </a:pPr>
            <a:r>
              <a:rPr lang="fa-IR" b="1" dirty="0">
                <a:solidFill>
                  <a:srgbClr val="FF0000"/>
                </a:solidFill>
              </a:rPr>
              <a:t>09 / 0 </a:t>
            </a:r>
            <a:r>
              <a:rPr lang="fa-IR" b="1" dirty="0"/>
              <a:t>( % 006 / 0 – 5 / 0 </a:t>
            </a:r>
            <a:r>
              <a:rPr lang="fa-IR" b="1" dirty="0" smtClean="0"/>
              <a:t>%</a:t>
            </a:r>
            <a:r>
              <a:rPr lang="en-US" b="1" dirty="0" smtClean="0"/>
              <a:t>(</a:t>
            </a:r>
            <a:r>
              <a:rPr lang="fa-IR" b="1" dirty="0" smtClean="0"/>
              <a:t> </a:t>
            </a:r>
            <a:r>
              <a:rPr lang="fa-IR" b="1" dirty="0"/>
              <a:t>برآورد شده است . </a:t>
            </a:r>
            <a:endParaRPr lang="fa-IR" b="1" dirty="0" smtClean="0"/>
          </a:p>
        </p:txBody>
      </p:sp>
    </p:spTree>
    <p:extLst>
      <p:ext uri="{BB962C8B-B14F-4D97-AF65-F5344CB8AC3E}">
        <p14:creationId xmlns:p14="http://schemas.microsoft.com/office/powerpoint/2010/main" val="2107255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/>
              <a:t>عوامل متعددی میتواند میزان خطر </a:t>
            </a:r>
            <a:r>
              <a:rPr lang="en-US" b="1" dirty="0"/>
              <a:t>HIV </a:t>
            </a:r>
            <a:r>
              <a:rPr lang="fa-IR" b="1" dirty="0"/>
              <a:t>بعد از مواجهه شغلی را</a:t>
            </a:r>
          </a:p>
          <a:p>
            <a:pPr marL="0" indent="0" algn="r" rtl="1">
              <a:buNone/>
            </a:pPr>
            <a:r>
              <a:rPr lang="fa-IR" b="1" dirty="0"/>
              <a:t>افزایش دهد</a:t>
            </a:r>
            <a:r>
              <a:rPr lang="fa-IR" b="1" dirty="0" smtClean="0"/>
              <a:t>:</a:t>
            </a:r>
          </a:p>
          <a:p>
            <a:pPr algn="r" rtl="1"/>
            <a:r>
              <a:rPr lang="fa-IR" b="1" dirty="0" smtClean="0"/>
              <a:t>وجود </a:t>
            </a:r>
            <a:r>
              <a:rPr lang="fa-IR" b="1" dirty="0"/>
              <a:t>خون واضح بر روی وسایل؛</a:t>
            </a:r>
          </a:p>
          <a:p>
            <a:pPr algn="r" rtl="1"/>
            <a:r>
              <a:rPr lang="fa-IR" b="1" dirty="0" smtClean="0"/>
              <a:t>فرو </a:t>
            </a:r>
            <a:r>
              <a:rPr lang="fa-IR" b="1" dirty="0"/>
              <a:t>رفتن مستقیم سوزن در شریان یا ورید؛</a:t>
            </a:r>
          </a:p>
          <a:p>
            <a:pPr algn="r" rtl="1"/>
            <a:r>
              <a:rPr lang="fa-IR" b="1" dirty="0" smtClean="0"/>
              <a:t>جراحت </a:t>
            </a:r>
            <a:r>
              <a:rPr lang="fa-IR" b="1" dirty="0"/>
              <a:t>عمیق؛</a:t>
            </a:r>
          </a:p>
          <a:p>
            <a:pPr algn="r" rtl="1"/>
            <a:r>
              <a:rPr lang="fa-IR" b="1" dirty="0" smtClean="0"/>
              <a:t>بیماری </a:t>
            </a:r>
            <a:r>
              <a:rPr lang="fa-IR" b="1" dirty="0"/>
              <a:t>پیشرفته یا با بار ویروسی بالا در فرد منبع؛</a:t>
            </a:r>
          </a:p>
          <a:p>
            <a:pPr algn="r" rtl="1"/>
            <a:r>
              <a:rPr lang="fa-IR" b="1" dirty="0" smtClean="0"/>
              <a:t>فرو </a:t>
            </a:r>
            <a:r>
              <a:rPr lang="fa-IR" b="1" dirty="0"/>
              <a:t>رفتن سوزنهای </a:t>
            </a:r>
            <a:r>
              <a:rPr lang="fa-IR" b="1" dirty="0" smtClean="0"/>
              <a:t>توخالی</a:t>
            </a:r>
            <a:r>
              <a:rPr lang="en-US" b="1" dirty="0" smtClean="0"/>
              <a:t>)</a:t>
            </a:r>
            <a:r>
              <a:rPr lang="fa-IR" b="1" dirty="0" smtClean="0"/>
              <a:t> سوزن </a:t>
            </a:r>
            <a:r>
              <a:rPr lang="fa-IR" b="1" dirty="0"/>
              <a:t>تزریق، آنژیوکت و </a:t>
            </a:r>
            <a:r>
              <a:rPr lang="fa-IR" b="1" dirty="0" smtClean="0"/>
              <a:t>...</a:t>
            </a:r>
            <a:r>
              <a:rPr lang="en-US" b="1" dirty="0" smtClean="0"/>
              <a:t>(</a:t>
            </a:r>
            <a:r>
              <a:rPr lang="fa-IR" b="1" dirty="0" smtClean="0"/>
              <a:t> </a:t>
            </a:r>
            <a:r>
              <a:rPr lang="fa-IR" b="1" dirty="0"/>
              <a:t>در مقایسه با سوزنهای تو پر </a:t>
            </a:r>
            <a:r>
              <a:rPr lang="en-US" b="1" dirty="0" smtClean="0"/>
              <a:t>)</a:t>
            </a:r>
            <a:r>
              <a:rPr lang="fa-IR" b="1" dirty="0" smtClean="0"/>
              <a:t>سوزن </a:t>
            </a:r>
            <a:r>
              <a:rPr lang="fa-IR" b="1" dirty="0"/>
              <a:t>بخیه، </a:t>
            </a:r>
            <a:r>
              <a:rPr lang="fa-IR" b="1" dirty="0" smtClean="0"/>
              <a:t>...</a:t>
            </a:r>
            <a:r>
              <a:rPr lang="en-US" b="1" dirty="0" smtClean="0"/>
              <a:t>(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8917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27079</TotalTime>
  <Words>2968</Words>
  <Application>Microsoft Office PowerPoint</Application>
  <PresentationFormat>On-screen Show (4:3)</PresentationFormat>
  <Paragraphs>218</Paragraphs>
  <Slides>48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Executive</vt:lpstr>
      <vt:lpstr>PowerPoint Presentation</vt:lpstr>
      <vt:lpstr>Occupational Expousre </vt:lpstr>
      <vt:lpstr>PowerPoint Presentation</vt:lpstr>
      <vt:lpstr>تعريف مواجهه</vt:lpstr>
      <vt:lpstr>مايعات بالقوه عفونت زا</vt:lpstr>
      <vt:lpstr>خطر انتقال شغلي HBV</vt:lpstr>
      <vt:lpstr>خطر انتقال شغلي HCV</vt:lpstr>
      <vt:lpstr>خطر انتقال شغلي HIV</vt:lpstr>
      <vt:lpstr>PowerPoint Presentation</vt:lpstr>
      <vt:lpstr>احتیاطات استاندارد</vt:lpstr>
      <vt:lpstr>PEP مراحل</vt:lpstr>
      <vt:lpstr>PEP مرحله اول مداواي محل مواجهه</vt:lpstr>
      <vt:lpstr>PowerPoint Presentation</vt:lpstr>
      <vt:lpstr>PowerPoint Presentation</vt:lpstr>
      <vt:lpstr>PowerPoint Presentation</vt:lpstr>
      <vt:lpstr>مرحله دوم PEP  ثبت وگزارش دهي</vt:lpstr>
      <vt:lpstr>PowerPoint Presentation</vt:lpstr>
      <vt:lpstr>PowerPoint Presentation</vt:lpstr>
      <vt:lpstr>-مرحله سوم PEP :ارزيابي مواجهه</vt:lpstr>
      <vt:lpstr>PowerPoint Presentation</vt:lpstr>
      <vt:lpstr>PowerPoint Presentation</vt:lpstr>
      <vt:lpstr>مرحله چهارم PEP   ارزيابي منبع مواجهه</vt:lpstr>
      <vt:lpstr>PowerPoint Presentation</vt:lpstr>
      <vt:lpstr>PowerPoint Presentation</vt:lpstr>
      <vt:lpstr>PowerPoint Presentation</vt:lpstr>
      <vt:lpstr>PowerPoint Presentation</vt:lpstr>
      <vt:lpstr>مرحله پنجم PEP  ارزيابي فرد مواجهه يافته</vt:lpstr>
      <vt:lpstr>-مرحله ششم PEP مديريت عفونت هاي مختلف درPEP </vt:lpstr>
      <vt:lpstr>مواجهه با HBV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مواجهه با HIV</vt:lpstr>
      <vt:lpstr>PowerPoint Presentation</vt:lpstr>
      <vt:lpstr>PowerPoint Presentation</vt:lpstr>
      <vt:lpstr>PowerPoint Presentation</vt:lpstr>
      <vt:lpstr>رژیم دارویي انتخابی</vt:lpstr>
      <vt:lpstr>PowerPoint Presentation</vt:lpstr>
      <vt:lpstr>PowerPoint Presentation</vt:lpstr>
      <vt:lpstr>پروفيلاکسي پس از تماس HIV در بارداري و شيردهي</vt:lpstr>
      <vt:lpstr>مرحله هفتم PEP پيگيري</vt:lpstr>
      <vt:lpstr>پيگيري مواجهه با هپاتيت B </vt:lpstr>
      <vt:lpstr>پيگيري مواجهه با هپاتيت C </vt:lpstr>
      <vt:lpstr>پيگيري مواجهه با HIV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Persian</dc:creator>
  <cp:lastModifiedBy>lenovo</cp:lastModifiedBy>
  <cp:revision>576</cp:revision>
  <dcterms:created xsi:type="dcterms:W3CDTF">2023-02-03T07:22:36Z</dcterms:created>
  <dcterms:modified xsi:type="dcterms:W3CDTF">2023-03-01T19:40:18Z</dcterms:modified>
</cp:coreProperties>
</file>