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2"/>
  </p:notesMasterIdLst>
  <p:sldIdLst>
    <p:sldId id="256" r:id="rId2"/>
    <p:sldId id="264" r:id="rId3"/>
    <p:sldId id="265" r:id="rId4"/>
    <p:sldId id="257" r:id="rId5"/>
    <p:sldId id="259" r:id="rId6"/>
    <p:sldId id="258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0" autoAdjust="0"/>
    <p:restoredTop sz="94660"/>
  </p:normalViewPr>
  <p:slideViewPr>
    <p:cSldViewPr snapToGrid="0">
      <p:cViewPr varScale="1">
        <p:scale>
          <a:sx n="95" d="100"/>
          <a:sy n="95" d="100"/>
        </p:scale>
        <p:origin x="57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AA805-FAE6-497B-AF4B-A04299AC6BE3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FB4D6-3DA8-4641-A8D4-3EA4FD5D6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4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0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951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5943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15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643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058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5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1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8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44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9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112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008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1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32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6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C7AFD-C74C-46DD-B7C7-57613B0CD7CB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8E7D6E-1B89-4665-89BB-55196B41F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7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1285417"/>
            <a:ext cx="7766936" cy="1646302"/>
          </a:xfrm>
        </p:spPr>
        <p:txBody>
          <a:bodyPr/>
          <a:lstStyle/>
          <a:p>
            <a:pPr rtl="1"/>
            <a:r>
              <a:rPr lang="fa-IR" sz="4000" dirty="0"/>
              <a:t>عوارض ترومای دندان های شیری روی دندان های دائمی</a:t>
            </a:r>
            <a:br>
              <a:rPr lang="fa-IR" sz="4000" dirty="0"/>
            </a:br>
            <a:r>
              <a:rPr lang="fa-IR" sz="2800" dirty="0">
                <a:solidFill>
                  <a:srgbClr val="FF0000"/>
                </a:solidFill>
              </a:rPr>
              <a:t>منبع: فصل 23 اندریاسن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sz="2400" i="1" dirty="0" err="1">
                <a:solidFill>
                  <a:schemeClr val="tx1"/>
                </a:solidFill>
              </a:rPr>
              <a:t>DR.Samira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Dehghani</a:t>
            </a:r>
            <a:r>
              <a:rPr lang="en-US" sz="2400" i="1" dirty="0">
                <a:solidFill>
                  <a:schemeClr val="tx1"/>
                </a:solidFill>
              </a:rPr>
              <a:t>	DDS, MSc</a:t>
            </a:r>
            <a:br>
              <a:rPr lang="fa-IR" sz="2400" i="1" dirty="0">
                <a:solidFill>
                  <a:schemeClr val="tx1"/>
                </a:solidFill>
              </a:rPr>
            </a:br>
            <a:br>
              <a:rPr lang="en-US" sz="2400" i="1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</a:rPr>
              <a:t>Assistant Professor, Pediatric Dentistry department, school of dentistry, Semnan University of Medical 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340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087" y="559723"/>
            <a:ext cx="8596668" cy="1320800"/>
          </a:xfrm>
        </p:spPr>
        <p:txBody>
          <a:bodyPr/>
          <a:lstStyle/>
          <a:p>
            <a:pPr algn="r" rtl="1"/>
            <a:r>
              <a:rPr lang="fa-IR" dirty="0"/>
              <a:t>سکستر شدن جوانه دندان دائمی- کیست دنتیژروس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بسیار نادر</a:t>
            </a:r>
          </a:p>
          <a:p>
            <a:pPr algn="r" rtl="1"/>
            <a:r>
              <a:rPr lang="fa-IR" dirty="0"/>
              <a:t>علت: التهاب پری اپیکال مزمن انسیزور های شیری صدمه دیده</a:t>
            </a:r>
          </a:p>
          <a:p>
            <a:pPr algn="r" rtl="1"/>
            <a:r>
              <a:rPr lang="fa-IR" dirty="0"/>
              <a:t>دندان درگیر رایج: سانترال های ماگزیلا</a:t>
            </a:r>
          </a:p>
          <a:p>
            <a:pPr algn="r" rtl="1"/>
            <a:r>
              <a:rPr lang="fa-IR" dirty="0"/>
              <a:t>صدمه وارد شده به دندان شیری: هر ترومایی که منجر به عفونت دندان شود.</a:t>
            </a:r>
          </a:p>
          <a:p>
            <a:pPr algn="r" rtl="1"/>
            <a:r>
              <a:rPr lang="fa-IR" dirty="0"/>
              <a:t>بررسی رادیوگرافی: تغییرات استئولیتیک اطراف جوانه دندان شامل ناپدید شدن حدود خارجی کریپت دندانی و استخوان آلوئولار کورتیکال متسع </a:t>
            </a:r>
          </a:p>
          <a:p>
            <a:pPr algn="r" rtl="1"/>
            <a:r>
              <a:rPr lang="fa-IR" dirty="0"/>
              <a:t>بررسی کلینیکی:تورم ماگزیلا، انسیزور های شیری تیره شده باقی مانده، فقدان انسیزور دائمی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ترومای دندان 			بدشکلی دائمی دندان دائمی جایگزین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رابطه نزدیک بین اپکس دندان شیری و دندان دائمی در حال تکامل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عوامل مرتبط: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سن بیمار در زمان تروما (سن کم تر: ریسک بالاتر)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/>
              <a:t>نوع ترومای وارد شده</a:t>
            </a:r>
          </a:p>
          <a:p>
            <a:pPr lvl="1" algn="r" rtl="1">
              <a:buFont typeface="+mj-lt"/>
              <a:buAutoNum type="arabicPeriod"/>
            </a:pPr>
            <a:r>
              <a:rPr lang="fa-IR" dirty="0"/>
              <a:t>اوالژن و اینتروژن		ریسک بالای آسیب به دندان دائمی </a:t>
            </a:r>
          </a:p>
          <a:p>
            <a:pPr lvl="1" algn="r" rtl="1">
              <a:buFont typeface="+mj-lt"/>
              <a:buAutoNum type="arabicPeriod"/>
            </a:pPr>
            <a:r>
              <a:rPr lang="fa-IR" dirty="0"/>
              <a:t>ساب لاکسیشن و اکستروژن		ریسک پایین آسیب به دندان دائمی </a:t>
            </a:r>
          </a:p>
          <a:p>
            <a:pPr algn="r" rtl="1"/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rot="10800000">
            <a:off x="6550925" y="216058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550925" y="5199797"/>
            <a:ext cx="4892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549867" y="5199797"/>
            <a:ext cx="4892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542208" y="5570561"/>
            <a:ext cx="4892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838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صدمات وارده به دندان های دائمی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تغییر رنگ سفید یا زرد- قهوه ای مینا</a:t>
            </a:r>
          </a:p>
          <a:p>
            <a:pPr algn="r" rtl="1"/>
            <a:r>
              <a:rPr lang="fa-IR" dirty="0"/>
              <a:t>تغییر رنگ سفید یا زرد- قهوه ای مینا همراه با هیپوپلازی مدور مینا</a:t>
            </a:r>
          </a:p>
          <a:p>
            <a:pPr algn="r" rtl="1"/>
            <a:r>
              <a:rPr lang="fa-IR" dirty="0"/>
              <a:t>دایلسریشن تاج</a:t>
            </a:r>
          </a:p>
          <a:p>
            <a:pPr algn="r" rtl="1"/>
            <a:r>
              <a:rPr lang="fa-IR" dirty="0"/>
              <a:t>دوتا شدگی ریشه</a:t>
            </a:r>
          </a:p>
          <a:p>
            <a:pPr algn="r" rtl="1"/>
            <a:r>
              <a:rPr lang="fa-IR" dirty="0"/>
              <a:t>دایلسریشن ریشه</a:t>
            </a:r>
          </a:p>
          <a:p>
            <a:pPr algn="r" rtl="1"/>
            <a:r>
              <a:rPr lang="fa-IR" dirty="0"/>
              <a:t>توقف کامل یا ناقص تشکیل ریشه</a:t>
            </a:r>
          </a:p>
          <a:p>
            <a:pPr algn="r" rtl="1"/>
            <a:r>
              <a:rPr lang="fa-IR" dirty="0"/>
              <a:t>سکستر شدن جوانه دندان دائمی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402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86444"/>
          </a:xfrm>
        </p:spPr>
        <p:txBody>
          <a:bodyPr/>
          <a:lstStyle/>
          <a:p>
            <a:pPr algn="r" rtl="1">
              <a:tabLst>
                <a:tab pos="4927600" algn="l"/>
              </a:tabLst>
            </a:pPr>
            <a:r>
              <a:rPr lang="fa-IR" dirty="0"/>
              <a:t>تغییر رنگ سفید یا زرد قهوه ای مینا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112" y="1695076"/>
            <a:ext cx="4800515" cy="3880773"/>
          </a:xfrm>
        </p:spPr>
        <p:txBody>
          <a:bodyPr/>
          <a:lstStyle/>
          <a:p>
            <a:pPr algn="r" rtl="1"/>
            <a:r>
              <a:rPr lang="fa-IR" dirty="0"/>
              <a:t>اپسیته های مینایی لکه ای با حدود مشخص روی سطح فاسیال تاج</a:t>
            </a:r>
          </a:p>
          <a:p>
            <a:pPr algn="r" rtl="1"/>
            <a:r>
              <a:rPr lang="fa-IR" dirty="0"/>
              <a:t>کوچک یا بزرگ</a:t>
            </a:r>
          </a:p>
          <a:p>
            <a:pPr algn="r" rtl="1"/>
            <a:r>
              <a:rPr lang="fa-IR" dirty="0"/>
              <a:t>دندان درگیر رایج: انسیزور های ماگزیلا</a:t>
            </a:r>
          </a:p>
          <a:p>
            <a:pPr algn="r" rtl="1"/>
            <a:r>
              <a:rPr lang="fa-IR" dirty="0"/>
              <a:t>مرحله تکامل دندانی: متفاوت (تداخل با مینرالیزاسیون مینا- ماتریکس نرمال)</a:t>
            </a:r>
          </a:p>
          <a:p>
            <a:pPr algn="r" rtl="1"/>
            <a:r>
              <a:rPr lang="fa-IR" dirty="0"/>
              <a:t>تشخیص افتراقی: دندان ترنر، </a:t>
            </a:r>
            <a:r>
              <a:rPr lang="en-US" dirty="0"/>
              <a:t>MIH</a:t>
            </a:r>
            <a:endParaRPr lang="fa-IR" dirty="0"/>
          </a:p>
          <a:p>
            <a:pPr algn="r" rtl="1"/>
            <a:r>
              <a:rPr lang="fa-IR" dirty="0"/>
              <a:t>رادیوگرافی: عدم تشخیص با رادیوگرافی (قبل از رویش)</a:t>
            </a:r>
          </a:p>
          <a:p>
            <a:pPr algn="r" rtl="1"/>
            <a:r>
              <a:rPr lang="fa-IR" dirty="0"/>
              <a:t>کلینیکی: تشخیص به صورت کلینیکی بعد از رویش دایم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64" y="2093453"/>
            <a:ext cx="3376051" cy="227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65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تغییر رنگ زرد قهوه ای مینا همراه با هیپوپلازی مدور مینا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5648" y="2160589"/>
            <a:ext cx="4688354" cy="3880773"/>
          </a:xfrm>
        </p:spPr>
        <p:txBody>
          <a:bodyPr/>
          <a:lstStyle/>
          <a:p>
            <a:pPr algn="r" rtl="1"/>
            <a:r>
              <a:rPr lang="fa-IR" dirty="0"/>
              <a:t>مرحله تکامل دندانی: مرحله شکل گیری دندان </a:t>
            </a:r>
            <a:r>
              <a:rPr lang="en-US" dirty="0"/>
              <a:t>(</a:t>
            </a:r>
            <a:r>
              <a:rPr lang="en-US" dirty="0" err="1"/>
              <a:t>morpho</a:t>
            </a:r>
            <a:r>
              <a:rPr lang="en-US" dirty="0"/>
              <a:t>-differentiation)</a:t>
            </a:r>
          </a:p>
          <a:p>
            <a:pPr algn="r" rtl="1"/>
            <a:r>
              <a:rPr lang="fa-IR" dirty="0"/>
              <a:t>دندان درگیر رایج: سانترال های ماگزیلا</a:t>
            </a:r>
          </a:p>
          <a:p>
            <a:pPr algn="r" rtl="1"/>
            <a:r>
              <a:rPr lang="fa-IR" dirty="0"/>
              <a:t>صدمه وارد شده به دندان شیری: اوالژن، اکستروژن، اینتروژن</a:t>
            </a:r>
          </a:p>
          <a:p>
            <a:pPr algn="r" rtl="1"/>
            <a:r>
              <a:rPr lang="fa-IR" dirty="0"/>
              <a:t>بررسی رادیوگرافی: خط رادیولوسنت عرضی  همسطح یا فرورفتگی-تشخیص قبل از رویش</a:t>
            </a:r>
          </a:p>
          <a:p>
            <a:pPr algn="r" rtl="1"/>
            <a:r>
              <a:rPr lang="fa-IR" dirty="0"/>
              <a:t>بررسی کلینیکی: (یافته تیپیک) شیار افقی باریک در سرویکال ناحیه تغییر رنگ یافته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33" y="2310714"/>
            <a:ext cx="3651875" cy="245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30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دایلسریشن تاج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3259" y="1595324"/>
            <a:ext cx="5437243" cy="3880773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dirty="0"/>
              <a:t>خم شدگی و جابجایی بافت سخت تاج در اثر ضربه نسبت به بافت نرم در حال تکامل</a:t>
            </a:r>
            <a:endParaRPr lang="en-US" dirty="0"/>
          </a:p>
          <a:p>
            <a:pPr algn="r" rtl="1"/>
            <a:r>
              <a:rPr lang="fa-IR" dirty="0"/>
              <a:t>دندان درگیر رایج: سانترال های ماگزیلا یا مندیبل</a:t>
            </a:r>
          </a:p>
          <a:p>
            <a:pPr algn="r" rtl="1"/>
            <a:r>
              <a:rPr lang="fa-IR" dirty="0"/>
              <a:t>صدمه وارد شده به دندان شیری: اوالژن، اینتروژن</a:t>
            </a:r>
          </a:p>
          <a:p>
            <a:pPr algn="r" rtl="1"/>
            <a:r>
              <a:rPr lang="fa-IR" dirty="0"/>
              <a:t>بررسی رادیوگرافی: تیلت یافتن جوانه دندانی بلافاصله پس از تروما- تاج کوتاه تر</a:t>
            </a:r>
          </a:p>
          <a:p>
            <a:pPr algn="r" rtl="1"/>
            <a:r>
              <a:rPr lang="fa-IR" dirty="0"/>
              <a:t>بررسی کلینیکی:نیمی از این دندان ها نهفته اند.- مابقی در جهت لیبیال یا لینگوالی میرویند.</a:t>
            </a:r>
          </a:p>
          <a:p>
            <a:pPr algn="r" rtl="1"/>
            <a:r>
              <a:rPr lang="fa-IR" dirty="0"/>
              <a:t> انحراف بخش کرونالی تاج بر اساس محل دندان متفاوت است:</a:t>
            </a:r>
          </a:p>
          <a:p>
            <a:pPr lvl="1" algn="r" rtl="1">
              <a:buFont typeface="Wingdings" panose="05000000000000000000" pitchFamily="2" charset="2"/>
              <a:buChar char="v"/>
            </a:pPr>
            <a:r>
              <a:rPr lang="fa-IR" dirty="0"/>
              <a:t>انسیزور های ماگزیلا: انحراف لینگوالی</a:t>
            </a:r>
          </a:p>
          <a:p>
            <a:pPr lvl="1" algn="r" rtl="1">
              <a:buFont typeface="Wingdings" panose="05000000000000000000" pitchFamily="2" charset="2"/>
              <a:buChar char="v"/>
            </a:pPr>
            <a:r>
              <a:rPr lang="fa-IR" dirty="0"/>
              <a:t>انسیزور های مندیبل: انحراف لیبیالی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59" y="1595324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85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دوتاشدگی ریشه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نادر</a:t>
            </a:r>
          </a:p>
          <a:p>
            <a:pPr algn="r" rtl="1"/>
            <a:r>
              <a:rPr lang="fa-IR" dirty="0"/>
              <a:t>صدمه وارد شده به دندان شیری: اینتروژن</a:t>
            </a:r>
          </a:p>
          <a:p>
            <a:pPr algn="r" rtl="1"/>
            <a:r>
              <a:rPr lang="fa-IR" dirty="0"/>
              <a:t>بررسی رادیوگرافی: وجود دو ریشه جداگانه</a:t>
            </a:r>
          </a:p>
          <a:p>
            <a:pPr algn="r" rtl="1"/>
            <a:r>
              <a:rPr lang="fa-IR" dirty="0"/>
              <a:t>بررسی کلینیکی:ندارذ</a:t>
            </a:r>
          </a:p>
          <a:p>
            <a:pPr algn="r" rt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996" y="1957850"/>
            <a:ext cx="3164219" cy="316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1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دایلسریشن ریشه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45921"/>
            <a:ext cx="8596668" cy="4528446"/>
          </a:xfrm>
        </p:spPr>
        <p:txBody>
          <a:bodyPr/>
          <a:lstStyle/>
          <a:p>
            <a:pPr algn="r" rtl="1"/>
            <a:r>
              <a:rPr lang="fa-IR" dirty="0"/>
              <a:t>انحنای مشخص محدود به ریشه</a:t>
            </a:r>
          </a:p>
          <a:p>
            <a:pPr algn="r" rtl="1"/>
            <a:r>
              <a:rPr lang="fa-IR" dirty="0"/>
              <a:t>معمولا به صورت نهفته- لمس تاج در سالکوس لبیال</a:t>
            </a:r>
          </a:p>
          <a:p>
            <a:pPr algn="r" rtl="1"/>
            <a:r>
              <a:rPr lang="fa-IR" dirty="0"/>
              <a:t>دندان درگیر رایج: سانترال های ماگزیلا</a:t>
            </a:r>
          </a:p>
          <a:p>
            <a:pPr algn="r" rtl="1"/>
            <a:r>
              <a:rPr lang="fa-IR" dirty="0"/>
              <a:t>صدمه وارد شده به دندان شیری: اوالژن، اینتروژن</a:t>
            </a:r>
          </a:p>
          <a:p>
            <a:pPr algn="r" rtl="1"/>
            <a:r>
              <a:rPr lang="fa-IR" dirty="0"/>
              <a:t>بررسی رادیوگرافی:  ریشه کوتاه</a:t>
            </a:r>
          </a:p>
          <a:p>
            <a:pPr algn="r" rtl="1"/>
            <a:r>
              <a:rPr lang="fa-IR" dirty="0"/>
              <a:t>بررسی کلینیکی:ندارد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30" y="3600450"/>
            <a:ext cx="4149346" cy="201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67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توقف کامل یا ناقص ریشه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نادر</a:t>
            </a:r>
          </a:p>
          <a:p>
            <a:pPr algn="r" rtl="1"/>
            <a:r>
              <a:rPr lang="fa-IR" dirty="0"/>
              <a:t>دندان درگیر رایج: انسیزور های ماگزیلا</a:t>
            </a:r>
          </a:p>
          <a:p>
            <a:pPr algn="r" rtl="1"/>
            <a:r>
              <a:rPr lang="fa-IR" dirty="0"/>
              <a:t>صدمه وارد شده به دندان شیری: اوالژن</a:t>
            </a:r>
          </a:p>
          <a:p>
            <a:pPr algn="r" rtl="1"/>
            <a:r>
              <a:rPr lang="fa-IR" dirty="0"/>
              <a:t> بررسی رادیوگرافی: کوتاهی تیپیک ریشه</a:t>
            </a:r>
          </a:p>
          <a:p>
            <a:pPr algn="r" rtl="1"/>
            <a:r>
              <a:rPr lang="fa-IR" dirty="0"/>
              <a:t>بررسی کلینیکی: یا نهفته می ماند یا به طور زودهنگام رویش یافته و به دلیل حمایت ناکافی پریودنتال از دست می رود</a:t>
            </a:r>
          </a:p>
          <a:p>
            <a:pPr algn="r" rtl="1"/>
            <a:r>
              <a:rPr lang="fa-IR" dirty="0"/>
              <a:t>تشخیص افتراقی:</a:t>
            </a:r>
          </a:p>
          <a:p>
            <a:pPr lvl="1" algn="r" rtl="1">
              <a:buFont typeface="+mj-lt"/>
              <a:buAutoNum type="arabicPeriod"/>
            </a:pPr>
            <a:r>
              <a:rPr lang="fa-IR" dirty="0" err="1"/>
              <a:t>ریپلنت</a:t>
            </a:r>
            <a:r>
              <a:rPr lang="fa-IR" dirty="0"/>
              <a:t> انسیزور نابالغ</a:t>
            </a:r>
          </a:p>
        </p:txBody>
      </p:sp>
    </p:spTree>
    <p:extLst>
      <p:ext uri="{BB962C8B-B14F-4D97-AF65-F5344CB8AC3E}">
        <p14:creationId xmlns:p14="http://schemas.microsoft.com/office/powerpoint/2010/main" val="377662015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6025</TotalTime>
  <Words>587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Trebuchet MS</vt:lpstr>
      <vt:lpstr>Wingdings</vt:lpstr>
      <vt:lpstr>Wingdings 3</vt:lpstr>
      <vt:lpstr>Facet</vt:lpstr>
      <vt:lpstr>عوارض ترومای دندان های شیری روی دندان های دائمی منبع: فصل 23 اندریاسن</vt:lpstr>
      <vt:lpstr>PowerPoint Presentation</vt:lpstr>
      <vt:lpstr>صدمات وارده به دندان های دائمی</vt:lpstr>
      <vt:lpstr>تغییر رنگ سفید یا زرد قهوه ای مینا</vt:lpstr>
      <vt:lpstr>تغییر رنگ زرد قهوه ای مینا همراه با هیپوپلازی مدور مینا</vt:lpstr>
      <vt:lpstr>دایلسریشن تاج</vt:lpstr>
      <vt:lpstr>دوتاشدگی ریشه</vt:lpstr>
      <vt:lpstr>دایلسریشن ریشه</vt:lpstr>
      <vt:lpstr>توقف کامل یا ناقص ریشه</vt:lpstr>
      <vt:lpstr>سکستر شدن جوانه دندان دائمی- کیست دنتیژروس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Pulp Therapy  In Young Permanent Teeth</dc:title>
  <dc:creator>sabt1</dc:creator>
  <cp:lastModifiedBy>samira67008 dehghanitafti</cp:lastModifiedBy>
  <cp:revision>26</cp:revision>
  <dcterms:created xsi:type="dcterms:W3CDTF">2020-12-12T15:15:22Z</dcterms:created>
  <dcterms:modified xsi:type="dcterms:W3CDTF">2025-11-10T03:44:27Z</dcterms:modified>
</cp:coreProperties>
</file>