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6" r:id="rId2"/>
    <p:sldId id="331" r:id="rId3"/>
    <p:sldId id="268" r:id="rId4"/>
    <p:sldId id="287" r:id="rId5"/>
    <p:sldId id="316" r:id="rId6"/>
    <p:sldId id="305" r:id="rId7"/>
    <p:sldId id="306" r:id="rId8"/>
    <p:sldId id="318" r:id="rId9"/>
    <p:sldId id="257" r:id="rId10"/>
    <p:sldId id="261" r:id="rId11"/>
    <p:sldId id="324" r:id="rId12"/>
    <p:sldId id="288" r:id="rId13"/>
    <p:sldId id="289" r:id="rId14"/>
    <p:sldId id="290" r:id="rId15"/>
    <p:sldId id="291" r:id="rId16"/>
    <p:sldId id="292" r:id="rId17"/>
    <p:sldId id="308" r:id="rId18"/>
    <p:sldId id="293" r:id="rId19"/>
    <p:sldId id="294" r:id="rId20"/>
    <p:sldId id="310" r:id="rId21"/>
    <p:sldId id="325" r:id="rId22"/>
    <p:sldId id="258" r:id="rId23"/>
    <p:sldId id="262" r:id="rId24"/>
    <p:sldId id="320" r:id="rId25"/>
    <p:sldId id="295" r:id="rId26"/>
    <p:sldId id="296" r:id="rId27"/>
    <p:sldId id="321" r:id="rId28"/>
    <p:sldId id="297" r:id="rId29"/>
    <p:sldId id="298" r:id="rId30"/>
    <p:sldId id="312" r:id="rId31"/>
    <p:sldId id="326" r:id="rId32"/>
    <p:sldId id="259" r:id="rId33"/>
    <p:sldId id="263" r:id="rId34"/>
    <p:sldId id="323" r:id="rId35"/>
    <p:sldId id="314" r:id="rId36"/>
    <p:sldId id="328" r:id="rId37"/>
    <p:sldId id="330" r:id="rId38"/>
    <p:sldId id="260" r:id="rId39"/>
    <p:sldId id="327" r:id="rId40"/>
    <p:sldId id="329" r:id="rId41"/>
    <p:sldId id="299" r:id="rId42"/>
    <p:sldId id="302" r:id="rId43"/>
    <p:sldId id="270" r:id="rId44"/>
    <p:sldId id="300" r:id="rId45"/>
    <p:sldId id="271" r:id="rId46"/>
    <p:sldId id="272" r:id="rId47"/>
    <p:sldId id="273" r:id="rId48"/>
    <p:sldId id="274" r:id="rId49"/>
    <p:sldId id="275" r:id="rId50"/>
    <p:sldId id="276" r:id="rId51"/>
    <p:sldId id="277" r:id="rId52"/>
    <p:sldId id="278" r:id="rId53"/>
    <p:sldId id="279" r:id="rId54"/>
    <p:sldId id="280" r:id="rId55"/>
    <p:sldId id="304" r:id="rId56"/>
    <p:sldId id="281" r:id="rId57"/>
    <p:sldId id="282" r:id="rId58"/>
    <p:sldId id="332" r:id="rId59"/>
    <p:sldId id="283" r:id="rId60"/>
    <p:sldId id="333" r:id="rId61"/>
    <p:sldId id="284" r:id="rId62"/>
    <p:sldId id="285" r:id="rId63"/>
    <p:sldId id="286" r:id="rId64"/>
    <p:sldId id="334" r:id="rId65"/>
    <p:sldId id="335" r:id="rId6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86" d="100"/>
          <a:sy n="86" d="100"/>
        </p:scale>
        <p:origin x="129"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59" y="2166364"/>
            <a:ext cx="11471565" cy="1739347"/>
          </a:xfrm>
        </p:spPr>
        <p:txBody>
          <a:bodyPr tIns="45720" bIns="45720" anchor="ctr">
            <a:normAutofit/>
          </a:bodyPr>
          <a:lstStyle>
            <a:lvl1pPr algn="ctr">
              <a:lnSpc>
                <a:spcPct val="80000"/>
              </a:lnSpc>
              <a:defRPr sz="6000" spc="150" baseline="0"/>
            </a:lvl1pPr>
          </a:lstStyle>
          <a:p>
            <a:r>
              <a:rPr lang="en-US"/>
              <a:t>Click to edit Master title style</a:t>
            </a:r>
            <a:endParaRPr lang="en-US" dirty="0"/>
          </a:p>
        </p:txBody>
      </p:sp>
      <p:sp>
        <p:nvSpPr>
          <p:cNvPr id="3" name="Subtitle 2"/>
          <p:cNvSpPr>
            <a:spLocks noGrp="1"/>
          </p:cNvSpPr>
          <p:nvPr>
            <p:ph type="subTitle" idx="1"/>
          </p:nvPr>
        </p:nvSpPr>
        <p:spPr>
          <a:xfrm>
            <a:off x="1524000" y="3996250"/>
            <a:ext cx="9144000" cy="1309255"/>
          </a:xfrm>
        </p:spPr>
        <p:txBody>
          <a:bodyPr>
            <a:norm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1/9/2026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318899190"/>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1/9/2026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0297788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4" y="274638"/>
            <a:ext cx="2402380"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199" y="274638"/>
            <a:ext cx="7973291"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422854"/>
            <a:ext cx="2743196" cy="365125"/>
          </a:xfrm>
        </p:spPr>
        <p:txBody>
          <a:bodyPr/>
          <a:lstStyle/>
          <a:p>
            <a:fld id="{96DFF08F-DC6B-4601-B491-B0F83F6DD2DA}" type="datetimeFigureOut">
              <a:rPr lang="en-US" smtClean="0"/>
              <a:t>1/9/2026</a:t>
            </a:fld>
            <a:endParaRPr lang="en-US" dirty="0"/>
          </a:p>
        </p:txBody>
      </p:sp>
      <p:sp>
        <p:nvSpPr>
          <p:cNvPr id="5" name="Footer Placeholder 4"/>
          <p:cNvSpPr>
            <a:spLocks noGrp="1"/>
          </p:cNvSpPr>
          <p:nvPr>
            <p:ph type="ftr" sz="quarter" idx="11"/>
          </p:nvPr>
        </p:nvSpPr>
        <p:spPr>
          <a:xfrm>
            <a:off x="3776135" y="6422854"/>
            <a:ext cx="4279669" cy="365125"/>
          </a:xfrm>
        </p:spPr>
        <p:txBody>
          <a:bodyPr/>
          <a:lstStyle/>
          <a:p>
            <a:endParaRPr lang="en-US" dirty="0"/>
          </a:p>
        </p:txBody>
      </p:sp>
      <p:sp>
        <p:nvSpPr>
          <p:cNvPr id="6" name="Slide Number Placeholder 5"/>
          <p:cNvSpPr>
            <a:spLocks noGrp="1"/>
          </p:cNvSpPr>
          <p:nvPr>
            <p:ph type="sldNum" sz="quarter" idx="12"/>
          </p:nvPr>
        </p:nvSpPr>
        <p:spPr>
          <a:xfrm>
            <a:off x="8073048" y="6422854"/>
            <a:ext cx="879759" cy="365125"/>
          </a:xfrm>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665103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1/9/2026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922729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833191" y="4010334"/>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96DFF08F-DC6B-4601-B491-B0F83F6DD2DA}" type="datetimeFigureOut">
              <a:rPr lang="en-US" smtClean="0"/>
              <a:pPr/>
              <a:t>1/9/2026</a:t>
            </a:fld>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97094123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05344"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30391"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1/9/2026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4516981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207008"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07008" y="2656566"/>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31230"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31230" y="2656564"/>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1/9/2026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8771021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1/9/2026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0238339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smtClean="0"/>
              <a:t>1/9/2026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2247277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smtClean="0"/>
              <a:t>1/9/2026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5416988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smtClean="0"/>
              <a:t>1/9/2026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896927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02919" y="284176"/>
            <a:ext cx="9784080" cy="15087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02919" y="2011680"/>
            <a:ext cx="9784080" cy="42062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02266" y="6422854"/>
            <a:ext cx="3000894" cy="365125"/>
          </a:xfrm>
          <a:prstGeom prst="rect">
            <a:avLst/>
          </a:prstGeom>
        </p:spPr>
        <p:txBody>
          <a:bodyPr vert="horz" lIns="91440" tIns="45720" rIns="45720" bIns="45720" rtlCol="0" anchor="ctr"/>
          <a:lstStyle>
            <a:lvl1pPr algn="l">
              <a:defRPr sz="1050">
                <a:solidFill>
                  <a:schemeClr val="tx1"/>
                </a:solidFill>
              </a:defRPr>
            </a:lvl1pPr>
          </a:lstStyle>
          <a:p>
            <a:fld id="{96DFF08F-DC6B-4601-B491-B0F83F6DD2DA}" type="datetimeFigureOut">
              <a:rPr lang="en-US" smtClean="0"/>
              <a:pPr/>
              <a:t>1/9/2026</a:t>
            </a:fld>
            <a:endParaRPr lang="en-US" dirty="0"/>
          </a:p>
        </p:txBody>
      </p:sp>
      <p:sp>
        <p:nvSpPr>
          <p:cNvPr id="5" name="Footer Placeholder 4"/>
          <p:cNvSpPr>
            <a:spLocks noGrp="1"/>
          </p:cNvSpPr>
          <p:nvPr>
            <p:ph type="ftr" sz="quarter" idx="3"/>
          </p:nvPr>
        </p:nvSpPr>
        <p:spPr>
          <a:xfrm>
            <a:off x="5596471" y="6422854"/>
            <a:ext cx="5044440" cy="365125"/>
          </a:xfrm>
          <a:prstGeom prst="rect">
            <a:avLst/>
          </a:prstGeom>
        </p:spPr>
        <p:txBody>
          <a:bodyPr vert="horz" lIns="91440" tIns="45720" rIns="91440" bIns="45720" rtlCol="0" anchor="ctr"/>
          <a:lstStyle>
            <a:lvl1pPr algn="r">
              <a:defRPr sz="1050">
                <a:solidFill>
                  <a:schemeClr val="tx1"/>
                </a:solidFill>
              </a:defRPr>
            </a:lvl1pPr>
          </a:lstStyle>
          <a:p>
            <a:endParaRPr lang="en-US" dirty="0"/>
          </a:p>
        </p:txBody>
      </p:sp>
      <p:sp>
        <p:nvSpPr>
          <p:cNvPr id="6" name="Slide Number Placeholder 5"/>
          <p:cNvSpPr>
            <a:spLocks noGrp="1"/>
          </p:cNvSpPr>
          <p:nvPr>
            <p:ph type="sldNum" sz="quarter" idx="4"/>
          </p:nvPr>
        </p:nvSpPr>
        <p:spPr>
          <a:xfrm>
            <a:off x="10658927" y="6422854"/>
            <a:ext cx="946264" cy="365125"/>
          </a:xfrm>
          <a:prstGeom prst="rect">
            <a:avLst/>
          </a:prstGeom>
        </p:spPr>
        <p:txBody>
          <a:bodyPr vert="horz" lIns="45720" tIns="45720" rIns="91440" bIns="45720" rtlCol="0" anchor="ctr"/>
          <a:lstStyle>
            <a:lvl1pPr algn="l">
              <a:defRPr sz="1200" b="0">
                <a:solidFill>
                  <a:schemeClr val="tx1"/>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144531435"/>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p:titleStyle>
    <p:body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2755" y="2116488"/>
            <a:ext cx="11471565" cy="1739347"/>
          </a:xfrm>
        </p:spPr>
        <p:txBody>
          <a:bodyPr>
            <a:normAutofit/>
          </a:bodyPr>
          <a:lstStyle/>
          <a:p>
            <a:r>
              <a:rPr lang="fa-IR" sz="4800" dirty="0">
                <a:solidFill>
                  <a:schemeClr val="accent1"/>
                </a:solidFill>
                <a:latin typeface="Arial" panose="020B0604020202020204" pitchFamily="34" charset="0"/>
                <a:cs typeface="Arial" panose="020B0604020202020204" pitchFamily="34" charset="0"/>
              </a:rPr>
              <a:t>طبقه بندی، اپیدمیولوژی واتیولوژی ترومای دندانی</a:t>
            </a:r>
            <a:endParaRPr lang="en-US" sz="4800" dirty="0">
              <a:solidFill>
                <a:schemeClr val="accent1"/>
              </a:solidFill>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1607127" y="3996250"/>
            <a:ext cx="9060872" cy="1739348"/>
          </a:xfrm>
        </p:spPr>
        <p:txBody>
          <a:bodyPr>
            <a:normAutofit fontScale="40000" lnSpcReduction="20000"/>
          </a:bodyPr>
          <a:lstStyle/>
          <a:p>
            <a:r>
              <a:rPr lang="fa-IR" sz="6200" b="1" dirty="0">
                <a:latin typeface="Bodoni MT Black" panose="02070A03080606020203" pitchFamily="18" charset="0"/>
                <a:cs typeface="B Nazanin" panose="00000400000000000000" pitchFamily="2" charset="-78"/>
              </a:rPr>
              <a:t>فصل 11 کتاب مرجع و اطلس رنگی اندریاسن</a:t>
            </a:r>
          </a:p>
          <a:p>
            <a:r>
              <a:rPr lang="fa-IR" sz="6200" b="1" dirty="0">
                <a:latin typeface="Bodoni MT Black" panose="02070A03080606020203" pitchFamily="18" charset="0"/>
                <a:cs typeface="B Nazanin" panose="00000400000000000000" pitchFamily="2" charset="-78"/>
              </a:rPr>
              <a:t>دکتر سمیرا دهقانی تفتی</a:t>
            </a:r>
          </a:p>
          <a:p>
            <a:r>
              <a:rPr lang="fa-IR" sz="6200" b="1" dirty="0">
                <a:latin typeface="Bodoni MT Black" panose="02070A03080606020203" pitchFamily="18" charset="0"/>
                <a:cs typeface="B Nazanin" panose="00000400000000000000" pitchFamily="2" charset="-78"/>
              </a:rPr>
              <a:t>متخصص دندانپزشکی کودکان </a:t>
            </a:r>
          </a:p>
          <a:p>
            <a:r>
              <a:rPr lang="fa-IR" sz="6200" b="1" dirty="0">
                <a:latin typeface="Bodoni MT Black" panose="02070A03080606020203" pitchFamily="18" charset="0"/>
                <a:cs typeface="B Nazanin" panose="00000400000000000000" pitchFamily="2" charset="-78"/>
              </a:rPr>
              <a:t>دانشکده دندانپزشکی سمنان</a:t>
            </a:r>
          </a:p>
          <a:p>
            <a:endParaRPr lang="en-US" dirty="0"/>
          </a:p>
        </p:txBody>
      </p:sp>
    </p:spTree>
    <p:extLst>
      <p:ext uri="{BB962C8B-B14F-4D97-AF65-F5344CB8AC3E}">
        <p14:creationId xmlns:p14="http://schemas.microsoft.com/office/powerpoint/2010/main" val="39581692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093272" y="527955"/>
            <a:ext cx="8005455" cy="4803273"/>
          </a:xfrm>
          <a:prstGeom prst="rect">
            <a:avLst/>
          </a:prstGeom>
        </p:spPr>
      </p:pic>
      <p:sp>
        <p:nvSpPr>
          <p:cNvPr id="4" name="Rectangle: Rounded Corners 3">
            <a:extLst>
              <a:ext uri="{FF2B5EF4-FFF2-40B4-BE49-F238E27FC236}">
                <a16:creationId xmlns:a16="http://schemas.microsoft.com/office/drawing/2014/main" id="{ADAB86C5-0FD2-748B-5BA5-D9048FC42495}"/>
              </a:ext>
            </a:extLst>
          </p:cNvPr>
          <p:cNvSpPr/>
          <p:nvPr/>
        </p:nvSpPr>
        <p:spPr>
          <a:xfrm>
            <a:off x="2266604" y="5547360"/>
            <a:ext cx="2222269" cy="96981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Enamel infraction </a:t>
            </a:r>
          </a:p>
        </p:txBody>
      </p:sp>
      <p:sp>
        <p:nvSpPr>
          <p:cNvPr id="5" name="Rectangle: Rounded Corners 4">
            <a:extLst>
              <a:ext uri="{FF2B5EF4-FFF2-40B4-BE49-F238E27FC236}">
                <a16:creationId xmlns:a16="http://schemas.microsoft.com/office/drawing/2014/main" id="{1BE4C319-9D3E-4127-119A-D96B28605EE2}"/>
              </a:ext>
            </a:extLst>
          </p:cNvPr>
          <p:cNvSpPr/>
          <p:nvPr/>
        </p:nvSpPr>
        <p:spPr>
          <a:xfrm>
            <a:off x="4984864" y="5547360"/>
            <a:ext cx="2222269" cy="969818"/>
          </a:xfrm>
          <a:prstGeom prst="roundRect">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Enamel and dentin fracture</a:t>
            </a:r>
          </a:p>
        </p:txBody>
      </p:sp>
      <p:sp>
        <p:nvSpPr>
          <p:cNvPr id="6" name="Rectangle: Rounded Corners 5">
            <a:extLst>
              <a:ext uri="{FF2B5EF4-FFF2-40B4-BE49-F238E27FC236}">
                <a16:creationId xmlns:a16="http://schemas.microsoft.com/office/drawing/2014/main" id="{D9EAC12C-4193-9771-9513-7511E6CB203E}"/>
              </a:ext>
            </a:extLst>
          </p:cNvPr>
          <p:cNvSpPr/>
          <p:nvPr/>
        </p:nvSpPr>
        <p:spPr>
          <a:xfrm>
            <a:off x="7815498" y="5547360"/>
            <a:ext cx="2222269" cy="96981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Complicated crown fracture</a:t>
            </a:r>
          </a:p>
        </p:txBody>
      </p:sp>
    </p:spTree>
    <p:extLst>
      <p:ext uri="{BB962C8B-B14F-4D97-AF65-F5344CB8AC3E}">
        <p14:creationId xmlns:p14="http://schemas.microsoft.com/office/powerpoint/2010/main" val="26765301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093272" y="527955"/>
            <a:ext cx="8005455" cy="4803273"/>
          </a:xfrm>
          <a:prstGeom prst="rect">
            <a:avLst/>
          </a:prstGeom>
        </p:spPr>
      </p:pic>
      <p:sp>
        <p:nvSpPr>
          <p:cNvPr id="4" name="Rectangle: Rounded Corners 3">
            <a:extLst>
              <a:ext uri="{FF2B5EF4-FFF2-40B4-BE49-F238E27FC236}">
                <a16:creationId xmlns:a16="http://schemas.microsoft.com/office/drawing/2014/main" id="{ADAB86C5-0FD2-748B-5BA5-D9048FC42495}"/>
              </a:ext>
            </a:extLst>
          </p:cNvPr>
          <p:cNvSpPr/>
          <p:nvPr/>
        </p:nvSpPr>
        <p:spPr>
          <a:xfrm>
            <a:off x="2266604" y="5547360"/>
            <a:ext cx="2222269" cy="96981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Enamel infraction </a:t>
            </a:r>
          </a:p>
        </p:txBody>
      </p:sp>
      <p:sp>
        <p:nvSpPr>
          <p:cNvPr id="5" name="Rectangle: Rounded Corners 4">
            <a:extLst>
              <a:ext uri="{FF2B5EF4-FFF2-40B4-BE49-F238E27FC236}">
                <a16:creationId xmlns:a16="http://schemas.microsoft.com/office/drawing/2014/main" id="{1BE4C319-9D3E-4127-119A-D96B28605EE2}"/>
              </a:ext>
            </a:extLst>
          </p:cNvPr>
          <p:cNvSpPr/>
          <p:nvPr/>
        </p:nvSpPr>
        <p:spPr>
          <a:xfrm>
            <a:off x="4984864" y="5547360"/>
            <a:ext cx="2222269" cy="969818"/>
          </a:xfrm>
          <a:prstGeom prst="roundRect">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Enamel and dentin fracture</a:t>
            </a:r>
          </a:p>
        </p:txBody>
      </p:sp>
      <p:sp>
        <p:nvSpPr>
          <p:cNvPr id="6" name="Rectangle: Rounded Corners 5">
            <a:extLst>
              <a:ext uri="{FF2B5EF4-FFF2-40B4-BE49-F238E27FC236}">
                <a16:creationId xmlns:a16="http://schemas.microsoft.com/office/drawing/2014/main" id="{D9EAC12C-4193-9771-9513-7511E6CB203E}"/>
              </a:ext>
            </a:extLst>
          </p:cNvPr>
          <p:cNvSpPr/>
          <p:nvPr/>
        </p:nvSpPr>
        <p:spPr>
          <a:xfrm>
            <a:off x="7815498" y="5547360"/>
            <a:ext cx="2222269" cy="96981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Complicated crown fracture</a:t>
            </a:r>
          </a:p>
        </p:txBody>
      </p:sp>
    </p:spTree>
    <p:extLst>
      <p:ext uri="{BB962C8B-B14F-4D97-AF65-F5344CB8AC3E}">
        <p14:creationId xmlns:p14="http://schemas.microsoft.com/office/powerpoint/2010/main" val="17714846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A2CBECA-AF71-7AC2-66D4-7DCA99AE9429}"/>
              </a:ext>
            </a:extLst>
          </p:cNvPr>
          <p:cNvPicPr>
            <a:picLocks noChangeAspect="1"/>
          </p:cNvPicPr>
          <p:nvPr/>
        </p:nvPicPr>
        <p:blipFill>
          <a:blip r:embed="rId2"/>
          <a:stretch>
            <a:fillRect/>
          </a:stretch>
        </p:blipFill>
        <p:spPr>
          <a:xfrm>
            <a:off x="1138790" y="469059"/>
            <a:ext cx="9292806" cy="5942825"/>
          </a:xfrm>
          <a:prstGeom prst="rect">
            <a:avLst/>
          </a:prstGeom>
        </p:spPr>
      </p:pic>
      <p:sp>
        <p:nvSpPr>
          <p:cNvPr id="2" name="Rectangle: Rounded Corners 1">
            <a:extLst>
              <a:ext uri="{FF2B5EF4-FFF2-40B4-BE49-F238E27FC236}">
                <a16:creationId xmlns:a16="http://schemas.microsoft.com/office/drawing/2014/main" id="{BCFD0D00-698A-ABB6-6277-6AD52AD529AF}"/>
              </a:ext>
            </a:extLst>
          </p:cNvPr>
          <p:cNvSpPr/>
          <p:nvPr/>
        </p:nvSpPr>
        <p:spPr>
          <a:xfrm>
            <a:off x="1878675" y="5115098"/>
            <a:ext cx="1003069" cy="188422"/>
          </a:xfrm>
          <a:prstGeom prst="roundRect">
            <a:avLst/>
          </a:prstGeom>
          <a:noFill/>
          <a:ln w="28575">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ln w="0"/>
              <a:solidFill>
                <a:schemeClr val="tx1"/>
              </a:solidFill>
              <a:effectLst>
                <a:outerShdw blurRad="38100" dist="19050" dir="2700000" algn="tl" rotWithShape="0">
                  <a:schemeClr val="dk1">
                    <a:alpha val="40000"/>
                  </a:schemeClr>
                </a:outerShdw>
              </a:effectLst>
            </a:endParaRPr>
          </a:p>
        </p:txBody>
      </p:sp>
      <p:sp>
        <p:nvSpPr>
          <p:cNvPr id="4" name="Arrow: Down 3">
            <a:extLst>
              <a:ext uri="{FF2B5EF4-FFF2-40B4-BE49-F238E27FC236}">
                <a16:creationId xmlns:a16="http://schemas.microsoft.com/office/drawing/2014/main" id="{391D7B40-F3FF-6ABC-9BF7-58F8ADAEC070}"/>
              </a:ext>
            </a:extLst>
          </p:cNvPr>
          <p:cNvSpPr/>
          <p:nvPr/>
        </p:nvSpPr>
        <p:spPr>
          <a:xfrm>
            <a:off x="2105891" y="3197629"/>
            <a:ext cx="931025" cy="170133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679168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E5699D4-3FE3-4186-87BD-222FB072F0A0}"/>
              </a:ext>
            </a:extLst>
          </p:cNvPr>
          <p:cNvPicPr>
            <a:picLocks noChangeAspect="1"/>
          </p:cNvPicPr>
          <p:nvPr/>
        </p:nvPicPr>
        <p:blipFill>
          <a:blip r:embed="rId2"/>
          <a:stretch>
            <a:fillRect/>
          </a:stretch>
        </p:blipFill>
        <p:spPr>
          <a:xfrm>
            <a:off x="92628" y="1055129"/>
            <a:ext cx="11747361" cy="4491638"/>
          </a:xfrm>
          <a:prstGeom prst="rect">
            <a:avLst/>
          </a:prstGeom>
        </p:spPr>
      </p:pic>
      <p:sp>
        <p:nvSpPr>
          <p:cNvPr id="2" name="Arrow: Down 1">
            <a:extLst>
              <a:ext uri="{FF2B5EF4-FFF2-40B4-BE49-F238E27FC236}">
                <a16:creationId xmlns:a16="http://schemas.microsoft.com/office/drawing/2014/main" id="{DCB6A2E4-E1C0-B9EC-8DD8-DEE594EBFBD7}"/>
              </a:ext>
            </a:extLst>
          </p:cNvPr>
          <p:cNvSpPr/>
          <p:nvPr/>
        </p:nvSpPr>
        <p:spPr>
          <a:xfrm>
            <a:off x="1590502" y="2515985"/>
            <a:ext cx="931025" cy="170133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8991C007-44E3-E205-861D-2D22DA3CB71D}"/>
              </a:ext>
            </a:extLst>
          </p:cNvPr>
          <p:cNvSpPr/>
          <p:nvPr/>
        </p:nvSpPr>
        <p:spPr>
          <a:xfrm>
            <a:off x="1590502" y="4810297"/>
            <a:ext cx="1740131" cy="232757"/>
          </a:xfrm>
          <a:prstGeom prst="roundRect">
            <a:avLst>
              <a:gd name="adj" fmla="val 0"/>
            </a:avLst>
          </a:prstGeom>
          <a:noFill/>
          <a:ln w="28575">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ln w="0"/>
              <a:solidFill>
                <a:schemeClr val="tx1"/>
              </a:solidFill>
              <a:effectLst>
                <a:outerShdw blurRad="38100" dist="19050" dir="2700000" algn="tl" rotWithShape="0">
                  <a:schemeClr val="dk1">
                    <a:alpha val="40000"/>
                  </a:schemeClr>
                </a:outerShdw>
              </a:effectLst>
            </a:endParaRPr>
          </a:p>
        </p:txBody>
      </p:sp>
      <p:sp>
        <p:nvSpPr>
          <p:cNvPr id="5" name="Rectangle: Rounded Corners 4">
            <a:extLst>
              <a:ext uri="{FF2B5EF4-FFF2-40B4-BE49-F238E27FC236}">
                <a16:creationId xmlns:a16="http://schemas.microsoft.com/office/drawing/2014/main" id="{5BC280D5-50FF-8F28-8E3C-5974D207A173}"/>
              </a:ext>
            </a:extLst>
          </p:cNvPr>
          <p:cNvSpPr/>
          <p:nvPr/>
        </p:nvSpPr>
        <p:spPr>
          <a:xfrm>
            <a:off x="431470" y="5043054"/>
            <a:ext cx="820190" cy="232757"/>
          </a:xfrm>
          <a:prstGeom prst="roundRect">
            <a:avLst/>
          </a:prstGeom>
          <a:noFill/>
          <a:ln w="28575">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5578752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DCBEB81-780C-C0EB-F286-2A19B8C0478D}"/>
              </a:ext>
            </a:extLst>
          </p:cNvPr>
          <p:cNvPicPr>
            <a:picLocks noChangeAspect="1"/>
          </p:cNvPicPr>
          <p:nvPr/>
        </p:nvPicPr>
        <p:blipFill>
          <a:blip r:embed="rId2"/>
          <a:stretch>
            <a:fillRect/>
          </a:stretch>
        </p:blipFill>
        <p:spPr>
          <a:xfrm>
            <a:off x="2593571" y="204947"/>
            <a:ext cx="7108235" cy="6351815"/>
          </a:xfrm>
          <a:prstGeom prst="rect">
            <a:avLst/>
          </a:prstGeom>
        </p:spPr>
      </p:pic>
      <p:grpSp>
        <p:nvGrpSpPr>
          <p:cNvPr id="6" name="Group 5">
            <a:extLst>
              <a:ext uri="{FF2B5EF4-FFF2-40B4-BE49-F238E27FC236}">
                <a16:creationId xmlns:a16="http://schemas.microsoft.com/office/drawing/2014/main" id="{A3A9CF9F-D969-C26A-9F33-9DAD3D00EB3D}"/>
              </a:ext>
            </a:extLst>
          </p:cNvPr>
          <p:cNvGrpSpPr/>
          <p:nvPr/>
        </p:nvGrpSpPr>
        <p:grpSpPr>
          <a:xfrm>
            <a:off x="1163782" y="5159433"/>
            <a:ext cx="2039390" cy="1397329"/>
            <a:chOff x="1163782" y="5159433"/>
            <a:chExt cx="2039390" cy="1397329"/>
          </a:xfrm>
        </p:grpSpPr>
        <p:sp>
          <p:nvSpPr>
            <p:cNvPr id="4" name="Rectangle: Rounded Corners 3">
              <a:extLst>
                <a:ext uri="{FF2B5EF4-FFF2-40B4-BE49-F238E27FC236}">
                  <a16:creationId xmlns:a16="http://schemas.microsoft.com/office/drawing/2014/main" id="{6136F2C7-A97C-7192-868A-B7634075D021}"/>
                </a:ext>
              </a:extLst>
            </p:cNvPr>
            <p:cNvSpPr/>
            <p:nvPr/>
          </p:nvSpPr>
          <p:spPr>
            <a:xfrm>
              <a:off x="1163782" y="5159433"/>
              <a:ext cx="2039389" cy="1397329"/>
            </a:xfrm>
            <a:prstGeom prst="round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 name="Arrow: Down 1">
              <a:extLst>
                <a:ext uri="{FF2B5EF4-FFF2-40B4-BE49-F238E27FC236}">
                  <a16:creationId xmlns:a16="http://schemas.microsoft.com/office/drawing/2014/main" id="{7B953886-D062-0F35-22D0-6C414E5A5EEB}"/>
                </a:ext>
              </a:extLst>
            </p:cNvPr>
            <p:cNvSpPr/>
            <p:nvPr/>
          </p:nvSpPr>
          <p:spPr>
            <a:xfrm rot="16200000">
              <a:off x="1886990" y="4965863"/>
              <a:ext cx="931025" cy="170133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Rectangle: Rounded Corners 4">
            <a:extLst>
              <a:ext uri="{FF2B5EF4-FFF2-40B4-BE49-F238E27FC236}">
                <a16:creationId xmlns:a16="http://schemas.microsoft.com/office/drawing/2014/main" id="{EE414384-341E-4461-4B5C-083403943840}"/>
              </a:ext>
            </a:extLst>
          </p:cNvPr>
          <p:cNvSpPr/>
          <p:nvPr/>
        </p:nvSpPr>
        <p:spPr>
          <a:xfrm>
            <a:off x="4450080" y="5700153"/>
            <a:ext cx="2471651" cy="268385"/>
          </a:xfrm>
          <a:prstGeom prst="roundRect">
            <a:avLst>
              <a:gd name="adj" fmla="val 0"/>
            </a:avLst>
          </a:prstGeom>
          <a:noFill/>
          <a:ln w="28575">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5168708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60D6CF8-4F57-0313-55F2-9996C9C603D6}"/>
              </a:ext>
            </a:extLst>
          </p:cNvPr>
          <p:cNvPicPr>
            <a:picLocks noChangeAspect="1"/>
          </p:cNvPicPr>
          <p:nvPr/>
        </p:nvPicPr>
        <p:blipFill>
          <a:blip r:embed="rId2"/>
          <a:stretch>
            <a:fillRect/>
          </a:stretch>
        </p:blipFill>
        <p:spPr>
          <a:xfrm>
            <a:off x="781957" y="73815"/>
            <a:ext cx="10628086" cy="6477614"/>
          </a:xfrm>
          <a:prstGeom prst="rect">
            <a:avLst/>
          </a:prstGeom>
        </p:spPr>
      </p:pic>
      <p:sp>
        <p:nvSpPr>
          <p:cNvPr id="2" name="Arrow: Down 1">
            <a:extLst>
              <a:ext uri="{FF2B5EF4-FFF2-40B4-BE49-F238E27FC236}">
                <a16:creationId xmlns:a16="http://schemas.microsoft.com/office/drawing/2014/main" id="{5E39941F-CC10-73CB-BB1C-46117EF8B71D}"/>
              </a:ext>
            </a:extLst>
          </p:cNvPr>
          <p:cNvSpPr/>
          <p:nvPr/>
        </p:nvSpPr>
        <p:spPr>
          <a:xfrm>
            <a:off x="1978429" y="598516"/>
            <a:ext cx="931025" cy="170133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43A5DC72-396F-AFDF-F6E5-590BF24F39BF}"/>
              </a:ext>
            </a:extLst>
          </p:cNvPr>
          <p:cNvSpPr/>
          <p:nvPr/>
        </p:nvSpPr>
        <p:spPr>
          <a:xfrm>
            <a:off x="1911929" y="2646513"/>
            <a:ext cx="1695796" cy="224149"/>
          </a:xfrm>
          <a:prstGeom prst="roundRect">
            <a:avLst>
              <a:gd name="adj" fmla="val 0"/>
            </a:avLst>
          </a:prstGeom>
          <a:noFill/>
          <a:ln w="28575">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ln w="0"/>
              <a:solidFill>
                <a:schemeClr val="tx1"/>
              </a:solidFill>
              <a:effectLst>
                <a:outerShdw blurRad="38100" dist="19050" dir="2700000" algn="tl" rotWithShape="0">
                  <a:schemeClr val="dk1">
                    <a:alpha val="40000"/>
                  </a:schemeClr>
                </a:outerShdw>
              </a:effectLst>
            </a:endParaRPr>
          </a:p>
        </p:txBody>
      </p:sp>
      <p:sp>
        <p:nvSpPr>
          <p:cNvPr id="5" name="Rectangle: Rounded Corners 4">
            <a:extLst>
              <a:ext uri="{FF2B5EF4-FFF2-40B4-BE49-F238E27FC236}">
                <a16:creationId xmlns:a16="http://schemas.microsoft.com/office/drawing/2014/main" id="{5EB143F5-13F8-B368-66C8-06981C7FE45B}"/>
              </a:ext>
            </a:extLst>
          </p:cNvPr>
          <p:cNvSpPr/>
          <p:nvPr/>
        </p:nvSpPr>
        <p:spPr>
          <a:xfrm>
            <a:off x="1092020" y="2805987"/>
            <a:ext cx="509848" cy="224149"/>
          </a:xfrm>
          <a:prstGeom prst="roundRect">
            <a:avLst>
              <a:gd name="adj" fmla="val 0"/>
            </a:avLst>
          </a:prstGeom>
          <a:noFill/>
          <a:ln w="28575">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2789887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94F409-9952-3714-9B13-9307C6FF2D29}"/>
              </a:ext>
            </a:extLst>
          </p:cNvPr>
          <p:cNvPicPr>
            <a:picLocks noChangeAspect="1"/>
          </p:cNvPicPr>
          <p:nvPr/>
        </p:nvPicPr>
        <p:blipFill>
          <a:blip r:embed="rId2"/>
          <a:stretch>
            <a:fillRect/>
          </a:stretch>
        </p:blipFill>
        <p:spPr>
          <a:xfrm>
            <a:off x="1037324" y="680555"/>
            <a:ext cx="9896187" cy="4592348"/>
          </a:xfrm>
          <a:prstGeom prst="rect">
            <a:avLst/>
          </a:prstGeom>
        </p:spPr>
      </p:pic>
      <p:sp>
        <p:nvSpPr>
          <p:cNvPr id="2" name="Arrow: Down 1">
            <a:extLst>
              <a:ext uri="{FF2B5EF4-FFF2-40B4-BE49-F238E27FC236}">
                <a16:creationId xmlns:a16="http://schemas.microsoft.com/office/drawing/2014/main" id="{48F3F94E-8156-4A35-00C9-3B84ABE7FAF0}"/>
              </a:ext>
            </a:extLst>
          </p:cNvPr>
          <p:cNvSpPr/>
          <p:nvPr/>
        </p:nvSpPr>
        <p:spPr>
          <a:xfrm>
            <a:off x="2205644" y="1727662"/>
            <a:ext cx="931025" cy="170133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81253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2F668C1-C996-80DE-8DEF-7D3D7D2AD473}"/>
              </a:ext>
            </a:extLst>
          </p:cNvPr>
          <p:cNvPicPr>
            <a:picLocks noChangeAspect="1"/>
          </p:cNvPicPr>
          <p:nvPr/>
        </p:nvPicPr>
        <p:blipFill rotWithShape="1">
          <a:blip r:embed="rId2"/>
          <a:srcRect l="300" t="3331" r="1"/>
          <a:stretch/>
        </p:blipFill>
        <p:spPr>
          <a:xfrm>
            <a:off x="681643" y="1374371"/>
            <a:ext cx="10458301" cy="4123111"/>
          </a:xfrm>
          <a:prstGeom prst="rect">
            <a:avLst/>
          </a:prstGeom>
        </p:spPr>
      </p:pic>
      <p:sp>
        <p:nvSpPr>
          <p:cNvPr id="3" name="Arrow: Down 2">
            <a:extLst>
              <a:ext uri="{FF2B5EF4-FFF2-40B4-BE49-F238E27FC236}">
                <a16:creationId xmlns:a16="http://schemas.microsoft.com/office/drawing/2014/main" id="{21294AD3-7E6B-E894-9F6F-4780BEAC3DE9}"/>
              </a:ext>
            </a:extLst>
          </p:cNvPr>
          <p:cNvSpPr/>
          <p:nvPr/>
        </p:nvSpPr>
        <p:spPr>
          <a:xfrm>
            <a:off x="1695797" y="1965960"/>
            <a:ext cx="931025" cy="170133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43651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7D02185-21C0-4006-53C4-E8018CAED434}"/>
              </a:ext>
            </a:extLst>
          </p:cNvPr>
          <p:cNvPicPr>
            <a:picLocks noChangeAspect="1"/>
          </p:cNvPicPr>
          <p:nvPr/>
        </p:nvPicPr>
        <p:blipFill>
          <a:blip r:embed="rId2"/>
          <a:stretch>
            <a:fillRect/>
          </a:stretch>
        </p:blipFill>
        <p:spPr>
          <a:xfrm>
            <a:off x="2607128" y="245672"/>
            <a:ext cx="7388427" cy="5956561"/>
          </a:xfrm>
          <a:prstGeom prst="rect">
            <a:avLst/>
          </a:prstGeom>
        </p:spPr>
      </p:pic>
      <p:grpSp>
        <p:nvGrpSpPr>
          <p:cNvPr id="2" name="Group 1">
            <a:extLst>
              <a:ext uri="{FF2B5EF4-FFF2-40B4-BE49-F238E27FC236}">
                <a16:creationId xmlns:a16="http://schemas.microsoft.com/office/drawing/2014/main" id="{6BC98211-F58F-8AB7-196D-D69169974A60}"/>
              </a:ext>
            </a:extLst>
          </p:cNvPr>
          <p:cNvGrpSpPr/>
          <p:nvPr/>
        </p:nvGrpSpPr>
        <p:grpSpPr>
          <a:xfrm>
            <a:off x="687186" y="4804904"/>
            <a:ext cx="2039390" cy="1397329"/>
            <a:chOff x="1163782" y="5159433"/>
            <a:chExt cx="2039390" cy="1397329"/>
          </a:xfrm>
        </p:grpSpPr>
        <p:sp>
          <p:nvSpPr>
            <p:cNvPr id="4" name="Rectangle: Rounded Corners 3">
              <a:extLst>
                <a:ext uri="{FF2B5EF4-FFF2-40B4-BE49-F238E27FC236}">
                  <a16:creationId xmlns:a16="http://schemas.microsoft.com/office/drawing/2014/main" id="{6EE61A75-230E-AE62-541D-84188296B698}"/>
                </a:ext>
              </a:extLst>
            </p:cNvPr>
            <p:cNvSpPr/>
            <p:nvPr/>
          </p:nvSpPr>
          <p:spPr>
            <a:xfrm>
              <a:off x="1163782" y="5159433"/>
              <a:ext cx="2039389" cy="1397329"/>
            </a:xfrm>
            <a:prstGeom prst="round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 name="Arrow: Down 4">
              <a:extLst>
                <a:ext uri="{FF2B5EF4-FFF2-40B4-BE49-F238E27FC236}">
                  <a16:creationId xmlns:a16="http://schemas.microsoft.com/office/drawing/2014/main" id="{28C2C33B-A86B-D5DF-2BEA-70E792582ED3}"/>
                </a:ext>
              </a:extLst>
            </p:cNvPr>
            <p:cNvSpPr/>
            <p:nvPr/>
          </p:nvSpPr>
          <p:spPr>
            <a:xfrm rot="16200000">
              <a:off x="1886990" y="4965863"/>
              <a:ext cx="931025" cy="170133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7689972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1E4813B-D9A6-3D2C-A070-49E27C905FE7}"/>
              </a:ext>
            </a:extLst>
          </p:cNvPr>
          <p:cNvPicPr>
            <a:picLocks noChangeAspect="1"/>
          </p:cNvPicPr>
          <p:nvPr/>
        </p:nvPicPr>
        <p:blipFill>
          <a:blip r:embed="rId2"/>
          <a:stretch>
            <a:fillRect/>
          </a:stretch>
        </p:blipFill>
        <p:spPr>
          <a:xfrm>
            <a:off x="370676" y="1666629"/>
            <a:ext cx="11450648" cy="3524742"/>
          </a:xfrm>
          <a:prstGeom prst="rect">
            <a:avLst/>
          </a:prstGeom>
        </p:spPr>
      </p:pic>
      <p:sp>
        <p:nvSpPr>
          <p:cNvPr id="2" name="Arrow: Down 1">
            <a:extLst>
              <a:ext uri="{FF2B5EF4-FFF2-40B4-BE49-F238E27FC236}">
                <a16:creationId xmlns:a16="http://schemas.microsoft.com/office/drawing/2014/main" id="{72958D4B-9910-1388-D89C-A4A13F5C2025}"/>
              </a:ext>
            </a:extLst>
          </p:cNvPr>
          <p:cNvSpPr/>
          <p:nvPr/>
        </p:nvSpPr>
        <p:spPr>
          <a:xfrm rot="10800000">
            <a:off x="1518458" y="3063240"/>
            <a:ext cx="931025" cy="170133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540352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AE082-3951-27CF-22BD-9BD97E05F20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E7034E8-5ABD-7D27-EB20-BE20D5187496}"/>
              </a:ext>
            </a:extLst>
          </p:cNvPr>
          <p:cNvSpPr>
            <a:spLocks noGrp="1"/>
          </p:cNvSpPr>
          <p:nvPr>
            <p:ph idx="1"/>
          </p:nvPr>
        </p:nvSpPr>
        <p:spPr/>
        <p:txBody>
          <a:bodyPr>
            <a:normAutofit/>
          </a:bodyPr>
          <a:lstStyle/>
          <a:p>
            <a:pPr algn="r" rtl="1"/>
            <a:r>
              <a:rPr lang="fa-IR" sz="1800" b="0" i="0" u="none" strike="noStrike" baseline="0" dirty="0">
                <a:latin typeface="MinionPro-Regular"/>
              </a:rPr>
              <a:t>آسیب (</a:t>
            </a:r>
            <a:r>
              <a:rPr lang="en-US" sz="1800" b="0" i="0" u="none" strike="noStrike" baseline="0" dirty="0">
                <a:latin typeface="MinionPro-Regular"/>
              </a:rPr>
              <a:t>Injury</a:t>
            </a:r>
            <a:r>
              <a:rPr lang="fa-IR" sz="1800" b="0" i="0" u="none" strike="noStrike" baseline="0" dirty="0">
                <a:latin typeface="MinionPro-Regular"/>
              </a:rPr>
              <a:t>): اختلال در یکپارچگی بافت ها </a:t>
            </a:r>
          </a:p>
          <a:p>
            <a:pPr algn="r" rtl="1"/>
            <a:r>
              <a:rPr lang="fa-IR" sz="1800" dirty="0">
                <a:latin typeface="MinionPro-Regular"/>
              </a:rPr>
              <a:t>التیام(</a:t>
            </a:r>
            <a:r>
              <a:rPr lang="en-US" sz="1800" b="0" i="0" u="none" strike="noStrike" baseline="0" dirty="0">
                <a:latin typeface="MinionPro-Regular"/>
              </a:rPr>
              <a:t>healing</a:t>
            </a:r>
            <a:r>
              <a:rPr lang="fa-IR" sz="1800" dirty="0">
                <a:latin typeface="MinionPro-Regular"/>
              </a:rPr>
              <a:t>):برقراری مجدد تداوم و یکپارچگی بافت ها </a:t>
            </a:r>
          </a:p>
          <a:p>
            <a:pPr algn="r" rtl="1"/>
            <a:r>
              <a:rPr lang="fa-IR" sz="1800" dirty="0">
                <a:latin typeface="MinionPro-Regular"/>
              </a:rPr>
              <a:t>رژنراسیون: روندی بیولوژیک که منجر به تداوم بافت از دست رفته یا از هم گسیخته  به وسیله ی بافت جدید میشود که  این بافت از نظر آناتومی و عملکرد با بافت اولیه مشابه است.</a:t>
            </a:r>
          </a:p>
          <a:p>
            <a:pPr algn="r" rtl="1"/>
            <a:r>
              <a:rPr lang="fa-IR" sz="1800" dirty="0">
                <a:latin typeface="MinionPro-Regular"/>
              </a:rPr>
              <a:t>ترمیم(</a:t>
            </a:r>
            <a:r>
              <a:rPr lang="en-US" sz="1800" dirty="0">
                <a:latin typeface="MinionPro-Regular"/>
              </a:rPr>
              <a:t>Repair </a:t>
            </a:r>
            <a:r>
              <a:rPr lang="fa-IR" sz="1800" dirty="0">
                <a:latin typeface="MinionPro-Regular"/>
              </a:rPr>
              <a:t>): ترمیم یا تشکیل اسکار روندی بیولوژیک است که موجب تداوم بافت از دست رفته یا از هم گسیخته  به وسیله ی بافت جدید میشود اما فانکشن و ساختار را بازسازی نمیکند.</a:t>
            </a:r>
          </a:p>
          <a:p>
            <a:pPr algn="r" rtl="1"/>
            <a:endParaRPr lang="fa-IR" sz="1800" dirty="0">
              <a:latin typeface="MinionPro-Regular"/>
            </a:endParaRPr>
          </a:p>
          <a:p>
            <a:pPr algn="r" rtl="1"/>
            <a:endParaRPr lang="fa-IR" sz="1800" dirty="0">
              <a:latin typeface="MinionPro-Regular"/>
            </a:endParaRPr>
          </a:p>
        </p:txBody>
      </p:sp>
    </p:spTree>
    <p:extLst>
      <p:ext uri="{BB962C8B-B14F-4D97-AF65-F5344CB8AC3E}">
        <p14:creationId xmlns:p14="http://schemas.microsoft.com/office/powerpoint/2010/main" val="8738820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F85CF40-E956-B1C9-182B-018CF47222BE}"/>
              </a:ext>
            </a:extLst>
          </p:cNvPr>
          <p:cNvSpPr/>
          <p:nvPr/>
        </p:nvSpPr>
        <p:spPr>
          <a:xfrm>
            <a:off x="0" y="2493818"/>
            <a:ext cx="12192000" cy="2078182"/>
          </a:xfrm>
          <a:prstGeom prst="roundRect">
            <a:avLst/>
          </a:prstGeom>
          <a:solidFill>
            <a:schemeClr val="accent3">
              <a:lumMod val="60000"/>
              <a:lumOff val="4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rtl="1"/>
            <a:r>
              <a:rPr lang="en-US" sz="4400" b="1" dirty="0">
                <a:solidFill>
                  <a:schemeClr val="bg1"/>
                </a:solidFill>
                <a:latin typeface="Arial" panose="020B0604020202020204" pitchFamily="34" charset="0"/>
                <a:cs typeface="Arial" panose="020B0604020202020204" pitchFamily="34" charset="0"/>
              </a:rPr>
              <a:t>2</a:t>
            </a:r>
          </a:p>
          <a:p>
            <a:pPr algn="ctr" rtl="1"/>
            <a:r>
              <a:rPr lang="fa-IR" sz="3600" b="1" dirty="0">
                <a:solidFill>
                  <a:schemeClr val="bg1"/>
                </a:solidFill>
                <a:latin typeface="Arial" panose="020B0604020202020204" pitchFamily="34" charset="0"/>
                <a:cs typeface="Arial" panose="020B0604020202020204" pitchFamily="34" charset="0"/>
              </a:rPr>
              <a:t>صدمات وارده به بافت پریودنتال </a:t>
            </a:r>
          </a:p>
        </p:txBody>
      </p:sp>
    </p:spTree>
    <p:extLst>
      <p:ext uri="{BB962C8B-B14F-4D97-AF65-F5344CB8AC3E}">
        <p14:creationId xmlns:p14="http://schemas.microsoft.com/office/powerpoint/2010/main" val="31387360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9A2B005-155F-C233-2429-BDA01A08FE91}"/>
              </a:ext>
            </a:extLst>
          </p:cNvPr>
          <p:cNvGrpSpPr/>
          <p:nvPr/>
        </p:nvGrpSpPr>
        <p:grpSpPr>
          <a:xfrm>
            <a:off x="1971608" y="440566"/>
            <a:ext cx="8248784" cy="931030"/>
            <a:chOff x="2643447" y="604055"/>
            <a:chExt cx="8201838" cy="931030"/>
          </a:xfrm>
        </p:grpSpPr>
        <p:sp>
          <p:nvSpPr>
            <p:cNvPr id="15" name="Rectangle 14">
              <a:extLst>
                <a:ext uri="{FF2B5EF4-FFF2-40B4-BE49-F238E27FC236}">
                  <a16:creationId xmlns:a16="http://schemas.microsoft.com/office/drawing/2014/main" id="{5DBE860E-D443-9937-4CB8-606F68EFB4C1}"/>
                </a:ext>
              </a:extLst>
            </p:cNvPr>
            <p:cNvSpPr/>
            <p:nvPr/>
          </p:nvSpPr>
          <p:spPr>
            <a:xfrm>
              <a:off x="2643447" y="604059"/>
              <a:ext cx="7708669" cy="93102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r" rtl="1"/>
              <a:r>
                <a:rPr lang="fa-IR" b="1" dirty="0">
                  <a:solidFill>
                    <a:schemeClr val="bg1"/>
                  </a:solidFill>
                  <a:latin typeface="Arial" panose="020B0604020202020204" pitchFamily="34" charset="0"/>
                  <a:cs typeface="Arial" panose="020B0604020202020204" pitchFamily="34" charset="0"/>
                </a:rPr>
                <a:t>      کوفتگی(</a:t>
              </a:r>
              <a:r>
                <a:rPr lang="en-US" b="1" dirty="0">
                  <a:solidFill>
                    <a:schemeClr val="bg1"/>
                  </a:solidFill>
                  <a:latin typeface="Arial" panose="020B0604020202020204" pitchFamily="34" charset="0"/>
                  <a:cs typeface="Arial" panose="020B0604020202020204" pitchFamily="34" charset="0"/>
                </a:rPr>
                <a:t>concussion</a:t>
              </a:r>
              <a:r>
                <a:rPr lang="fa-IR" b="1" dirty="0">
                  <a:solidFill>
                    <a:schemeClr val="bg1"/>
                  </a:solidFill>
                  <a:latin typeface="Arial" panose="020B0604020202020204" pitchFamily="34" charset="0"/>
                  <a:cs typeface="Arial" panose="020B0604020202020204" pitchFamily="34" charset="0"/>
                </a:rPr>
                <a:t>) :آسیب به ساختار های پشتیبان به همراه واکنش مشخص به دق اما </a:t>
              </a:r>
            </a:p>
            <a:p>
              <a:pPr algn="r" rtl="1"/>
              <a:r>
                <a:rPr lang="fa-IR" b="1" dirty="0">
                  <a:solidFill>
                    <a:schemeClr val="bg1"/>
                  </a:solidFill>
                  <a:latin typeface="Arial" panose="020B0604020202020204" pitchFamily="34" charset="0"/>
                  <a:cs typeface="Arial" panose="020B0604020202020204" pitchFamily="34" charset="0"/>
                </a:rPr>
                <a:t>       بدون لقی و جا به جایی دندان </a:t>
              </a:r>
              <a:endParaRPr lang="en-US" b="1" dirty="0">
                <a:solidFill>
                  <a:schemeClr val="bg1"/>
                </a:solidFill>
                <a:latin typeface="Arial" panose="020B0604020202020204" pitchFamily="34" charset="0"/>
                <a:cs typeface="Arial" panose="020B0604020202020204" pitchFamily="34" charset="0"/>
              </a:endParaRPr>
            </a:p>
          </p:txBody>
        </p:sp>
        <p:sp>
          <p:nvSpPr>
            <p:cNvPr id="16" name="Isosceles Triangle 15">
              <a:extLst>
                <a:ext uri="{FF2B5EF4-FFF2-40B4-BE49-F238E27FC236}">
                  <a16:creationId xmlns:a16="http://schemas.microsoft.com/office/drawing/2014/main" id="{61A33979-55D8-25B7-AC74-C75C8874DE56}"/>
                </a:ext>
              </a:extLst>
            </p:cNvPr>
            <p:cNvSpPr/>
            <p:nvPr/>
          </p:nvSpPr>
          <p:spPr>
            <a:xfrm rot="10800000">
              <a:off x="9803423" y="604055"/>
              <a:ext cx="1041862" cy="931026"/>
            </a:xfrm>
            <a:prstGeom prst="triangle">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rtl="1"/>
              <a:endParaRPr lang="en-US" b="1" dirty="0">
                <a:solidFill>
                  <a:schemeClr val="bg1"/>
                </a:solidFill>
                <a:latin typeface="Arial" panose="020B0604020202020204" pitchFamily="34" charset="0"/>
                <a:cs typeface="Arial" panose="020B0604020202020204" pitchFamily="34" charset="0"/>
              </a:endParaRPr>
            </a:p>
          </p:txBody>
        </p:sp>
      </p:grpSp>
      <p:grpSp>
        <p:nvGrpSpPr>
          <p:cNvPr id="23" name="Group 22">
            <a:extLst>
              <a:ext uri="{FF2B5EF4-FFF2-40B4-BE49-F238E27FC236}">
                <a16:creationId xmlns:a16="http://schemas.microsoft.com/office/drawing/2014/main" id="{4AAD0F69-E38A-98E5-A4D5-652CE39F92DB}"/>
              </a:ext>
            </a:extLst>
          </p:cNvPr>
          <p:cNvGrpSpPr/>
          <p:nvPr/>
        </p:nvGrpSpPr>
        <p:grpSpPr>
          <a:xfrm>
            <a:off x="1990792" y="1533687"/>
            <a:ext cx="8229600" cy="931027"/>
            <a:chOff x="2643447" y="604059"/>
            <a:chExt cx="8229600" cy="931027"/>
          </a:xfrm>
        </p:grpSpPr>
        <p:sp>
          <p:nvSpPr>
            <p:cNvPr id="24" name="Rectangle 23">
              <a:extLst>
                <a:ext uri="{FF2B5EF4-FFF2-40B4-BE49-F238E27FC236}">
                  <a16:creationId xmlns:a16="http://schemas.microsoft.com/office/drawing/2014/main" id="{9E308E66-4318-F468-1BC3-A9FE67DB0059}"/>
                </a:ext>
              </a:extLst>
            </p:cNvPr>
            <p:cNvSpPr/>
            <p:nvPr/>
          </p:nvSpPr>
          <p:spPr>
            <a:xfrm>
              <a:off x="2643447" y="604060"/>
              <a:ext cx="7708669" cy="93102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r" rtl="1"/>
              <a:r>
                <a:rPr lang="fa-IR" b="1" dirty="0">
                  <a:solidFill>
                    <a:schemeClr val="bg1"/>
                  </a:solidFill>
                  <a:latin typeface="Arial" panose="020B0604020202020204" pitchFamily="34" charset="0"/>
                  <a:cs typeface="Arial" panose="020B0604020202020204" pitchFamily="34" charset="0"/>
                </a:rPr>
                <a:t>     ساب لاکسیشن(</a:t>
              </a:r>
              <a:r>
                <a:rPr lang="en-US" b="1" dirty="0">
                  <a:solidFill>
                    <a:schemeClr val="bg1"/>
                  </a:solidFill>
                  <a:latin typeface="Arial" panose="020B0604020202020204" pitchFamily="34" charset="0"/>
                  <a:cs typeface="Arial" panose="020B0604020202020204" pitchFamily="34" charset="0"/>
                </a:rPr>
                <a:t>Loosening</a:t>
              </a:r>
              <a:r>
                <a:rPr lang="fa-IR" b="1" dirty="0">
                  <a:solidFill>
                    <a:schemeClr val="bg1"/>
                  </a:solidFill>
                  <a:latin typeface="Arial" panose="020B0604020202020204" pitchFamily="34" charset="0"/>
                  <a:cs typeface="Arial" panose="020B0604020202020204" pitchFamily="34" charset="0"/>
                </a:rPr>
                <a:t>): اسیب به ساختار های پشتیبان به همراه لقی غیر طبیعی</a:t>
              </a:r>
            </a:p>
            <a:p>
              <a:pPr algn="r" rtl="1"/>
              <a:r>
                <a:rPr lang="fa-IR" b="1" dirty="0">
                  <a:solidFill>
                    <a:schemeClr val="bg1"/>
                  </a:solidFill>
                  <a:latin typeface="Arial" panose="020B0604020202020204" pitchFamily="34" charset="0"/>
                  <a:cs typeface="Arial" panose="020B0604020202020204" pitchFamily="34" charset="0"/>
                </a:rPr>
                <a:t>        بدون جابه جایی دندان </a:t>
              </a:r>
              <a:endParaRPr lang="en-US" b="1" dirty="0">
                <a:solidFill>
                  <a:schemeClr val="bg1"/>
                </a:solidFill>
                <a:latin typeface="Arial" panose="020B0604020202020204" pitchFamily="34" charset="0"/>
                <a:cs typeface="Arial" panose="020B0604020202020204" pitchFamily="34" charset="0"/>
              </a:endParaRPr>
            </a:p>
          </p:txBody>
        </p:sp>
        <p:sp>
          <p:nvSpPr>
            <p:cNvPr id="25" name="Isosceles Triangle 24">
              <a:extLst>
                <a:ext uri="{FF2B5EF4-FFF2-40B4-BE49-F238E27FC236}">
                  <a16:creationId xmlns:a16="http://schemas.microsoft.com/office/drawing/2014/main" id="{DFD856BD-2C31-16E7-A5C4-6CAC22A8BA5A}"/>
                </a:ext>
              </a:extLst>
            </p:cNvPr>
            <p:cNvSpPr/>
            <p:nvPr/>
          </p:nvSpPr>
          <p:spPr>
            <a:xfrm rot="10800000">
              <a:off x="9831185" y="604059"/>
              <a:ext cx="1041862" cy="931026"/>
            </a:xfrm>
            <a:prstGeom prst="triangle">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rtl="1"/>
              <a:endParaRPr lang="en-US" b="1" dirty="0">
                <a:solidFill>
                  <a:schemeClr val="bg1"/>
                </a:solidFill>
                <a:latin typeface="Arial" panose="020B0604020202020204" pitchFamily="34" charset="0"/>
                <a:cs typeface="Arial" panose="020B0604020202020204" pitchFamily="34" charset="0"/>
              </a:endParaRPr>
            </a:p>
          </p:txBody>
        </p:sp>
      </p:grpSp>
      <p:grpSp>
        <p:nvGrpSpPr>
          <p:cNvPr id="29" name="Group 28">
            <a:extLst>
              <a:ext uri="{FF2B5EF4-FFF2-40B4-BE49-F238E27FC236}">
                <a16:creationId xmlns:a16="http://schemas.microsoft.com/office/drawing/2014/main" id="{302C856B-D9C4-19D6-013D-BBF892A3FF50}"/>
              </a:ext>
            </a:extLst>
          </p:cNvPr>
          <p:cNvGrpSpPr/>
          <p:nvPr/>
        </p:nvGrpSpPr>
        <p:grpSpPr>
          <a:xfrm>
            <a:off x="2039389" y="4813027"/>
            <a:ext cx="8268352" cy="931026"/>
            <a:chOff x="1255808" y="842328"/>
            <a:chExt cx="8229600" cy="931026"/>
          </a:xfrm>
        </p:grpSpPr>
        <p:sp>
          <p:nvSpPr>
            <p:cNvPr id="30" name="Rectangle 29">
              <a:extLst>
                <a:ext uri="{FF2B5EF4-FFF2-40B4-BE49-F238E27FC236}">
                  <a16:creationId xmlns:a16="http://schemas.microsoft.com/office/drawing/2014/main" id="{46AC152E-8F7B-34B9-557A-ADE0F25478B5}"/>
                </a:ext>
              </a:extLst>
            </p:cNvPr>
            <p:cNvSpPr/>
            <p:nvPr/>
          </p:nvSpPr>
          <p:spPr>
            <a:xfrm>
              <a:off x="1255808" y="842328"/>
              <a:ext cx="7708669" cy="93102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r" rtl="1"/>
              <a:r>
                <a:rPr lang="fa-IR" b="1" dirty="0">
                  <a:solidFill>
                    <a:schemeClr val="bg1"/>
                  </a:solidFill>
                  <a:latin typeface="Arial" panose="020B0604020202020204" pitchFamily="34" charset="0"/>
                  <a:cs typeface="Arial" panose="020B0604020202020204" pitchFamily="34" charset="0"/>
                </a:rPr>
                <a:t>      لترال لاکسیشن: جا به جایی دندان در جهت غیر اگزیالی همراه با خردشدگی یا شسکتگی</a:t>
              </a:r>
            </a:p>
            <a:p>
              <a:pPr algn="r" rtl="1"/>
              <a:r>
                <a:rPr lang="fa-IR" b="1" dirty="0">
                  <a:solidFill>
                    <a:schemeClr val="bg1"/>
                  </a:solidFill>
                  <a:latin typeface="Arial" panose="020B0604020202020204" pitchFamily="34" charset="0"/>
                  <a:cs typeface="Arial" panose="020B0604020202020204" pitchFamily="34" charset="0"/>
                </a:rPr>
                <a:t>        ساکت الوئول </a:t>
              </a:r>
              <a:endParaRPr lang="en-US" b="1" dirty="0">
                <a:solidFill>
                  <a:schemeClr val="bg1"/>
                </a:solidFill>
                <a:latin typeface="Arial" panose="020B0604020202020204" pitchFamily="34" charset="0"/>
                <a:cs typeface="Arial" panose="020B0604020202020204" pitchFamily="34" charset="0"/>
              </a:endParaRPr>
            </a:p>
          </p:txBody>
        </p:sp>
        <p:sp>
          <p:nvSpPr>
            <p:cNvPr id="31" name="Isosceles Triangle 30">
              <a:extLst>
                <a:ext uri="{FF2B5EF4-FFF2-40B4-BE49-F238E27FC236}">
                  <a16:creationId xmlns:a16="http://schemas.microsoft.com/office/drawing/2014/main" id="{3A81E19B-41F6-5BF1-5314-305FA40E01DE}"/>
                </a:ext>
              </a:extLst>
            </p:cNvPr>
            <p:cNvSpPr/>
            <p:nvPr/>
          </p:nvSpPr>
          <p:spPr>
            <a:xfrm rot="10800000">
              <a:off x="8443546" y="842328"/>
              <a:ext cx="1041862" cy="931026"/>
            </a:xfrm>
            <a:prstGeom prst="triangle">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rtl="1"/>
              <a:endParaRPr lang="en-US" b="1" dirty="0">
                <a:solidFill>
                  <a:schemeClr val="bg1"/>
                </a:solidFill>
                <a:latin typeface="Arial" panose="020B0604020202020204" pitchFamily="34" charset="0"/>
                <a:cs typeface="Arial" panose="020B0604020202020204" pitchFamily="34" charset="0"/>
              </a:endParaRPr>
            </a:p>
          </p:txBody>
        </p:sp>
      </p:grpSp>
      <p:grpSp>
        <p:nvGrpSpPr>
          <p:cNvPr id="32" name="Group 31">
            <a:extLst>
              <a:ext uri="{FF2B5EF4-FFF2-40B4-BE49-F238E27FC236}">
                <a16:creationId xmlns:a16="http://schemas.microsoft.com/office/drawing/2014/main" id="{DCF72C01-F4C8-A730-FF40-97A03FF3F21D}"/>
              </a:ext>
            </a:extLst>
          </p:cNvPr>
          <p:cNvGrpSpPr/>
          <p:nvPr/>
        </p:nvGrpSpPr>
        <p:grpSpPr>
          <a:xfrm>
            <a:off x="2039389" y="5906133"/>
            <a:ext cx="8276705" cy="931027"/>
            <a:chOff x="2643447" y="604059"/>
            <a:chExt cx="8229600" cy="931027"/>
          </a:xfrm>
        </p:grpSpPr>
        <p:sp>
          <p:nvSpPr>
            <p:cNvPr id="33" name="Rectangle 32">
              <a:extLst>
                <a:ext uri="{FF2B5EF4-FFF2-40B4-BE49-F238E27FC236}">
                  <a16:creationId xmlns:a16="http://schemas.microsoft.com/office/drawing/2014/main" id="{E0FFAEE4-2BDA-64A2-EDFF-F77B18D5D53E}"/>
                </a:ext>
              </a:extLst>
            </p:cNvPr>
            <p:cNvSpPr/>
            <p:nvPr/>
          </p:nvSpPr>
          <p:spPr>
            <a:xfrm>
              <a:off x="2643447" y="604060"/>
              <a:ext cx="7708669" cy="93102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r" rtl="1"/>
              <a:r>
                <a:rPr lang="fa-IR" b="1" dirty="0">
                  <a:solidFill>
                    <a:schemeClr val="bg1"/>
                  </a:solidFill>
                  <a:latin typeface="Arial" panose="020B0604020202020204" pitchFamily="34" charset="0"/>
                  <a:cs typeface="Arial" panose="020B0604020202020204" pitchFamily="34" charset="0"/>
                </a:rPr>
                <a:t>    اوالژن (</a:t>
              </a:r>
              <a:r>
                <a:rPr lang="en-US" b="1" dirty="0">
                  <a:solidFill>
                    <a:schemeClr val="bg1"/>
                  </a:solidFill>
                  <a:latin typeface="Arial" panose="020B0604020202020204" pitchFamily="34" charset="0"/>
                  <a:cs typeface="Arial" panose="020B0604020202020204" pitchFamily="34" charset="0"/>
                </a:rPr>
                <a:t>Exarticulation</a:t>
              </a:r>
              <a:r>
                <a:rPr lang="fa-IR" b="1" dirty="0">
                  <a:solidFill>
                    <a:schemeClr val="bg1"/>
                  </a:solidFill>
                  <a:latin typeface="Arial" panose="020B0604020202020204" pitchFamily="34" charset="0"/>
                  <a:cs typeface="Arial" panose="020B0604020202020204" pitchFamily="34" charset="0"/>
                </a:rPr>
                <a:t>):خارج شدن کامل دندان از ساکت </a:t>
              </a:r>
              <a:endParaRPr lang="en-US" b="1" dirty="0">
                <a:solidFill>
                  <a:schemeClr val="bg1"/>
                </a:solidFill>
                <a:latin typeface="Arial" panose="020B0604020202020204" pitchFamily="34" charset="0"/>
                <a:cs typeface="Arial" panose="020B0604020202020204" pitchFamily="34" charset="0"/>
              </a:endParaRPr>
            </a:p>
          </p:txBody>
        </p:sp>
        <p:sp>
          <p:nvSpPr>
            <p:cNvPr id="34" name="Isosceles Triangle 33">
              <a:extLst>
                <a:ext uri="{FF2B5EF4-FFF2-40B4-BE49-F238E27FC236}">
                  <a16:creationId xmlns:a16="http://schemas.microsoft.com/office/drawing/2014/main" id="{F7773E3D-3827-83A9-62CC-610C99983CAB}"/>
                </a:ext>
              </a:extLst>
            </p:cNvPr>
            <p:cNvSpPr/>
            <p:nvPr/>
          </p:nvSpPr>
          <p:spPr>
            <a:xfrm rot="10800000">
              <a:off x="9831185" y="604059"/>
              <a:ext cx="1041862" cy="931026"/>
            </a:xfrm>
            <a:prstGeom prst="triangle">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rtl="1"/>
              <a:endParaRPr lang="en-US" b="1" dirty="0">
                <a:solidFill>
                  <a:schemeClr val="bg1"/>
                </a:solidFill>
                <a:latin typeface="Arial" panose="020B0604020202020204" pitchFamily="34" charset="0"/>
                <a:cs typeface="Arial" panose="020B0604020202020204" pitchFamily="34" charset="0"/>
              </a:endParaRPr>
            </a:p>
          </p:txBody>
        </p:sp>
      </p:grpSp>
      <p:grpSp>
        <p:nvGrpSpPr>
          <p:cNvPr id="35" name="Group 34">
            <a:extLst>
              <a:ext uri="{FF2B5EF4-FFF2-40B4-BE49-F238E27FC236}">
                <a16:creationId xmlns:a16="http://schemas.microsoft.com/office/drawing/2014/main" id="{F700AA6D-93DB-1168-22BF-A4082736699F}"/>
              </a:ext>
            </a:extLst>
          </p:cNvPr>
          <p:cNvGrpSpPr/>
          <p:nvPr/>
        </p:nvGrpSpPr>
        <p:grpSpPr>
          <a:xfrm>
            <a:off x="1998103" y="2626797"/>
            <a:ext cx="8271163" cy="931026"/>
            <a:chOff x="2643447" y="604059"/>
            <a:chExt cx="8229600" cy="931026"/>
          </a:xfrm>
        </p:grpSpPr>
        <p:sp>
          <p:nvSpPr>
            <p:cNvPr id="36" name="Rectangle 35">
              <a:extLst>
                <a:ext uri="{FF2B5EF4-FFF2-40B4-BE49-F238E27FC236}">
                  <a16:creationId xmlns:a16="http://schemas.microsoft.com/office/drawing/2014/main" id="{E9F032D0-8F76-1C7F-1C00-031EEDA62CE4}"/>
                </a:ext>
              </a:extLst>
            </p:cNvPr>
            <p:cNvSpPr/>
            <p:nvPr/>
          </p:nvSpPr>
          <p:spPr>
            <a:xfrm>
              <a:off x="2643447" y="604059"/>
              <a:ext cx="7708669" cy="93102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r" rtl="1"/>
              <a:r>
                <a:rPr lang="fa-IR" b="1" dirty="0">
                  <a:solidFill>
                    <a:schemeClr val="bg1"/>
                  </a:solidFill>
                  <a:latin typeface="Arial" panose="020B0604020202020204" pitchFamily="34" charset="0"/>
                  <a:cs typeface="Arial" panose="020B0604020202020204" pitchFamily="34" charset="0"/>
                </a:rPr>
                <a:t>     اکستروژن(</a:t>
              </a:r>
              <a:r>
                <a:rPr lang="en-US" b="1" dirty="0">
                  <a:solidFill>
                    <a:schemeClr val="bg1"/>
                  </a:solidFill>
                  <a:latin typeface="Arial" panose="020B0604020202020204" pitchFamily="34" charset="0"/>
                  <a:cs typeface="Arial" panose="020B0604020202020204" pitchFamily="34" charset="0"/>
                </a:rPr>
                <a:t>Peripheral </a:t>
              </a:r>
              <a:r>
                <a:rPr lang="en-US" b="1" dirty="0" err="1">
                  <a:solidFill>
                    <a:schemeClr val="bg1"/>
                  </a:solidFill>
                  <a:latin typeface="Arial" panose="020B0604020202020204" pitchFamily="34" charset="0"/>
                  <a:cs typeface="Arial" panose="020B0604020202020204" pitchFamily="34" charset="0"/>
                </a:rPr>
                <a:t>dislocatipn</a:t>
              </a:r>
              <a:r>
                <a:rPr lang="en-US" b="1" dirty="0">
                  <a:solidFill>
                    <a:schemeClr val="bg1"/>
                  </a:solidFill>
                  <a:latin typeface="Arial" panose="020B0604020202020204" pitchFamily="34" charset="0"/>
                  <a:cs typeface="Arial" panose="020B0604020202020204" pitchFamily="34" charset="0"/>
                </a:rPr>
                <a:t> –Partial avulsion</a:t>
              </a:r>
              <a:r>
                <a:rPr lang="fa-IR" b="1" dirty="0">
                  <a:solidFill>
                    <a:schemeClr val="bg1"/>
                  </a:solidFill>
                  <a:latin typeface="Arial" panose="020B0604020202020204" pitchFamily="34" charset="0"/>
                  <a:cs typeface="Arial" panose="020B0604020202020204" pitchFamily="34" charset="0"/>
                </a:rPr>
                <a:t>)</a:t>
              </a:r>
              <a:r>
                <a:rPr lang="en-US" b="1" dirty="0">
                  <a:solidFill>
                    <a:schemeClr val="bg1"/>
                  </a:solidFill>
                  <a:latin typeface="Arial" panose="020B0604020202020204" pitchFamily="34" charset="0"/>
                  <a:cs typeface="Arial" panose="020B0604020202020204" pitchFamily="34" charset="0"/>
                </a:rPr>
                <a:t>:</a:t>
              </a:r>
              <a:r>
                <a:rPr lang="fa-IR" b="1" dirty="0">
                  <a:solidFill>
                    <a:schemeClr val="bg1"/>
                  </a:solidFill>
                  <a:latin typeface="Arial" panose="020B0604020202020204" pitchFamily="34" charset="0"/>
                  <a:cs typeface="Arial" panose="020B0604020202020204" pitchFamily="34" charset="0"/>
                </a:rPr>
                <a:t> جابه جایی نسبی دندان</a:t>
              </a:r>
            </a:p>
            <a:p>
              <a:pPr algn="r" rtl="1"/>
              <a:r>
                <a:rPr lang="fa-IR" b="1" dirty="0">
                  <a:solidFill>
                    <a:schemeClr val="bg1"/>
                  </a:solidFill>
                  <a:latin typeface="Arial" panose="020B0604020202020204" pitchFamily="34" charset="0"/>
                  <a:cs typeface="Arial" panose="020B0604020202020204" pitchFamily="34" charset="0"/>
                </a:rPr>
                <a:t>       به خارج از ساکت دندانی </a:t>
              </a:r>
              <a:endParaRPr lang="en-US" b="1" dirty="0">
                <a:solidFill>
                  <a:schemeClr val="bg1"/>
                </a:solidFill>
                <a:latin typeface="Arial" panose="020B0604020202020204" pitchFamily="34" charset="0"/>
                <a:cs typeface="Arial" panose="020B0604020202020204" pitchFamily="34" charset="0"/>
              </a:endParaRPr>
            </a:p>
          </p:txBody>
        </p:sp>
        <p:sp>
          <p:nvSpPr>
            <p:cNvPr id="37" name="Isosceles Triangle 36">
              <a:extLst>
                <a:ext uri="{FF2B5EF4-FFF2-40B4-BE49-F238E27FC236}">
                  <a16:creationId xmlns:a16="http://schemas.microsoft.com/office/drawing/2014/main" id="{316E177E-DED9-4FEA-F819-6B984FC31C5A}"/>
                </a:ext>
              </a:extLst>
            </p:cNvPr>
            <p:cNvSpPr/>
            <p:nvPr/>
          </p:nvSpPr>
          <p:spPr>
            <a:xfrm rot="10800000">
              <a:off x="9831185" y="604059"/>
              <a:ext cx="1041862" cy="931026"/>
            </a:xfrm>
            <a:prstGeom prst="triangle">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rtl="1"/>
              <a:endParaRPr lang="en-US" b="1" dirty="0">
                <a:solidFill>
                  <a:schemeClr val="bg1"/>
                </a:solidFill>
                <a:latin typeface="Arial" panose="020B0604020202020204" pitchFamily="34" charset="0"/>
                <a:cs typeface="Arial" panose="020B0604020202020204" pitchFamily="34" charset="0"/>
              </a:endParaRPr>
            </a:p>
          </p:txBody>
        </p:sp>
      </p:grpSp>
      <p:grpSp>
        <p:nvGrpSpPr>
          <p:cNvPr id="38" name="Group 37">
            <a:extLst>
              <a:ext uri="{FF2B5EF4-FFF2-40B4-BE49-F238E27FC236}">
                <a16:creationId xmlns:a16="http://schemas.microsoft.com/office/drawing/2014/main" id="{50BC678D-1B04-64D3-C1B7-D9F14411EAD7}"/>
              </a:ext>
            </a:extLst>
          </p:cNvPr>
          <p:cNvGrpSpPr/>
          <p:nvPr/>
        </p:nvGrpSpPr>
        <p:grpSpPr>
          <a:xfrm>
            <a:off x="2039389" y="3719920"/>
            <a:ext cx="8229600" cy="931027"/>
            <a:chOff x="2643447" y="604059"/>
            <a:chExt cx="8229600" cy="931027"/>
          </a:xfrm>
        </p:grpSpPr>
        <p:sp>
          <p:nvSpPr>
            <p:cNvPr id="39" name="Rectangle 38">
              <a:extLst>
                <a:ext uri="{FF2B5EF4-FFF2-40B4-BE49-F238E27FC236}">
                  <a16:creationId xmlns:a16="http://schemas.microsoft.com/office/drawing/2014/main" id="{3EE3A0FC-55DD-9E4C-9DFE-78536B4CB5B2}"/>
                </a:ext>
              </a:extLst>
            </p:cNvPr>
            <p:cNvSpPr/>
            <p:nvPr/>
          </p:nvSpPr>
          <p:spPr>
            <a:xfrm>
              <a:off x="2643447" y="604060"/>
              <a:ext cx="7708669" cy="93102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r" rtl="1"/>
              <a:r>
                <a:rPr lang="fa-IR" b="1" dirty="0">
                  <a:solidFill>
                    <a:schemeClr val="bg1"/>
                  </a:solidFill>
                  <a:latin typeface="Arial" panose="020B0604020202020204" pitchFamily="34" charset="0"/>
                  <a:cs typeface="Arial" panose="020B0604020202020204" pitchFamily="34" charset="0"/>
                </a:rPr>
                <a:t>      اینتروژن (</a:t>
              </a:r>
              <a:r>
                <a:rPr lang="en-US" b="1" dirty="0">
                  <a:solidFill>
                    <a:schemeClr val="bg1"/>
                  </a:solidFill>
                  <a:latin typeface="Arial" panose="020B0604020202020204" pitchFamily="34" charset="0"/>
                  <a:cs typeface="Arial" panose="020B0604020202020204" pitchFamily="34" charset="0"/>
                </a:rPr>
                <a:t>Central dislocation</a:t>
              </a:r>
              <a:r>
                <a:rPr lang="fa-IR" b="1" dirty="0">
                  <a:solidFill>
                    <a:schemeClr val="bg1"/>
                  </a:solidFill>
                  <a:latin typeface="Arial" panose="020B0604020202020204" pitchFamily="34" charset="0"/>
                  <a:cs typeface="Arial" panose="020B0604020202020204" pitchFamily="34" charset="0"/>
                </a:rPr>
                <a:t>):جا به جایی دندان به داخل ساکت دندانی همراه با</a:t>
              </a:r>
            </a:p>
            <a:p>
              <a:pPr algn="r" rtl="1"/>
              <a:r>
                <a:rPr lang="fa-IR" b="1" dirty="0">
                  <a:solidFill>
                    <a:schemeClr val="bg1"/>
                  </a:solidFill>
                  <a:latin typeface="Arial" panose="020B0604020202020204" pitchFamily="34" charset="0"/>
                  <a:cs typeface="Arial" panose="020B0604020202020204" pitchFamily="34" charset="0"/>
                </a:rPr>
                <a:t>      خردشدگی یا شسکتگی ساکت الوئول</a:t>
              </a:r>
              <a:endParaRPr lang="en-US" b="1" dirty="0">
                <a:solidFill>
                  <a:schemeClr val="bg1"/>
                </a:solidFill>
                <a:latin typeface="Arial" panose="020B0604020202020204" pitchFamily="34" charset="0"/>
                <a:cs typeface="Arial" panose="020B0604020202020204" pitchFamily="34" charset="0"/>
              </a:endParaRPr>
            </a:p>
          </p:txBody>
        </p:sp>
        <p:sp>
          <p:nvSpPr>
            <p:cNvPr id="40" name="Isosceles Triangle 39">
              <a:extLst>
                <a:ext uri="{FF2B5EF4-FFF2-40B4-BE49-F238E27FC236}">
                  <a16:creationId xmlns:a16="http://schemas.microsoft.com/office/drawing/2014/main" id="{589A1DD9-8E55-3BF6-712A-FD462A13D7E2}"/>
                </a:ext>
              </a:extLst>
            </p:cNvPr>
            <p:cNvSpPr/>
            <p:nvPr/>
          </p:nvSpPr>
          <p:spPr>
            <a:xfrm rot="10800000">
              <a:off x="9831185" y="604059"/>
              <a:ext cx="1041862" cy="931026"/>
            </a:xfrm>
            <a:prstGeom prst="triangle">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rtl="1"/>
              <a:endParaRPr lang="en-US"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5462773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35744" y="1455313"/>
            <a:ext cx="10138834" cy="3438082"/>
          </a:xfrm>
          <a:prstGeom prst="rect">
            <a:avLst/>
          </a:prstGeom>
        </p:spPr>
      </p:pic>
    </p:spTree>
    <p:extLst>
      <p:ext uri="{BB962C8B-B14F-4D97-AF65-F5344CB8AC3E}">
        <p14:creationId xmlns:p14="http://schemas.microsoft.com/office/powerpoint/2010/main" val="10008669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59569"/>
          <a:stretch/>
        </p:blipFill>
        <p:spPr>
          <a:xfrm>
            <a:off x="2288775" y="2764592"/>
            <a:ext cx="7298570" cy="2538929"/>
          </a:xfrm>
          <a:prstGeom prst="rect">
            <a:avLst/>
          </a:prstGeom>
        </p:spPr>
      </p:pic>
      <p:sp>
        <p:nvSpPr>
          <p:cNvPr id="3" name="Rectangle: Rounded Corners 2">
            <a:extLst>
              <a:ext uri="{FF2B5EF4-FFF2-40B4-BE49-F238E27FC236}">
                <a16:creationId xmlns:a16="http://schemas.microsoft.com/office/drawing/2014/main" id="{2068C5A1-3658-77F3-8997-7BB0AE3C3159}"/>
              </a:ext>
            </a:extLst>
          </p:cNvPr>
          <p:cNvSpPr/>
          <p:nvPr/>
        </p:nvSpPr>
        <p:spPr>
          <a:xfrm>
            <a:off x="2288775" y="1612669"/>
            <a:ext cx="2222269" cy="96981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Concussion </a:t>
            </a:r>
          </a:p>
        </p:txBody>
      </p:sp>
      <p:sp>
        <p:nvSpPr>
          <p:cNvPr id="4" name="Rectangle: Rounded Corners 3">
            <a:extLst>
              <a:ext uri="{FF2B5EF4-FFF2-40B4-BE49-F238E27FC236}">
                <a16:creationId xmlns:a16="http://schemas.microsoft.com/office/drawing/2014/main" id="{C38EBB4F-B8C1-1073-0328-5EC93DD6F0C1}"/>
              </a:ext>
            </a:extLst>
          </p:cNvPr>
          <p:cNvSpPr/>
          <p:nvPr/>
        </p:nvSpPr>
        <p:spPr>
          <a:xfrm>
            <a:off x="4826925" y="1612669"/>
            <a:ext cx="2222269" cy="969818"/>
          </a:xfrm>
          <a:prstGeom prst="roundRect">
            <a:avLst/>
          </a:prstGeom>
          <a:solidFill>
            <a:schemeClr val="accent3">
              <a:lumMod val="60000"/>
              <a:lumOff val="4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Subluxation</a:t>
            </a:r>
          </a:p>
        </p:txBody>
      </p:sp>
      <p:sp>
        <p:nvSpPr>
          <p:cNvPr id="5" name="Rectangle: Rounded Corners 4">
            <a:extLst>
              <a:ext uri="{FF2B5EF4-FFF2-40B4-BE49-F238E27FC236}">
                <a16:creationId xmlns:a16="http://schemas.microsoft.com/office/drawing/2014/main" id="{E7BBE839-79B6-D606-5B5C-A77ADA6ED167}"/>
              </a:ext>
            </a:extLst>
          </p:cNvPr>
          <p:cNvSpPr/>
          <p:nvPr/>
        </p:nvSpPr>
        <p:spPr>
          <a:xfrm>
            <a:off x="7365076" y="1612669"/>
            <a:ext cx="2222269" cy="96981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Extrusive luxation</a:t>
            </a:r>
          </a:p>
        </p:txBody>
      </p:sp>
    </p:spTree>
    <p:extLst>
      <p:ext uri="{BB962C8B-B14F-4D97-AF65-F5344CB8AC3E}">
        <p14:creationId xmlns:p14="http://schemas.microsoft.com/office/powerpoint/2010/main" val="21270993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E64BDA3-0B0F-3C20-A58E-5B59832FC09D}"/>
              </a:ext>
            </a:extLst>
          </p:cNvPr>
          <p:cNvPicPr>
            <a:picLocks noChangeAspect="1"/>
          </p:cNvPicPr>
          <p:nvPr/>
        </p:nvPicPr>
        <p:blipFill rotWithShape="1">
          <a:blip r:embed="rId2"/>
          <a:srcRect t="43057" r="1492" b="8405"/>
          <a:stretch/>
        </p:blipFill>
        <p:spPr>
          <a:xfrm>
            <a:off x="2221002" y="2937163"/>
            <a:ext cx="7284481" cy="3048000"/>
          </a:xfrm>
          <a:prstGeom prst="rect">
            <a:avLst/>
          </a:prstGeom>
        </p:spPr>
      </p:pic>
      <p:sp>
        <p:nvSpPr>
          <p:cNvPr id="3" name="Rectangle: Rounded Corners 2">
            <a:extLst>
              <a:ext uri="{FF2B5EF4-FFF2-40B4-BE49-F238E27FC236}">
                <a16:creationId xmlns:a16="http://schemas.microsoft.com/office/drawing/2014/main" id="{C1A70B41-8B6B-7D8A-2B4B-DBD3C641A8A6}"/>
              </a:ext>
            </a:extLst>
          </p:cNvPr>
          <p:cNvSpPr/>
          <p:nvPr/>
        </p:nvSpPr>
        <p:spPr>
          <a:xfrm>
            <a:off x="7283215" y="1604356"/>
            <a:ext cx="2222269" cy="969818"/>
          </a:xfrm>
          <a:prstGeom prst="roundRect">
            <a:avLst/>
          </a:prstGeom>
          <a:solidFill>
            <a:schemeClr val="accent3">
              <a:lumMod val="60000"/>
              <a:lumOff val="4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Avulsion</a:t>
            </a:r>
          </a:p>
        </p:txBody>
      </p:sp>
      <p:sp>
        <p:nvSpPr>
          <p:cNvPr id="4" name="Rectangle: Rounded Corners 3">
            <a:extLst>
              <a:ext uri="{FF2B5EF4-FFF2-40B4-BE49-F238E27FC236}">
                <a16:creationId xmlns:a16="http://schemas.microsoft.com/office/drawing/2014/main" id="{7E1AE24A-507C-F924-A7AD-4654F068EE12}"/>
              </a:ext>
            </a:extLst>
          </p:cNvPr>
          <p:cNvSpPr/>
          <p:nvPr/>
        </p:nvSpPr>
        <p:spPr>
          <a:xfrm>
            <a:off x="4752109" y="1604356"/>
            <a:ext cx="2222269" cy="96981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Intrusive luxation</a:t>
            </a:r>
          </a:p>
        </p:txBody>
      </p:sp>
      <p:sp>
        <p:nvSpPr>
          <p:cNvPr id="5" name="Rectangle: Rounded Corners 4">
            <a:extLst>
              <a:ext uri="{FF2B5EF4-FFF2-40B4-BE49-F238E27FC236}">
                <a16:creationId xmlns:a16="http://schemas.microsoft.com/office/drawing/2014/main" id="{007C9B95-B3DF-09D3-0CA4-4763086D6E9C}"/>
              </a:ext>
            </a:extLst>
          </p:cNvPr>
          <p:cNvSpPr/>
          <p:nvPr/>
        </p:nvSpPr>
        <p:spPr>
          <a:xfrm>
            <a:off x="2221003" y="1604356"/>
            <a:ext cx="2222269" cy="969818"/>
          </a:xfrm>
          <a:prstGeom prst="roundRect">
            <a:avLst/>
          </a:prstGeom>
          <a:solidFill>
            <a:schemeClr val="accent3">
              <a:lumMod val="60000"/>
              <a:lumOff val="4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Lateral  luxation</a:t>
            </a:r>
          </a:p>
        </p:txBody>
      </p:sp>
    </p:spTree>
    <p:extLst>
      <p:ext uri="{BB962C8B-B14F-4D97-AF65-F5344CB8AC3E}">
        <p14:creationId xmlns:p14="http://schemas.microsoft.com/office/powerpoint/2010/main" val="19555701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CF7F412-AA87-1180-516D-4E3588A8C83E}"/>
              </a:ext>
            </a:extLst>
          </p:cNvPr>
          <p:cNvPicPr>
            <a:picLocks noChangeAspect="1"/>
          </p:cNvPicPr>
          <p:nvPr/>
        </p:nvPicPr>
        <p:blipFill>
          <a:blip r:embed="rId2"/>
          <a:stretch>
            <a:fillRect/>
          </a:stretch>
        </p:blipFill>
        <p:spPr>
          <a:xfrm>
            <a:off x="0" y="1183567"/>
            <a:ext cx="12192000" cy="4490866"/>
          </a:xfrm>
          <a:prstGeom prst="rect">
            <a:avLst/>
          </a:prstGeom>
        </p:spPr>
      </p:pic>
      <p:sp>
        <p:nvSpPr>
          <p:cNvPr id="2" name="Arrow: Down 1">
            <a:extLst>
              <a:ext uri="{FF2B5EF4-FFF2-40B4-BE49-F238E27FC236}">
                <a16:creationId xmlns:a16="http://schemas.microsoft.com/office/drawing/2014/main" id="{E66F1880-1B2E-1966-E288-4AA0873CF813}"/>
              </a:ext>
            </a:extLst>
          </p:cNvPr>
          <p:cNvSpPr/>
          <p:nvPr/>
        </p:nvSpPr>
        <p:spPr>
          <a:xfrm rot="10800000">
            <a:off x="1518458" y="3052156"/>
            <a:ext cx="931025" cy="170133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069228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311F542-132F-2042-48FB-9438B2ED7748}"/>
              </a:ext>
            </a:extLst>
          </p:cNvPr>
          <p:cNvPicPr>
            <a:picLocks noChangeAspect="1"/>
          </p:cNvPicPr>
          <p:nvPr/>
        </p:nvPicPr>
        <p:blipFill rotWithShape="1">
          <a:blip r:embed="rId2"/>
          <a:srcRect r="4591"/>
          <a:stretch/>
        </p:blipFill>
        <p:spPr>
          <a:xfrm>
            <a:off x="279861" y="1352536"/>
            <a:ext cx="11632277" cy="4152928"/>
          </a:xfrm>
          <a:prstGeom prst="rect">
            <a:avLst/>
          </a:prstGeom>
        </p:spPr>
      </p:pic>
      <p:sp>
        <p:nvSpPr>
          <p:cNvPr id="6" name="Arrow: Down 5">
            <a:extLst>
              <a:ext uri="{FF2B5EF4-FFF2-40B4-BE49-F238E27FC236}">
                <a16:creationId xmlns:a16="http://schemas.microsoft.com/office/drawing/2014/main" id="{938285EB-E917-9D91-CE6E-83F0F98BF357}"/>
              </a:ext>
            </a:extLst>
          </p:cNvPr>
          <p:cNvSpPr/>
          <p:nvPr/>
        </p:nvSpPr>
        <p:spPr>
          <a:xfrm rot="10800000">
            <a:off x="1518458" y="3052156"/>
            <a:ext cx="931025" cy="170133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16031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5FEE5D5-5DF4-EE6D-224E-80271B554460}"/>
              </a:ext>
            </a:extLst>
          </p:cNvPr>
          <p:cNvPicPr>
            <a:picLocks noChangeAspect="1"/>
          </p:cNvPicPr>
          <p:nvPr/>
        </p:nvPicPr>
        <p:blipFill rotWithShape="1">
          <a:blip r:embed="rId2"/>
          <a:srcRect l="945" t="2393"/>
          <a:stretch/>
        </p:blipFill>
        <p:spPr>
          <a:xfrm>
            <a:off x="1524000" y="1374371"/>
            <a:ext cx="9680468" cy="3596640"/>
          </a:xfrm>
          <a:prstGeom prst="rect">
            <a:avLst/>
          </a:prstGeom>
        </p:spPr>
      </p:pic>
      <p:sp>
        <p:nvSpPr>
          <p:cNvPr id="4" name="Arrow: Down 3">
            <a:extLst>
              <a:ext uri="{FF2B5EF4-FFF2-40B4-BE49-F238E27FC236}">
                <a16:creationId xmlns:a16="http://schemas.microsoft.com/office/drawing/2014/main" id="{3CAE9EB0-4B27-5E45-B3FE-BE58F3D0736B}"/>
              </a:ext>
            </a:extLst>
          </p:cNvPr>
          <p:cNvSpPr/>
          <p:nvPr/>
        </p:nvSpPr>
        <p:spPr>
          <a:xfrm rot="10800000">
            <a:off x="2482734" y="3269672"/>
            <a:ext cx="864523" cy="148382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942175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4793C14-979D-AFAA-5A59-F21094E7A8A6}"/>
              </a:ext>
            </a:extLst>
          </p:cNvPr>
          <p:cNvPicPr>
            <a:picLocks noChangeAspect="1"/>
          </p:cNvPicPr>
          <p:nvPr/>
        </p:nvPicPr>
        <p:blipFill rotWithShape="1">
          <a:blip r:embed="rId2"/>
          <a:srcRect r="4682"/>
          <a:stretch/>
        </p:blipFill>
        <p:spPr>
          <a:xfrm>
            <a:off x="371302" y="1464832"/>
            <a:ext cx="11621193" cy="3928336"/>
          </a:xfrm>
          <a:prstGeom prst="rect">
            <a:avLst/>
          </a:prstGeom>
        </p:spPr>
      </p:pic>
      <p:sp>
        <p:nvSpPr>
          <p:cNvPr id="2" name="Arrow: Down 1">
            <a:extLst>
              <a:ext uri="{FF2B5EF4-FFF2-40B4-BE49-F238E27FC236}">
                <a16:creationId xmlns:a16="http://schemas.microsoft.com/office/drawing/2014/main" id="{668880BB-7751-BE08-6050-923BBE7E59A1}"/>
              </a:ext>
            </a:extLst>
          </p:cNvPr>
          <p:cNvSpPr/>
          <p:nvPr/>
        </p:nvSpPr>
        <p:spPr>
          <a:xfrm rot="10800000">
            <a:off x="1629294" y="3646516"/>
            <a:ext cx="864523" cy="148382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74140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203E88F-D38E-E579-9139-ED8522F74030}"/>
              </a:ext>
            </a:extLst>
          </p:cNvPr>
          <p:cNvPicPr>
            <a:picLocks noChangeAspect="1"/>
          </p:cNvPicPr>
          <p:nvPr/>
        </p:nvPicPr>
        <p:blipFill rotWithShape="1">
          <a:blip r:embed="rId2"/>
          <a:srcRect l="449" t="3797" r="5405" b="1252"/>
          <a:stretch/>
        </p:blipFill>
        <p:spPr>
          <a:xfrm>
            <a:off x="1749124" y="216131"/>
            <a:ext cx="9301260" cy="6511636"/>
          </a:xfrm>
          <a:prstGeom prst="rect">
            <a:avLst/>
          </a:prstGeom>
        </p:spPr>
      </p:pic>
      <p:sp>
        <p:nvSpPr>
          <p:cNvPr id="2" name="Arrow: Down 1">
            <a:extLst>
              <a:ext uri="{FF2B5EF4-FFF2-40B4-BE49-F238E27FC236}">
                <a16:creationId xmlns:a16="http://schemas.microsoft.com/office/drawing/2014/main" id="{522DBDC1-1625-6C2F-7FCD-F7149F2A1563}"/>
              </a:ext>
            </a:extLst>
          </p:cNvPr>
          <p:cNvSpPr/>
          <p:nvPr/>
        </p:nvSpPr>
        <p:spPr>
          <a:xfrm>
            <a:off x="2693323" y="382384"/>
            <a:ext cx="864523" cy="148382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08600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7200" dirty="0">
                <a:latin typeface="Arial" panose="020B0604020202020204" pitchFamily="34" charset="0"/>
                <a:cs typeface="Arial" panose="020B0604020202020204" pitchFamily="34" charset="0"/>
              </a:rPr>
              <a:t>طبقه بندی</a:t>
            </a:r>
            <a:endParaRPr lang="en-US" sz="7200" dirty="0">
              <a:latin typeface="Arial" panose="020B0604020202020204" pitchFamily="34" charset="0"/>
              <a:cs typeface="Arial" panose="020B0604020202020204" pitchFamily="34" charset="0"/>
            </a:endParaRP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526519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F85CF40-E956-B1C9-182B-018CF47222BE}"/>
              </a:ext>
            </a:extLst>
          </p:cNvPr>
          <p:cNvSpPr/>
          <p:nvPr/>
        </p:nvSpPr>
        <p:spPr>
          <a:xfrm>
            <a:off x="0" y="2493818"/>
            <a:ext cx="12192000" cy="2078182"/>
          </a:xfrm>
          <a:prstGeom prst="roundRect">
            <a:avLst/>
          </a:prstGeom>
          <a:solidFill>
            <a:schemeClr val="accent3">
              <a:lumMod val="60000"/>
              <a:lumOff val="4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rtl="1"/>
            <a:r>
              <a:rPr lang="en-US" sz="4400" b="1" dirty="0">
                <a:solidFill>
                  <a:schemeClr val="bg1"/>
                </a:solidFill>
                <a:latin typeface="Arial" panose="020B0604020202020204" pitchFamily="34" charset="0"/>
                <a:cs typeface="Arial" panose="020B0604020202020204" pitchFamily="34" charset="0"/>
              </a:rPr>
              <a:t>3</a:t>
            </a:r>
          </a:p>
          <a:p>
            <a:pPr algn="ctr" rtl="1"/>
            <a:r>
              <a:rPr lang="fa-IR" sz="3600" b="1" dirty="0">
                <a:solidFill>
                  <a:schemeClr val="bg1"/>
                </a:solidFill>
                <a:latin typeface="Arial" panose="020B0604020202020204" pitchFamily="34" charset="0"/>
                <a:cs typeface="Arial" panose="020B0604020202020204" pitchFamily="34" charset="0"/>
              </a:rPr>
              <a:t>صدمات وارده به استخوان پشتیبان</a:t>
            </a:r>
          </a:p>
        </p:txBody>
      </p:sp>
    </p:spTree>
    <p:extLst>
      <p:ext uri="{BB962C8B-B14F-4D97-AF65-F5344CB8AC3E}">
        <p14:creationId xmlns:p14="http://schemas.microsoft.com/office/powerpoint/2010/main" val="37706943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61CA0C38-7902-EFBC-8532-3D4921190EE5}"/>
              </a:ext>
            </a:extLst>
          </p:cNvPr>
          <p:cNvSpPr/>
          <p:nvPr/>
        </p:nvSpPr>
        <p:spPr>
          <a:xfrm>
            <a:off x="1670857" y="271549"/>
            <a:ext cx="8958348" cy="1094510"/>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fa-IR" b="1" dirty="0">
                <a:solidFill>
                  <a:schemeClr val="bg1"/>
                </a:solidFill>
                <a:latin typeface="Arial" panose="020B0604020202020204" pitchFamily="34" charset="0"/>
                <a:cs typeface="Arial" panose="020B0604020202020204" pitchFamily="34" charset="0"/>
              </a:rPr>
              <a:t>خرد شدگی ساکت آلوئول ماگزیلا یا مندیبل(</a:t>
            </a:r>
            <a:r>
              <a:rPr lang="en-US" b="1" dirty="0">
                <a:solidFill>
                  <a:schemeClr val="bg1"/>
                </a:solidFill>
                <a:latin typeface="Arial" panose="020B0604020202020204" pitchFamily="34" charset="0"/>
                <a:cs typeface="Arial" panose="020B0604020202020204" pitchFamily="34" charset="0"/>
              </a:rPr>
              <a:t>Comminution</a:t>
            </a:r>
            <a:r>
              <a:rPr lang="fa-IR" b="1" dirty="0">
                <a:solidFill>
                  <a:schemeClr val="bg1"/>
                </a:solidFill>
                <a:latin typeface="Arial" panose="020B0604020202020204" pitchFamily="34" charset="0"/>
                <a:cs typeface="Arial" panose="020B0604020202020204" pitchFamily="34" charset="0"/>
              </a:rPr>
              <a:t>):له شدگی (</a:t>
            </a:r>
            <a:r>
              <a:rPr lang="en-US" b="1" dirty="0">
                <a:solidFill>
                  <a:schemeClr val="bg1"/>
                </a:solidFill>
                <a:latin typeface="Arial" panose="020B0604020202020204" pitchFamily="34" charset="0"/>
                <a:cs typeface="Arial" panose="020B0604020202020204" pitchFamily="34" charset="0"/>
              </a:rPr>
              <a:t>Crushing</a:t>
            </a:r>
            <a:r>
              <a:rPr lang="fa-IR" b="1" dirty="0">
                <a:solidFill>
                  <a:schemeClr val="bg1"/>
                </a:solidFill>
                <a:latin typeface="Arial" panose="020B0604020202020204" pitchFamily="34" charset="0"/>
                <a:cs typeface="Arial" panose="020B0604020202020204" pitchFamily="34" charset="0"/>
              </a:rPr>
              <a:t>) و فشردگی ساکت آلوئول</a:t>
            </a:r>
            <a:r>
              <a:rPr lang="en-US" b="1" dirty="0">
                <a:solidFill>
                  <a:schemeClr val="bg1"/>
                </a:solidFill>
                <a:latin typeface="Arial" panose="020B0604020202020204" pitchFamily="34" charset="0"/>
                <a:cs typeface="Arial" panose="020B0604020202020204" pitchFamily="34" charset="0"/>
              </a:rPr>
              <a:t>. </a:t>
            </a:r>
            <a:endParaRPr lang="fa-IR" b="1" dirty="0">
              <a:solidFill>
                <a:schemeClr val="bg1"/>
              </a:solidFill>
              <a:latin typeface="Arial" panose="020B0604020202020204" pitchFamily="34" charset="0"/>
              <a:cs typeface="Arial" panose="020B0604020202020204" pitchFamily="34" charset="0"/>
            </a:endParaRPr>
          </a:p>
          <a:p>
            <a:pPr algn="r" rtl="1"/>
            <a:r>
              <a:rPr lang="fa-IR" b="1" dirty="0">
                <a:solidFill>
                  <a:schemeClr val="bg1"/>
                </a:solidFill>
                <a:latin typeface="Arial" panose="020B0604020202020204" pitchFamily="34" charset="0"/>
                <a:cs typeface="Arial" panose="020B0604020202020204" pitchFamily="34" charset="0"/>
              </a:rPr>
              <a:t>معمولا همراه با اینتروژن یا لترال لاکسیشن دیده میشود. </a:t>
            </a:r>
            <a:endParaRPr lang="en-US" b="1" dirty="0">
              <a:solidFill>
                <a:schemeClr val="bg1"/>
              </a:solidFill>
              <a:latin typeface="Arial" panose="020B0604020202020204" pitchFamily="34" charset="0"/>
              <a:cs typeface="Arial" panose="020B0604020202020204" pitchFamily="34" charset="0"/>
            </a:endParaRPr>
          </a:p>
        </p:txBody>
      </p:sp>
      <p:sp>
        <p:nvSpPr>
          <p:cNvPr id="8" name="Rectangle: Rounded Corners 7">
            <a:extLst>
              <a:ext uri="{FF2B5EF4-FFF2-40B4-BE49-F238E27FC236}">
                <a16:creationId xmlns:a16="http://schemas.microsoft.com/office/drawing/2014/main" id="{1F5C20C8-61F3-E930-D1F5-2BD64C849E16}"/>
              </a:ext>
            </a:extLst>
          </p:cNvPr>
          <p:cNvSpPr/>
          <p:nvPr/>
        </p:nvSpPr>
        <p:spPr>
          <a:xfrm>
            <a:off x="1670857" y="1504604"/>
            <a:ext cx="8958348" cy="1094511"/>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fa-IR" b="1" dirty="0">
                <a:solidFill>
                  <a:schemeClr val="bg1"/>
                </a:solidFill>
                <a:latin typeface="Arial" panose="020B0604020202020204" pitchFamily="34" charset="0"/>
                <a:cs typeface="Arial" panose="020B0604020202020204" pitchFamily="34" charset="0"/>
              </a:rPr>
              <a:t>شکستگی دیواره ساکت آلوئول در ماگزیلا و مندیبل(</a:t>
            </a:r>
            <a:r>
              <a:rPr lang="en-US" b="1" dirty="0">
                <a:solidFill>
                  <a:schemeClr val="bg1"/>
                </a:solidFill>
                <a:latin typeface="Arial" panose="020B0604020202020204" pitchFamily="34" charset="0"/>
                <a:cs typeface="Arial" panose="020B0604020202020204" pitchFamily="34" charset="0"/>
              </a:rPr>
              <a:t>Alveolar socket wall </a:t>
            </a:r>
            <a:r>
              <a:rPr lang="en-US" b="1" dirty="0" err="1">
                <a:solidFill>
                  <a:schemeClr val="bg1"/>
                </a:solidFill>
                <a:latin typeface="Arial" panose="020B0604020202020204" pitchFamily="34" charset="0"/>
                <a:cs typeface="Arial" panose="020B0604020202020204" pitchFamily="34" charset="0"/>
              </a:rPr>
              <a:t>Fx</a:t>
            </a:r>
            <a:r>
              <a:rPr lang="en-US" b="1" dirty="0">
                <a:solidFill>
                  <a:schemeClr val="bg1"/>
                </a:solidFill>
                <a:latin typeface="Arial" panose="020B0604020202020204" pitchFamily="34" charset="0"/>
                <a:cs typeface="Arial" panose="020B0604020202020204" pitchFamily="34" charset="0"/>
              </a:rPr>
              <a:t>.</a:t>
            </a:r>
            <a:r>
              <a:rPr lang="fa-IR" b="1" dirty="0">
                <a:solidFill>
                  <a:schemeClr val="bg1"/>
                </a:solidFill>
                <a:latin typeface="Arial" panose="020B0604020202020204" pitchFamily="34" charset="0"/>
                <a:cs typeface="Arial" panose="020B0604020202020204" pitchFamily="34" charset="0"/>
              </a:rPr>
              <a:t>):شکستگی محدود به دیواره  فاسیالی یا لینگوالی ساکت</a:t>
            </a:r>
            <a:endParaRPr lang="en-US" b="1" dirty="0">
              <a:solidFill>
                <a:schemeClr val="bg1"/>
              </a:solidFill>
              <a:latin typeface="Arial" panose="020B0604020202020204" pitchFamily="34" charset="0"/>
              <a:cs typeface="Arial" panose="020B0604020202020204" pitchFamily="34" charset="0"/>
            </a:endParaRPr>
          </a:p>
        </p:txBody>
      </p:sp>
      <p:sp>
        <p:nvSpPr>
          <p:cNvPr id="9" name="Rectangle: Rounded Corners 8">
            <a:extLst>
              <a:ext uri="{FF2B5EF4-FFF2-40B4-BE49-F238E27FC236}">
                <a16:creationId xmlns:a16="http://schemas.microsoft.com/office/drawing/2014/main" id="{702E700A-2D0E-2482-CEE7-9FC0B343CCC0}"/>
              </a:ext>
            </a:extLst>
          </p:cNvPr>
          <p:cNvSpPr/>
          <p:nvPr/>
        </p:nvSpPr>
        <p:spPr>
          <a:xfrm>
            <a:off x="1670858" y="4201389"/>
            <a:ext cx="8958348" cy="1474124"/>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fa-IR" b="1" dirty="0">
                <a:solidFill>
                  <a:schemeClr val="bg1"/>
                </a:solidFill>
                <a:latin typeface="Arial" panose="020B0604020202020204" pitchFamily="34" charset="0"/>
                <a:cs typeface="Arial" panose="020B0604020202020204" pitchFamily="34" charset="0"/>
              </a:rPr>
              <a:t>شکستگی ماگزیلا یا مندیبل(</a:t>
            </a:r>
            <a:r>
              <a:rPr lang="en-US" b="1" dirty="0">
                <a:solidFill>
                  <a:schemeClr val="bg1"/>
                </a:solidFill>
                <a:latin typeface="Arial" panose="020B0604020202020204" pitchFamily="34" charset="0"/>
                <a:cs typeface="Arial" panose="020B0604020202020204" pitchFamily="34" charset="0"/>
              </a:rPr>
              <a:t>Jaw </a:t>
            </a:r>
            <a:r>
              <a:rPr lang="en-US" b="1" dirty="0" err="1">
                <a:solidFill>
                  <a:schemeClr val="bg1"/>
                </a:solidFill>
                <a:latin typeface="Arial" panose="020B0604020202020204" pitchFamily="34" charset="0"/>
                <a:cs typeface="Arial" panose="020B0604020202020204" pitchFamily="34" charset="0"/>
              </a:rPr>
              <a:t>Fx</a:t>
            </a:r>
            <a:r>
              <a:rPr lang="en-US" b="1" dirty="0">
                <a:solidFill>
                  <a:schemeClr val="bg1"/>
                </a:solidFill>
                <a:latin typeface="Arial" panose="020B0604020202020204" pitchFamily="34" charset="0"/>
                <a:cs typeface="Arial" panose="020B0604020202020204" pitchFamily="34" charset="0"/>
              </a:rPr>
              <a:t>.</a:t>
            </a:r>
            <a:r>
              <a:rPr lang="fa-IR" b="1" dirty="0">
                <a:solidFill>
                  <a:schemeClr val="bg1"/>
                </a:solidFill>
                <a:latin typeface="Arial" panose="020B0604020202020204" pitchFamily="34" charset="0"/>
                <a:cs typeface="Arial" panose="020B0604020202020204" pitchFamily="34" charset="0"/>
              </a:rPr>
              <a:t>): شکستگی بیس ماگزیلا یا مندیبل که اغلب همراه با شکستگی زائده ی آلوئول است</a:t>
            </a:r>
            <a:r>
              <a:rPr lang="en-US" b="1" dirty="0">
                <a:solidFill>
                  <a:schemeClr val="bg1"/>
                </a:solidFill>
                <a:latin typeface="Arial" panose="020B0604020202020204" pitchFamily="34" charset="0"/>
                <a:cs typeface="Arial" panose="020B0604020202020204" pitchFamily="34" charset="0"/>
              </a:rPr>
              <a:t>.</a:t>
            </a:r>
          </a:p>
          <a:p>
            <a:pPr algn="r" rtl="1"/>
            <a:r>
              <a:rPr lang="fa-IR" b="1" dirty="0">
                <a:solidFill>
                  <a:schemeClr val="bg1"/>
                </a:solidFill>
                <a:latin typeface="Arial" panose="020B0604020202020204" pitchFamily="34" charset="0"/>
                <a:cs typeface="Arial" panose="020B0604020202020204" pitchFamily="34" charset="0"/>
              </a:rPr>
              <a:t>شکستگی میتواند با یا بدون درگیری ساکت باشد.</a:t>
            </a:r>
          </a:p>
        </p:txBody>
      </p:sp>
      <p:sp>
        <p:nvSpPr>
          <p:cNvPr id="10" name="Rectangle: Rounded Corners 9">
            <a:extLst>
              <a:ext uri="{FF2B5EF4-FFF2-40B4-BE49-F238E27FC236}">
                <a16:creationId xmlns:a16="http://schemas.microsoft.com/office/drawing/2014/main" id="{FEDA2A32-06BD-79B8-4ECD-F6B913135A51}"/>
              </a:ext>
            </a:extLst>
          </p:cNvPr>
          <p:cNvSpPr/>
          <p:nvPr/>
        </p:nvSpPr>
        <p:spPr>
          <a:xfrm>
            <a:off x="1670857" y="2766406"/>
            <a:ext cx="8958348" cy="1325187"/>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fa-IR" b="1" dirty="0">
                <a:solidFill>
                  <a:schemeClr val="bg1"/>
                </a:solidFill>
                <a:latin typeface="Arial" panose="020B0604020202020204" pitchFamily="34" charset="0"/>
                <a:cs typeface="Arial" panose="020B0604020202020204" pitchFamily="34" charset="0"/>
              </a:rPr>
              <a:t>شکستگی زائده ی آلوئول ماگزیلا یا مندیبل</a:t>
            </a:r>
            <a:r>
              <a:rPr lang="en-US" b="1" dirty="0">
                <a:solidFill>
                  <a:schemeClr val="bg1"/>
                </a:solidFill>
                <a:latin typeface="Arial" panose="020B0604020202020204" pitchFamily="34" charset="0"/>
                <a:cs typeface="Arial" panose="020B0604020202020204" pitchFamily="34" charset="0"/>
              </a:rPr>
              <a:t>(Alveolar process </a:t>
            </a:r>
            <a:r>
              <a:rPr lang="en-US" b="1" dirty="0" err="1">
                <a:solidFill>
                  <a:schemeClr val="bg1"/>
                </a:solidFill>
                <a:latin typeface="Arial" panose="020B0604020202020204" pitchFamily="34" charset="0"/>
                <a:cs typeface="Arial" panose="020B0604020202020204" pitchFamily="34" charset="0"/>
              </a:rPr>
              <a:t>Fx</a:t>
            </a:r>
            <a:r>
              <a:rPr lang="en-US" b="1" dirty="0">
                <a:solidFill>
                  <a:schemeClr val="bg1"/>
                </a:solidFill>
                <a:latin typeface="Arial" panose="020B0604020202020204" pitchFamily="34" charset="0"/>
                <a:cs typeface="Arial" panose="020B0604020202020204" pitchFamily="34" charset="0"/>
              </a:rPr>
              <a:t>.)</a:t>
            </a:r>
            <a:r>
              <a:rPr lang="fa-IR" b="1" dirty="0">
                <a:solidFill>
                  <a:schemeClr val="bg1"/>
                </a:solidFill>
                <a:latin typeface="Arial" panose="020B0604020202020204" pitchFamily="34" charset="0"/>
                <a:cs typeface="Arial" panose="020B0604020202020204" pitchFamily="34" charset="0"/>
              </a:rPr>
              <a:t>: شکستگی زائده ی آلوئول با یا بدون درگیری ساکت دندانی </a:t>
            </a:r>
            <a:endParaRPr lang="en-US"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14253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25BAC51-C4D6-6304-6CFC-7EC2231EDF82}"/>
              </a:ext>
            </a:extLst>
          </p:cNvPr>
          <p:cNvPicPr>
            <a:picLocks noChangeAspect="1"/>
          </p:cNvPicPr>
          <p:nvPr/>
        </p:nvPicPr>
        <p:blipFill>
          <a:blip r:embed="rId2"/>
          <a:stretch>
            <a:fillRect/>
          </a:stretch>
        </p:blipFill>
        <p:spPr>
          <a:xfrm>
            <a:off x="500268" y="1065559"/>
            <a:ext cx="11191463" cy="4925663"/>
          </a:xfrm>
          <a:prstGeom prst="rect">
            <a:avLst/>
          </a:prstGeom>
        </p:spPr>
      </p:pic>
    </p:spTree>
    <p:extLst>
      <p:ext uri="{BB962C8B-B14F-4D97-AF65-F5344CB8AC3E}">
        <p14:creationId xmlns:p14="http://schemas.microsoft.com/office/powerpoint/2010/main" val="1605302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991" t="-84" r="735" b="55600"/>
          <a:stretch/>
        </p:blipFill>
        <p:spPr>
          <a:xfrm>
            <a:off x="903319" y="2595156"/>
            <a:ext cx="7492970" cy="2972986"/>
          </a:xfrm>
          <a:prstGeom prst="rect">
            <a:avLst/>
          </a:prstGeom>
        </p:spPr>
      </p:pic>
      <p:sp>
        <p:nvSpPr>
          <p:cNvPr id="3" name="Rectangle: Rounded Corners 2">
            <a:extLst>
              <a:ext uri="{FF2B5EF4-FFF2-40B4-BE49-F238E27FC236}">
                <a16:creationId xmlns:a16="http://schemas.microsoft.com/office/drawing/2014/main" id="{C3298915-7C94-C0E9-5ACC-B6EB4F880C75}"/>
              </a:ext>
            </a:extLst>
          </p:cNvPr>
          <p:cNvSpPr/>
          <p:nvPr/>
        </p:nvSpPr>
        <p:spPr>
          <a:xfrm>
            <a:off x="903320" y="1368829"/>
            <a:ext cx="2222269" cy="94487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Comminution </a:t>
            </a:r>
          </a:p>
        </p:txBody>
      </p:sp>
      <p:sp>
        <p:nvSpPr>
          <p:cNvPr id="4" name="Rectangle: Rounded Corners 3">
            <a:extLst>
              <a:ext uri="{FF2B5EF4-FFF2-40B4-BE49-F238E27FC236}">
                <a16:creationId xmlns:a16="http://schemas.microsoft.com/office/drawing/2014/main" id="{7A03507C-95EB-83A8-6C1F-2D304F671A94}"/>
              </a:ext>
            </a:extLst>
          </p:cNvPr>
          <p:cNvSpPr/>
          <p:nvPr/>
        </p:nvSpPr>
        <p:spPr>
          <a:xfrm>
            <a:off x="3405451" y="1368828"/>
            <a:ext cx="2222269" cy="94487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Socket wall </a:t>
            </a:r>
          </a:p>
          <a:p>
            <a:pPr algn="ctr"/>
            <a:r>
              <a:rPr lang="en-US" dirty="0"/>
              <a:t>fracture </a:t>
            </a:r>
          </a:p>
        </p:txBody>
      </p:sp>
      <p:sp>
        <p:nvSpPr>
          <p:cNvPr id="5" name="Rectangle: Rounded Corners 4">
            <a:extLst>
              <a:ext uri="{FF2B5EF4-FFF2-40B4-BE49-F238E27FC236}">
                <a16:creationId xmlns:a16="http://schemas.microsoft.com/office/drawing/2014/main" id="{8BE711FF-D38D-469F-10CC-92DE0FD95B60}"/>
              </a:ext>
            </a:extLst>
          </p:cNvPr>
          <p:cNvSpPr/>
          <p:nvPr/>
        </p:nvSpPr>
        <p:spPr>
          <a:xfrm>
            <a:off x="5907582" y="1368829"/>
            <a:ext cx="2222269" cy="96981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Alveolar process fracture </a:t>
            </a:r>
          </a:p>
          <a:p>
            <a:pPr algn="ctr"/>
            <a:r>
              <a:rPr lang="en-US" sz="1400" dirty="0"/>
              <a:t>With socket </a:t>
            </a:r>
            <a:r>
              <a:rPr lang="en-US" sz="1400" dirty="0" err="1"/>
              <a:t>involvment</a:t>
            </a:r>
            <a:endParaRPr lang="en-US" sz="1400" dirty="0"/>
          </a:p>
        </p:txBody>
      </p:sp>
      <p:sp>
        <p:nvSpPr>
          <p:cNvPr id="6" name="Rectangle: Rounded Corners 5">
            <a:extLst>
              <a:ext uri="{FF2B5EF4-FFF2-40B4-BE49-F238E27FC236}">
                <a16:creationId xmlns:a16="http://schemas.microsoft.com/office/drawing/2014/main" id="{61D45D8E-D971-34CD-70AD-9A296D594B9C}"/>
              </a:ext>
            </a:extLst>
          </p:cNvPr>
          <p:cNvSpPr/>
          <p:nvPr/>
        </p:nvSpPr>
        <p:spPr>
          <a:xfrm>
            <a:off x="8265625" y="1368829"/>
            <a:ext cx="2356133" cy="96981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Alveolar process fracture </a:t>
            </a:r>
          </a:p>
          <a:p>
            <a:pPr algn="ctr"/>
            <a:r>
              <a:rPr lang="en-US" sz="1400" dirty="0"/>
              <a:t>Without socket </a:t>
            </a:r>
            <a:r>
              <a:rPr lang="en-US" sz="1400" dirty="0" err="1"/>
              <a:t>involvment</a:t>
            </a:r>
            <a:endParaRPr lang="en-US" sz="1400" dirty="0"/>
          </a:p>
        </p:txBody>
      </p:sp>
      <p:pic>
        <p:nvPicPr>
          <p:cNvPr id="7" name="Picture 6">
            <a:extLst>
              <a:ext uri="{FF2B5EF4-FFF2-40B4-BE49-F238E27FC236}">
                <a16:creationId xmlns:a16="http://schemas.microsoft.com/office/drawing/2014/main" id="{91B21799-D732-5B3F-33B4-184BD5C7D641}"/>
              </a:ext>
            </a:extLst>
          </p:cNvPr>
          <p:cNvPicPr>
            <a:picLocks noChangeAspect="1"/>
          </p:cNvPicPr>
          <p:nvPr/>
        </p:nvPicPr>
        <p:blipFill rotWithShape="1">
          <a:blip r:embed="rId2"/>
          <a:srcRect l="3258" t="46889" r="67208" b="8914"/>
          <a:stretch/>
        </p:blipFill>
        <p:spPr>
          <a:xfrm>
            <a:off x="8324245" y="2595156"/>
            <a:ext cx="2072640" cy="2985455"/>
          </a:xfrm>
          <a:prstGeom prst="rect">
            <a:avLst/>
          </a:prstGeom>
        </p:spPr>
      </p:pic>
    </p:spTree>
    <p:extLst>
      <p:ext uri="{BB962C8B-B14F-4D97-AF65-F5344CB8AC3E}">
        <p14:creationId xmlns:p14="http://schemas.microsoft.com/office/powerpoint/2010/main" val="2107031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60303" t="47138" r="8425" b="8665"/>
          <a:stretch/>
        </p:blipFill>
        <p:spPr>
          <a:xfrm>
            <a:off x="3199346" y="2136373"/>
            <a:ext cx="2427191" cy="3266901"/>
          </a:xfrm>
          <a:prstGeom prst="rect">
            <a:avLst/>
          </a:prstGeom>
        </p:spPr>
      </p:pic>
      <p:sp>
        <p:nvSpPr>
          <p:cNvPr id="4" name="Rectangle: Rounded Corners 3">
            <a:extLst>
              <a:ext uri="{FF2B5EF4-FFF2-40B4-BE49-F238E27FC236}">
                <a16:creationId xmlns:a16="http://schemas.microsoft.com/office/drawing/2014/main" id="{B5812537-868B-AF4C-6589-40B97A6920CF}"/>
              </a:ext>
            </a:extLst>
          </p:cNvPr>
          <p:cNvSpPr/>
          <p:nvPr/>
        </p:nvSpPr>
        <p:spPr>
          <a:xfrm>
            <a:off x="3118561" y="1055717"/>
            <a:ext cx="2507976" cy="96981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Jaw fracture </a:t>
            </a:r>
          </a:p>
          <a:p>
            <a:pPr algn="ctr"/>
            <a:r>
              <a:rPr lang="en-US" sz="1400" dirty="0"/>
              <a:t>Without socket </a:t>
            </a:r>
            <a:r>
              <a:rPr lang="en-US" sz="1400" dirty="0" err="1"/>
              <a:t>involvment</a:t>
            </a:r>
            <a:endParaRPr lang="en-US" sz="1400" dirty="0"/>
          </a:p>
        </p:txBody>
      </p:sp>
      <p:sp>
        <p:nvSpPr>
          <p:cNvPr id="5" name="Rectangle: Rounded Corners 4">
            <a:extLst>
              <a:ext uri="{FF2B5EF4-FFF2-40B4-BE49-F238E27FC236}">
                <a16:creationId xmlns:a16="http://schemas.microsoft.com/office/drawing/2014/main" id="{0CFF4BBF-E766-BF6B-00DD-C3277FC08F42}"/>
              </a:ext>
            </a:extLst>
          </p:cNvPr>
          <p:cNvSpPr/>
          <p:nvPr/>
        </p:nvSpPr>
        <p:spPr>
          <a:xfrm>
            <a:off x="7369028" y="1055717"/>
            <a:ext cx="2356133" cy="96981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Jaw fracture </a:t>
            </a:r>
          </a:p>
          <a:p>
            <a:pPr algn="ctr"/>
            <a:r>
              <a:rPr lang="en-US" sz="1400" dirty="0"/>
              <a:t>With socket </a:t>
            </a:r>
            <a:r>
              <a:rPr lang="en-US" sz="1400" dirty="0" err="1"/>
              <a:t>involvment</a:t>
            </a:r>
            <a:endParaRPr lang="en-US" sz="1400" dirty="0"/>
          </a:p>
        </p:txBody>
      </p:sp>
      <p:pic>
        <p:nvPicPr>
          <p:cNvPr id="6" name="Picture 5">
            <a:extLst>
              <a:ext uri="{FF2B5EF4-FFF2-40B4-BE49-F238E27FC236}">
                <a16:creationId xmlns:a16="http://schemas.microsoft.com/office/drawing/2014/main" id="{623AC502-3B4A-9B2F-2BF4-F0CA545AE119}"/>
              </a:ext>
            </a:extLst>
          </p:cNvPr>
          <p:cNvPicPr>
            <a:picLocks noChangeAspect="1"/>
          </p:cNvPicPr>
          <p:nvPr/>
        </p:nvPicPr>
        <p:blipFill rotWithShape="1">
          <a:blip r:embed="rId2"/>
          <a:srcRect l="31271" t="48755" r="39194" b="9205"/>
          <a:stretch/>
        </p:blipFill>
        <p:spPr>
          <a:xfrm>
            <a:off x="7369029" y="2136373"/>
            <a:ext cx="2356132" cy="3266901"/>
          </a:xfrm>
          <a:prstGeom prst="rect">
            <a:avLst/>
          </a:prstGeom>
        </p:spPr>
      </p:pic>
    </p:spTree>
    <p:extLst>
      <p:ext uri="{BB962C8B-B14F-4D97-AF65-F5344CB8AC3E}">
        <p14:creationId xmlns:p14="http://schemas.microsoft.com/office/powerpoint/2010/main" val="31365735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F85CF40-E956-B1C9-182B-018CF47222BE}"/>
              </a:ext>
            </a:extLst>
          </p:cNvPr>
          <p:cNvSpPr/>
          <p:nvPr/>
        </p:nvSpPr>
        <p:spPr>
          <a:xfrm>
            <a:off x="1" y="2493818"/>
            <a:ext cx="12192000" cy="2078182"/>
          </a:xfrm>
          <a:prstGeom prst="roundRect">
            <a:avLst/>
          </a:prstGeom>
          <a:solidFill>
            <a:schemeClr val="accent3">
              <a:lumMod val="60000"/>
              <a:lumOff val="4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rtl="1"/>
            <a:r>
              <a:rPr lang="en-US" sz="3600" b="1" dirty="0">
                <a:solidFill>
                  <a:schemeClr val="bg1"/>
                </a:solidFill>
                <a:latin typeface="Arial" panose="020B0604020202020204" pitchFamily="34" charset="0"/>
                <a:cs typeface="Arial" panose="020B0604020202020204" pitchFamily="34" charset="0"/>
              </a:rPr>
              <a:t>4</a:t>
            </a:r>
          </a:p>
          <a:p>
            <a:pPr algn="ctr" rtl="1"/>
            <a:r>
              <a:rPr lang="fa-IR" sz="3600" b="1" dirty="0">
                <a:solidFill>
                  <a:schemeClr val="bg1"/>
                </a:solidFill>
                <a:latin typeface="Arial" panose="020B0604020202020204" pitchFamily="34" charset="0"/>
                <a:cs typeface="Arial" panose="020B0604020202020204" pitchFamily="34" charset="0"/>
              </a:rPr>
              <a:t>صدمات وارده به بافت لثه و مخاط دهان</a:t>
            </a:r>
          </a:p>
        </p:txBody>
      </p:sp>
    </p:spTree>
    <p:extLst>
      <p:ext uri="{BB962C8B-B14F-4D97-AF65-F5344CB8AC3E}">
        <p14:creationId xmlns:p14="http://schemas.microsoft.com/office/powerpoint/2010/main" val="13986135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A5B3CB7A-F64E-9397-38BD-B3736CC5DF7A}"/>
              </a:ext>
            </a:extLst>
          </p:cNvPr>
          <p:cNvSpPr/>
          <p:nvPr/>
        </p:nvSpPr>
        <p:spPr>
          <a:xfrm>
            <a:off x="3682538" y="288174"/>
            <a:ext cx="7946967" cy="99752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r" rtl="1"/>
            <a:r>
              <a:rPr lang="fa-IR" b="1" dirty="0">
                <a:solidFill>
                  <a:schemeClr val="bg1"/>
                </a:solidFill>
                <a:latin typeface="Arial" panose="020B0604020202020204" pitchFamily="34" charset="0"/>
                <a:cs typeface="Arial" panose="020B0604020202020204" pitchFamily="34" charset="0"/>
              </a:rPr>
              <a:t>پارگی لثه یا مخاط دهان (</a:t>
            </a:r>
            <a:r>
              <a:rPr lang="en-US" b="1" dirty="0">
                <a:solidFill>
                  <a:schemeClr val="bg1"/>
                </a:solidFill>
                <a:latin typeface="Arial" panose="020B0604020202020204" pitchFamily="34" charset="0"/>
                <a:cs typeface="Arial" panose="020B0604020202020204" pitchFamily="34" charset="0"/>
              </a:rPr>
              <a:t>Laceration </a:t>
            </a:r>
            <a:r>
              <a:rPr lang="fa-IR" b="1" dirty="0">
                <a:solidFill>
                  <a:schemeClr val="bg1"/>
                </a:solidFill>
                <a:latin typeface="Arial" panose="020B0604020202020204" pitchFamily="34" charset="0"/>
                <a:cs typeface="Arial" panose="020B0604020202020204" pitchFamily="34" charset="0"/>
              </a:rPr>
              <a:t>)</a:t>
            </a:r>
            <a:r>
              <a:rPr lang="en-US" b="1" dirty="0">
                <a:solidFill>
                  <a:schemeClr val="bg1"/>
                </a:solidFill>
                <a:latin typeface="Arial" panose="020B0604020202020204" pitchFamily="34" charset="0"/>
                <a:cs typeface="Arial" panose="020B0604020202020204" pitchFamily="34" charset="0"/>
              </a:rPr>
              <a:t>:</a:t>
            </a:r>
            <a:r>
              <a:rPr lang="fa-IR" b="1" dirty="0">
                <a:solidFill>
                  <a:schemeClr val="bg1"/>
                </a:solidFill>
                <a:latin typeface="Arial" panose="020B0604020202020204" pitchFamily="34" charset="0"/>
                <a:cs typeface="Arial" panose="020B0604020202020204" pitchFamily="34" charset="0"/>
              </a:rPr>
              <a:t>زخم عمیق یا کم عمق در مخاط (ناشی از پارگی (</a:t>
            </a:r>
            <a:r>
              <a:rPr lang="en-US" b="1" dirty="0">
                <a:solidFill>
                  <a:schemeClr val="bg1"/>
                </a:solidFill>
                <a:latin typeface="Arial" panose="020B0604020202020204" pitchFamily="34" charset="0"/>
                <a:cs typeface="Arial" panose="020B0604020202020204" pitchFamily="34" charset="0"/>
              </a:rPr>
              <a:t>tear</a:t>
            </a:r>
            <a:r>
              <a:rPr lang="fa-IR" b="1" dirty="0">
                <a:solidFill>
                  <a:schemeClr val="bg1"/>
                </a:solidFill>
                <a:latin typeface="Arial" panose="020B0604020202020204" pitchFamily="34" charset="0"/>
                <a:cs typeface="Arial" panose="020B0604020202020204" pitchFamily="34" charset="0"/>
              </a:rPr>
              <a:t>)) که معمولا با جسم تیز ایجاد میشود.</a:t>
            </a:r>
            <a:endParaRPr lang="en-US" b="1" dirty="0">
              <a:solidFill>
                <a:schemeClr val="bg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95859247-D36E-5191-4E1F-342F81FD0F88}"/>
              </a:ext>
            </a:extLst>
          </p:cNvPr>
          <p:cNvPicPr>
            <a:picLocks noChangeAspect="1"/>
          </p:cNvPicPr>
          <p:nvPr/>
        </p:nvPicPr>
        <p:blipFill rotWithShape="1">
          <a:blip r:embed="rId2"/>
          <a:srcRect r="66449" b="14319"/>
          <a:stretch/>
        </p:blipFill>
        <p:spPr>
          <a:xfrm>
            <a:off x="1047401" y="175771"/>
            <a:ext cx="1889758" cy="3177029"/>
          </a:xfrm>
          <a:prstGeom prst="rect">
            <a:avLst/>
          </a:prstGeom>
        </p:spPr>
      </p:pic>
      <p:sp>
        <p:nvSpPr>
          <p:cNvPr id="5" name="Oval 4">
            <a:extLst>
              <a:ext uri="{FF2B5EF4-FFF2-40B4-BE49-F238E27FC236}">
                <a16:creationId xmlns:a16="http://schemas.microsoft.com/office/drawing/2014/main" id="{5E0DAC2C-FEE6-BAB6-E1A4-CDF3BD9B4348}"/>
              </a:ext>
            </a:extLst>
          </p:cNvPr>
          <p:cNvSpPr/>
          <p:nvPr/>
        </p:nvSpPr>
        <p:spPr>
          <a:xfrm>
            <a:off x="1839883" y="1202575"/>
            <a:ext cx="1429790" cy="1451956"/>
          </a:xfrm>
          <a:prstGeom prst="ellipse">
            <a:avLst/>
          </a:pr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A7D9CF1E-EB96-7ECE-EBC8-7347C87FC163}"/>
              </a:ext>
            </a:extLst>
          </p:cNvPr>
          <p:cNvSpPr/>
          <p:nvPr/>
        </p:nvSpPr>
        <p:spPr>
          <a:xfrm>
            <a:off x="3682538" y="3352800"/>
            <a:ext cx="7946967" cy="99752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r" rtl="1"/>
            <a:r>
              <a:rPr lang="fa-IR" b="1" dirty="0">
                <a:solidFill>
                  <a:schemeClr val="bg1"/>
                </a:solidFill>
                <a:latin typeface="Arial" panose="020B0604020202020204" pitchFamily="34" charset="0"/>
                <a:cs typeface="Arial" panose="020B0604020202020204" pitchFamily="34" charset="0"/>
              </a:rPr>
              <a:t>کوفتگی لثه یا مخاط دهان (</a:t>
            </a:r>
            <a:r>
              <a:rPr lang="en-US" b="1" dirty="0">
                <a:solidFill>
                  <a:schemeClr val="bg1"/>
                </a:solidFill>
                <a:latin typeface="Arial" panose="020B0604020202020204" pitchFamily="34" charset="0"/>
                <a:cs typeface="Arial" panose="020B0604020202020204" pitchFamily="34" charset="0"/>
              </a:rPr>
              <a:t>Contusion </a:t>
            </a:r>
            <a:r>
              <a:rPr lang="fa-IR" b="1" dirty="0">
                <a:solidFill>
                  <a:schemeClr val="bg1"/>
                </a:solidFill>
                <a:latin typeface="Arial" panose="020B0604020202020204" pitchFamily="34" charset="0"/>
                <a:cs typeface="Arial" panose="020B0604020202020204" pitchFamily="34" charset="0"/>
              </a:rPr>
              <a:t>)</a:t>
            </a:r>
            <a:r>
              <a:rPr lang="en-US" b="1" dirty="0">
                <a:solidFill>
                  <a:schemeClr val="bg1"/>
                </a:solidFill>
                <a:latin typeface="Arial" panose="020B0604020202020204" pitchFamily="34" charset="0"/>
                <a:cs typeface="Arial" panose="020B0604020202020204" pitchFamily="34" charset="0"/>
              </a:rPr>
              <a:t>:</a:t>
            </a:r>
            <a:r>
              <a:rPr lang="fa-IR" b="1" dirty="0">
                <a:solidFill>
                  <a:schemeClr val="bg1"/>
                </a:solidFill>
                <a:latin typeface="Arial" panose="020B0604020202020204" pitchFamily="34" charset="0"/>
                <a:cs typeface="Arial" panose="020B0604020202020204" pitchFamily="34" charset="0"/>
              </a:rPr>
              <a:t> ایجاد کبودی در مخاط که به وسیله ی جسم کند ایجاد میشود و بدون ایجاد پارگی منجر به خونریزی زیر مخاطی میشود.</a:t>
            </a:r>
            <a:endParaRPr lang="en-US" b="1" dirty="0">
              <a:solidFill>
                <a:schemeClr val="bg1"/>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A04BFF32-D61A-A2F1-0A52-4900BDCF97B7}"/>
              </a:ext>
            </a:extLst>
          </p:cNvPr>
          <p:cNvPicPr>
            <a:picLocks noChangeAspect="1"/>
          </p:cNvPicPr>
          <p:nvPr/>
        </p:nvPicPr>
        <p:blipFill rotWithShape="1">
          <a:blip r:embed="rId2"/>
          <a:srcRect l="32140" t="4051" r="38089" b="16262"/>
          <a:stretch/>
        </p:blipFill>
        <p:spPr>
          <a:xfrm>
            <a:off x="1047401" y="3439847"/>
            <a:ext cx="1934097" cy="3144436"/>
          </a:xfrm>
          <a:prstGeom prst="rect">
            <a:avLst/>
          </a:prstGeom>
        </p:spPr>
      </p:pic>
      <p:sp>
        <p:nvSpPr>
          <p:cNvPr id="8" name="Oval 7">
            <a:extLst>
              <a:ext uri="{FF2B5EF4-FFF2-40B4-BE49-F238E27FC236}">
                <a16:creationId xmlns:a16="http://schemas.microsoft.com/office/drawing/2014/main" id="{BD82817E-CC91-D283-6E43-C77F79FD0745}"/>
              </a:ext>
            </a:extLst>
          </p:cNvPr>
          <p:cNvSpPr/>
          <p:nvPr/>
        </p:nvSpPr>
        <p:spPr>
          <a:xfrm>
            <a:off x="1839883" y="3830872"/>
            <a:ext cx="1690255" cy="1629476"/>
          </a:xfrm>
          <a:prstGeom prst="ellipse">
            <a:avLst/>
          </a:pr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46094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F98C5991-189F-9967-5478-4ACAE382F869}"/>
              </a:ext>
            </a:extLst>
          </p:cNvPr>
          <p:cNvSpPr/>
          <p:nvPr/>
        </p:nvSpPr>
        <p:spPr>
          <a:xfrm>
            <a:off x="1856511" y="870064"/>
            <a:ext cx="8808719" cy="112498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r" rtl="1"/>
            <a:r>
              <a:rPr lang="fa-IR" b="1" dirty="0">
                <a:solidFill>
                  <a:schemeClr val="bg1"/>
                </a:solidFill>
                <a:latin typeface="Arial" panose="020B0604020202020204" pitchFamily="34" charset="0"/>
                <a:cs typeface="Arial" panose="020B0604020202020204" pitchFamily="34" charset="0"/>
              </a:rPr>
              <a:t>خراشیدگی  لثه یا مخاط دهان (</a:t>
            </a:r>
            <a:r>
              <a:rPr lang="en-US" b="1" dirty="0">
                <a:solidFill>
                  <a:schemeClr val="bg1"/>
                </a:solidFill>
                <a:latin typeface="Arial" panose="020B0604020202020204" pitchFamily="34" charset="0"/>
                <a:cs typeface="Arial" panose="020B0604020202020204" pitchFamily="34" charset="0"/>
              </a:rPr>
              <a:t>Abrasion</a:t>
            </a:r>
            <a:r>
              <a:rPr lang="fa-IR" b="1" dirty="0">
                <a:solidFill>
                  <a:schemeClr val="bg1"/>
                </a:solidFill>
                <a:latin typeface="Arial" panose="020B0604020202020204" pitchFamily="34" charset="0"/>
                <a:cs typeface="Arial" panose="020B0604020202020204" pitchFamily="34" charset="0"/>
              </a:rPr>
              <a:t>)</a:t>
            </a:r>
            <a:r>
              <a:rPr lang="en-US" b="1" dirty="0">
                <a:solidFill>
                  <a:schemeClr val="bg1"/>
                </a:solidFill>
                <a:latin typeface="Arial" panose="020B0604020202020204" pitchFamily="34" charset="0"/>
                <a:cs typeface="Arial" panose="020B0604020202020204" pitchFamily="34" charset="0"/>
              </a:rPr>
              <a:t>:</a:t>
            </a:r>
            <a:r>
              <a:rPr lang="fa-IR" b="1" dirty="0">
                <a:solidFill>
                  <a:schemeClr val="bg1"/>
                </a:solidFill>
                <a:latin typeface="Arial" panose="020B0604020202020204" pitchFamily="34" charset="0"/>
                <a:cs typeface="Arial" panose="020B0604020202020204" pitchFamily="34" charset="0"/>
              </a:rPr>
              <a:t> زخم سطحی که به وسیله ی سایش (</a:t>
            </a:r>
            <a:r>
              <a:rPr lang="en-US" b="1" dirty="0">
                <a:solidFill>
                  <a:schemeClr val="bg1"/>
                </a:solidFill>
                <a:latin typeface="Arial" panose="020B0604020202020204" pitchFamily="34" charset="0"/>
                <a:cs typeface="Arial" panose="020B0604020202020204" pitchFamily="34" charset="0"/>
              </a:rPr>
              <a:t>Rubbing</a:t>
            </a:r>
            <a:r>
              <a:rPr lang="fa-IR" b="1" dirty="0">
                <a:solidFill>
                  <a:schemeClr val="bg1"/>
                </a:solidFill>
                <a:latin typeface="Arial" panose="020B0604020202020204" pitchFamily="34" charset="0"/>
                <a:cs typeface="Arial" panose="020B0604020202020204" pitchFamily="34" charset="0"/>
              </a:rPr>
              <a:t>)  یا خراشیدگی(</a:t>
            </a:r>
            <a:r>
              <a:rPr lang="en-US" b="1" dirty="0">
                <a:solidFill>
                  <a:schemeClr val="bg1"/>
                </a:solidFill>
                <a:latin typeface="Arial" panose="020B0604020202020204" pitchFamily="34" charset="0"/>
                <a:cs typeface="Arial" panose="020B0604020202020204" pitchFamily="34" charset="0"/>
              </a:rPr>
              <a:t>Scraping</a:t>
            </a:r>
            <a:r>
              <a:rPr lang="fa-IR" b="1" dirty="0">
                <a:solidFill>
                  <a:schemeClr val="bg1"/>
                </a:solidFill>
                <a:latin typeface="Arial" panose="020B0604020202020204" pitchFamily="34" charset="0"/>
                <a:cs typeface="Arial" panose="020B0604020202020204" pitchFamily="34" charset="0"/>
              </a:rPr>
              <a:t>)</a:t>
            </a:r>
            <a:r>
              <a:rPr lang="en-US" b="1" dirty="0">
                <a:solidFill>
                  <a:schemeClr val="bg1"/>
                </a:solidFill>
                <a:latin typeface="Arial" panose="020B0604020202020204" pitchFamily="34" charset="0"/>
                <a:cs typeface="Arial" panose="020B0604020202020204" pitchFamily="34" charset="0"/>
              </a:rPr>
              <a:t> </a:t>
            </a:r>
            <a:r>
              <a:rPr lang="fa-IR" b="1" dirty="0">
                <a:solidFill>
                  <a:schemeClr val="bg1"/>
                </a:solidFill>
                <a:latin typeface="Arial" panose="020B0604020202020204" pitchFamily="34" charset="0"/>
                <a:cs typeface="Arial" panose="020B0604020202020204" pitchFamily="34" charset="0"/>
              </a:rPr>
              <a:t>مخاط دهان ایجاد میشود و سطحی خراشیده(</a:t>
            </a:r>
            <a:r>
              <a:rPr lang="en-US" b="1" dirty="0">
                <a:solidFill>
                  <a:schemeClr val="bg1"/>
                </a:solidFill>
                <a:latin typeface="Arial" panose="020B0604020202020204" pitchFamily="34" charset="0"/>
                <a:cs typeface="Arial" panose="020B0604020202020204" pitchFamily="34" charset="0"/>
              </a:rPr>
              <a:t>Raw</a:t>
            </a:r>
            <a:r>
              <a:rPr lang="fa-IR" b="1" dirty="0">
                <a:solidFill>
                  <a:schemeClr val="bg1"/>
                </a:solidFill>
                <a:latin typeface="Arial" panose="020B0604020202020204" pitchFamily="34" charset="0"/>
                <a:cs typeface="Arial" panose="020B0604020202020204" pitchFamily="34" charset="0"/>
              </a:rPr>
              <a:t>) و خون چکان ایجاد میکند.</a:t>
            </a:r>
            <a:endParaRPr lang="en-US" b="1" dirty="0">
              <a:solidFill>
                <a:schemeClr val="bg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44BD0ED-5C6E-2777-1E91-D43D055A25B2}"/>
              </a:ext>
            </a:extLst>
          </p:cNvPr>
          <p:cNvPicPr>
            <a:picLocks noChangeAspect="1"/>
          </p:cNvPicPr>
          <p:nvPr/>
        </p:nvPicPr>
        <p:blipFill rotWithShape="1">
          <a:blip r:embed="rId2"/>
          <a:srcRect l="63124" r="7040" b="15814"/>
          <a:stretch/>
        </p:blipFill>
        <p:spPr>
          <a:xfrm>
            <a:off x="5203767" y="1872118"/>
            <a:ext cx="2521527" cy="4683852"/>
          </a:xfrm>
          <a:prstGeom prst="rect">
            <a:avLst/>
          </a:prstGeom>
        </p:spPr>
      </p:pic>
      <p:sp>
        <p:nvSpPr>
          <p:cNvPr id="5" name="Oval 4">
            <a:extLst>
              <a:ext uri="{FF2B5EF4-FFF2-40B4-BE49-F238E27FC236}">
                <a16:creationId xmlns:a16="http://schemas.microsoft.com/office/drawing/2014/main" id="{B7A06B3D-ECDC-20DC-E555-3F1B748ACEA8}"/>
              </a:ext>
            </a:extLst>
          </p:cNvPr>
          <p:cNvSpPr/>
          <p:nvPr/>
        </p:nvSpPr>
        <p:spPr>
          <a:xfrm>
            <a:off x="6373090" y="3509446"/>
            <a:ext cx="2139143" cy="1910452"/>
          </a:xfrm>
          <a:prstGeom prst="ellipse">
            <a:avLst/>
          </a:pr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01449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09274" y="1964495"/>
            <a:ext cx="11325148" cy="2626499"/>
          </a:xfrm>
          <a:prstGeom prst="rect">
            <a:avLst/>
          </a:prstGeom>
        </p:spPr>
      </p:pic>
    </p:spTree>
    <p:extLst>
      <p:ext uri="{BB962C8B-B14F-4D97-AF65-F5344CB8AC3E}">
        <p14:creationId xmlns:p14="http://schemas.microsoft.com/office/powerpoint/2010/main" val="8844726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473041-B1E3-8EE0-8820-348E3918815D}"/>
              </a:ext>
            </a:extLst>
          </p:cNvPr>
          <p:cNvSpPr/>
          <p:nvPr/>
        </p:nvSpPr>
        <p:spPr>
          <a:xfrm>
            <a:off x="0" y="2166851"/>
            <a:ext cx="12192000" cy="1712422"/>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fa-IR" sz="4800" b="1" dirty="0">
                <a:solidFill>
                  <a:schemeClr val="bg1"/>
                </a:solidFill>
                <a:latin typeface="Arial" panose="020B0604020202020204" pitchFamily="34" charset="0"/>
                <a:cs typeface="Arial" panose="020B0604020202020204" pitchFamily="34" charset="0"/>
              </a:rPr>
              <a:t>طبقه‌</a:t>
            </a:r>
            <a:r>
              <a:rPr lang="en-US" sz="4800" b="1" dirty="0">
                <a:solidFill>
                  <a:schemeClr val="bg1"/>
                </a:solidFill>
                <a:latin typeface="Arial" panose="020B0604020202020204" pitchFamily="34" charset="0"/>
                <a:cs typeface="Arial" panose="020B0604020202020204" pitchFamily="34" charset="0"/>
              </a:rPr>
              <a:t> </a:t>
            </a:r>
            <a:r>
              <a:rPr lang="fa-IR" sz="4800" b="1" dirty="0">
                <a:solidFill>
                  <a:schemeClr val="bg1"/>
                </a:solidFill>
                <a:latin typeface="Arial" panose="020B0604020202020204" pitchFamily="34" charset="0"/>
                <a:cs typeface="Arial" panose="020B0604020202020204" pitchFamily="34" charset="0"/>
              </a:rPr>
              <a:t>بندی</a:t>
            </a:r>
            <a:r>
              <a:rPr lang="fa-IR" sz="4800" b="1" dirty="0">
                <a:solidFill>
                  <a:schemeClr val="bg1"/>
                </a:solidFill>
              </a:rPr>
              <a:t> </a:t>
            </a:r>
            <a:r>
              <a:rPr lang="fa-IR" sz="4800" b="1" dirty="0">
                <a:solidFill>
                  <a:schemeClr val="bg1"/>
                </a:solidFill>
                <a:latin typeface="Arial" panose="020B0604020202020204" pitchFamily="34" charset="0"/>
                <a:cs typeface="Arial" panose="020B0604020202020204" pitchFamily="34" charset="0"/>
              </a:rPr>
              <a:t>برای غربالگری میدانی</a:t>
            </a:r>
          </a:p>
        </p:txBody>
      </p:sp>
    </p:spTree>
    <p:extLst>
      <p:ext uri="{BB962C8B-B14F-4D97-AF65-F5344CB8AC3E}">
        <p14:creationId xmlns:p14="http://schemas.microsoft.com/office/powerpoint/2010/main" val="2786110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BAA3BA4-BDA6-0657-79F6-7B3A2DDC8DB4}"/>
              </a:ext>
            </a:extLst>
          </p:cNvPr>
          <p:cNvSpPr/>
          <p:nvPr/>
        </p:nvSpPr>
        <p:spPr>
          <a:xfrm>
            <a:off x="820189" y="371302"/>
            <a:ext cx="10501745" cy="6212378"/>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a:t>طبقه‌بندی در محیط بالینی</a:t>
            </a:r>
            <a:endParaRPr lang="en-US"/>
          </a:p>
        </p:txBody>
      </p:sp>
      <p:sp>
        <p:nvSpPr>
          <p:cNvPr id="5" name="TextBox 4">
            <a:extLst>
              <a:ext uri="{FF2B5EF4-FFF2-40B4-BE49-F238E27FC236}">
                <a16:creationId xmlns:a16="http://schemas.microsoft.com/office/drawing/2014/main" id="{3F08C44A-C55F-7DAE-0906-9157FF0D8048}"/>
              </a:ext>
            </a:extLst>
          </p:cNvPr>
          <p:cNvSpPr txBox="1"/>
          <p:nvPr/>
        </p:nvSpPr>
        <p:spPr>
          <a:xfrm>
            <a:off x="1318953" y="1366283"/>
            <a:ext cx="9631680" cy="1323439"/>
          </a:xfrm>
          <a:prstGeom prst="rect">
            <a:avLst/>
          </a:prstGeom>
          <a:solidFill>
            <a:schemeClr val="accent3">
              <a:lumMod val="60000"/>
              <a:lumOff val="40000"/>
            </a:schemeClr>
          </a:solidFill>
        </p:spPr>
        <p:txBody>
          <a:bodyPr wrap="square">
            <a:spAutoFit/>
          </a:bodyPr>
          <a:lstStyle/>
          <a:p>
            <a:pPr algn="r" rtl="1"/>
            <a:r>
              <a:rPr lang="fa-IR" sz="1600" b="1" dirty="0">
                <a:solidFill>
                  <a:schemeClr val="bg1"/>
                </a:solidFill>
                <a:latin typeface="Arial" panose="020B0604020202020204" pitchFamily="34" charset="0"/>
                <a:cs typeface="Arial" panose="020B0604020202020204" pitchFamily="34" charset="0"/>
              </a:rPr>
              <a:t>طبقه بندی : تعریف دقیق بیماری یا وضعیت مورد بررسی که پیش‌نیاز هر مطالعه و درمان مؤثر آن  وضعیت است.</a:t>
            </a:r>
          </a:p>
          <a:p>
            <a:pPr algn="r" rtl="1"/>
            <a:endParaRPr lang="fa-IR" sz="1600" b="1" dirty="0">
              <a:solidFill>
                <a:schemeClr val="bg1"/>
              </a:solidFill>
              <a:latin typeface="Arial" panose="020B0604020202020204" pitchFamily="34" charset="0"/>
              <a:cs typeface="Arial" panose="020B0604020202020204" pitchFamily="34" charset="0"/>
            </a:endParaRPr>
          </a:p>
          <a:p>
            <a:pPr algn="r" rtl="1"/>
            <a:endParaRPr lang="fa-IR" sz="1600" b="1" dirty="0">
              <a:solidFill>
                <a:schemeClr val="bg1"/>
              </a:solidFill>
              <a:latin typeface="Arial" panose="020B0604020202020204" pitchFamily="34" charset="0"/>
              <a:cs typeface="Arial" panose="020B0604020202020204" pitchFamily="34" charset="0"/>
            </a:endParaRPr>
          </a:p>
          <a:p>
            <a:pPr algn="r" rtl="1"/>
            <a:r>
              <a:rPr lang="fa-IR" sz="1600" b="1" dirty="0">
                <a:solidFill>
                  <a:schemeClr val="bg1"/>
                </a:solidFill>
                <a:latin typeface="Arial" panose="020B0604020202020204" pitchFamily="34" charset="0"/>
                <a:cs typeface="Arial" panose="020B0604020202020204" pitchFamily="34" charset="0"/>
              </a:rPr>
              <a:t> آسیب‌های تروماتیک دندانی</a:t>
            </a:r>
            <a:r>
              <a:rPr lang="en-US" sz="1600" b="1" dirty="0">
                <a:solidFill>
                  <a:schemeClr val="bg1"/>
                </a:solidFill>
                <a:latin typeface="Arial" panose="020B0604020202020204" pitchFamily="34" charset="0"/>
                <a:cs typeface="Arial" panose="020B0604020202020204" pitchFamily="34" charset="0"/>
              </a:rPr>
              <a:t>Traumatic Dental Injuries – TDIs) </a:t>
            </a:r>
            <a:r>
              <a:rPr lang="fa-IR" sz="1600" b="1" dirty="0">
                <a:solidFill>
                  <a:schemeClr val="bg1"/>
                </a:solidFill>
                <a:latin typeface="Arial" panose="020B0604020202020204" pitchFamily="34" charset="0"/>
                <a:cs typeface="Arial" panose="020B0604020202020204" pitchFamily="34" charset="0"/>
              </a:rPr>
              <a:t>)بر اساس عوامل مختلفی مانند اتیولوژی، آناتومی، پاتولوژی، ملاحظات درمانی و درجه شدت طبقه‌بندی شده‌اند</a:t>
            </a:r>
          </a:p>
        </p:txBody>
      </p:sp>
      <p:sp>
        <p:nvSpPr>
          <p:cNvPr id="6" name="Rectangle 5">
            <a:extLst>
              <a:ext uri="{FF2B5EF4-FFF2-40B4-BE49-F238E27FC236}">
                <a16:creationId xmlns:a16="http://schemas.microsoft.com/office/drawing/2014/main" id="{0F06D214-9265-1817-AC8D-E413EB5B858A}"/>
              </a:ext>
            </a:extLst>
          </p:cNvPr>
          <p:cNvSpPr/>
          <p:nvPr/>
        </p:nvSpPr>
        <p:spPr>
          <a:xfrm>
            <a:off x="1318953" y="3020291"/>
            <a:ext cx="9565178" cy="3460864"/>
          </a:xfrm>
          <a:prstGeom prst="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fa-IR" b="1" dirty="0">
                <a:solidFill>
                  <a:schemeClr val="bg1"/>
                </a:solidFill>
                <a:latin typeface="Arial" panose="020B0604020202020204" pitchFamily="34" charset="0"/>
                <a:cs typeface="Arial" panose="020B0604020202020204" pitchFamily="34" charset="0"/>
              </a:rPr>
              <a:t>انواع رایج تر طبقه بندی ترومای دندانی :</a:t>
            </a:r>
          </a:p>
          <a:p>
            <a:pPr algn="r" rtl="1"/>
            <a:r>
              <a:rPr lang="fa-IR" b="1" dirty="0">
                <a:solidFill>
                  <a:schemeClr val="bg1"/>
                </a:solidFill>
                <a:latin typeface="Arial" panose="020B0604020202020204" pitchFamily="34" charset="0"/>
                <a:cs typeface="Arial" panose="020B0604020202020204" pitchFamily="34" charset="0"/>
              </a:rPr>
              <a:t>1- طبقه‌بندی در محیط بالینی(</a:t>
            </a:r>
            <a:r>
              <a:rPr lang="en-US" sz="1800" b="1" i="0" u="none" strike="noStrike" baseline="0" dirty="0">
                <a:solidFill>
                  <a:schemeClr val="bg1"/>
                </a:solidFill>
                <a:latin typeface="FrutigerLTStd-BoldCn"/>
              </a:rPr>
              <a:t>Classification in the clinic</a:t>
            </a:r>
            <a:r>
              <a:rPr lang="fa-IR" b="1" dirty="0">
                <a:solidFill>
                  <a:schemeClr val="bg1"/>
                </a:solidFill>
                <a:latin typeface="Arial" panose="020B0604020202020204" pitchFamily="34" charset="0"/>
                <a:cs typeface="Arial" panose="020B0604020202020204" pitchFamily="34" charset="0"/>
              </a:rPr>
              <a:t>)</a:t>
            </a:r>
            <a:endParaRPr lang="en-US" b="1" dirty="0">
              <a:solidFill>
                <a:schemeClr val="bg1"/>
              </a:solidFill>
              <a:latin typeface="Arial" panose="020B0604020202020204" pitchFamily="34" charset="0"/>
              <a:cs typeface="Arial" panose="020B0604020202020204" pitchFamily="34" charset="0"/>
            </a:endParaRPr>
          </a:p>
          <a:p>
            <a:pPr algn="r" rtl="1"/>
            <a:r>
              <a:rPr lang="fa-IR" b="1" dirty="0">
                <a:solidFill>
                  <a:schemeClr val="bg1"/>
                </a:solidFill>
                <a:latin typeface="Arial" panose="020B0604020202020204" pitchFamily="34" charset="0"/>
                <a:cs typeface="Arial" panose="020B0604020202020204" pitchFamily="34" charset="0"/>
              </a:rPr>
              <a:t>این طبقه بندی با استفاده از کمک های تشخیصی مانند تست های حساسیت پالپی،ترنس ایلومیناسیون و معاینه رادیوگرافیک در دندانپزشکی انجام میشود</a:t>
            </a:r>
            <a:endParaRPr lang="en-US" b="1" dirty="0">
              <a:solidFill>
                <a:schemeClr val="bg1"/>
              </a:solidFill>
              <a:latin typeface="Arial" panose="020B0604020202020204" pitchFamily="34" charset="0"/>
              <a:cs typeface="Arial" panose="020B0604020202020204" pitchFamily="34" charset="0"/>
            </a:endParaRPr>
          </a:p>
          <a:p>
            <a:pPr algn="r" rtl="1"/>
            <a:endParaRPr lang="fa-IR" b="1" dirty="0">
              <a:solidFill>
                <a:schemeClr val="bg1"/>
              </a:solidFill>
              <a:latin typeface="Arial" panose="020B0604020202020204" pitchFamily="34" charset="0"/>
              <a:cs typeface="Arial" panose="020B0604020202020204" pitchFamily="34" charset="0"/>
            </a:endParaRPr>
          </a:p>
          <a:p>
            <a:pPr algn="r" rtl="1"/>
            <a:r>
              <a:rPr lang="fa-IR" b="1" dirty="0">
                <a:solidFill>
                  <a:schemeClr val="bg1"/>
                </a:solidFill>
                <a:latin typeface="Arial" panose="020B0604020202020204" pitchFamily="34" charset="0"/>
                <a:cs typeface="Arial" panose="020B0604020202020204" pitchFamily="34" charset="0"/>
              </a:rPr>
              <a:t>2- طبقه‌بندی برای غربالگری میدانی(</a:t>
            </a:r>
            <a:r>
              <a:rPr lang="en-US" sz="1800" b="1" i="0" u="none" strike="noStrike" baseline="0" dirty="0">
                <a:solidFill>
                  <a:schemeClr val="bg1"/>
                </a:solidFill>
                <a:latin typeface="FrutigerLTStd-BoldCn"/>
              </a:rPr>
              <a:t>Classification for field screening</a:t>
            </a:r>
            <a:r>
              <a:rPr lang="fa-IR" b="1" dirty="0">
                <a:solidFill>
                  <a:schemeClr val="bg1"/>
                </a:solidFill>
                <a:latin typeface="Arial" panose="020B0604020202020204" pitchFamily="34" charset="0"/>
                <a:cs typeface="Arial" panose="020B0604020202020204" pitchFamily="34" charset="0"/>
              </a:rPr>
              <a:t>)</a:t>
            </a:r>
          </a:p>
          <a:p>
            <a:pPr algn="r" rtl="1"/>
            <a:r>
              <a:rPr lang="fa-IR" b="1" dirty="0">
                <a:solidFill>
                  <a:schemeClr val="bg1"/>
                </a:solidFill>
                <a:latin typeface="Arial" panose="020B0604020202020204" pitchFamily="34" charset="0"/>
                <a:cs typeface="Arial" panose="020B0604020202020204" pitchFamily="34" charset="0"/>
              </a:rPr>
              <a:t>تعریف غربالگری میدانی:زمانیکه تجهیزات و امکانات کافی در دسترس نباشد و برخی از روش های مهمی که در کلینیک استفاده میشود مانند رادیوگرافی قابل استفاده باشد،از این طبقه بندی استفاده میشود.</a:t>
            </a:r>
            <a:endParaRPr lang="en-US" b="1" dirty="0">
              <a:solidFill>
                <a:schemeClr val="bg1"/>
              </a:solidFill>
              <a:latin typeface="Arial" panose="020B0604020202020204" pitchFamily="34" charset="0"/>
              <a:cs typeface="Arial" panose="020B0604020202020204" pitchFamily="34" charset="0"/>
            </a:endParaRPr>
          </a:p>
          <a:p>
            <a:pPr algn="r" rtl="1"/>
            <a:endParaRPr lang="fa-IR" b="1" dirty="0">
              <a:solidFill>
                <a:schemeClr val="bg1"/>
              </a:solidFill>
              <a:latin typeface="Arial" panose="020B0604020202020204" pitchFamily="34" charset="0"/>
              <a:cs typeface="Arial" panose="020B0604020202020204" pitchFamily="34" charset="0"/>
            </a:endParaRPr>
          </a:p>
          <a:p>
            <a:pPr algn="r" rtl="1"/>
            <a:endParaRPr lang="en-US"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28574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C63A11E-17C3-9E66-309B-E094C62296D4}"/>
              </a:ext>
            </a:extLst>
          </p:cNvPr>
          <p:cNvSpPr/>
          <p:nvPr/>
        </p:nvSpPr>
        <p:spPr>
          <a:xfrm>
            <a:off x="973282" y="1144385"/>
            <a:ext cx="10245435" cy="238298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r" rtl="1"/>
            <a:r>
              <a:rPr lang="fa-IR" b="1" dirty="0">
                <a:latin typeface="Arial" panose="020B0604020202020204" pitchFamily="34" charset="0"/>
                <a:cs typeface="Arial" panose="020B0604020202020204" pitchFamily="34" charset="0"/>
              </a:rPr>
              <a:t>طبقه بندی میدانی شامل 6 گروه است:</a:t>
            </a:r>
          </a:p>
          <a:p>
            <a:pPr algn="r" rtl="1"/>
            <a:r>
              <a:rPr lang="fa-IR" b="1" dirty="0">
                <a:latin typeface="Arial" panose="020B0604020202020204" pitchFamily="34" charset="0"/>
                <a:cs typeface="Arial" panose="020B0604020202020204" pitchFamily="34" charset="0"/>
              </a:rPr>
              <a:t>1- عدم وجود </a:t>
            </a:r>
            <a:r>
              <a:rPr lang="en-US" b="1" dirty="0">
                <a:latin typeface="Arial" panose="020B0604020202020204" pitchFamily="34" charset="0"/>
                <a:cs typeface="Arial" panose="020B0604020202020204" pitchFamily="34" charset="0"/>
              </a:rPr>
              <a:t>TDI</a:t>
            </a:r>
            <a:r>
              <a:rPr lang="fa-IR" b="1" dirty="0">
                <a:latin typeface="Arial" panose="020B0604020202020204" pitchFamily="34" charset="0"/>
                <a:cs typeface="Arial" panose="020B0604020202020204" pitchFamily="34" charset="0"/>
              </a:rPr>
              <a:t> </a:t>
            </a:r>
          </a:p>
          <a:p>
            <a:pPr algn="r" rtl="1"/>
            <a:r>
              <a:rPr lang="fa-IR" b="1" dirty="0">
                <a:latin typeface="Arial" panose="020B0604020202020204" pitchFamily="34" charset="0"/>
                <a:cs typeface="Arial" panose="020B0604020202020204" pitchFamily="34" charset="0"/>
              </a:rPr>
              <a:t>2-</a:t>
            </a:r>
            <a:r>
              <a:rPr lang="en-US" b="1" dirty="0">
                <a:latin typeface="Arial" panose="020B0604020202020204" pitchFamily="34" charset="0"/>
                <a:cs typeface="Arial" panose="020B0604020202020204" pitchFamily="34" charset="0"/>
              </a:rPr>
              <a:t>TDI</a:t>
            </a:r>
            <a:r>
              <a:rPr lang="fa-IR" b="1" dirty="0">
                <a:latin typeface="Arial" panose="020B0604020202020204" pitchFamily="34" charset="0"/>
                <a:cs typeface="Arial" panose="020B0604020202020204" pitchFamily="34" charset="0"/>
              </a:rPr>
              <a:t> درمان شده</a:t>
            </a:r>
          </a:p>
          <a:p>
            <a:pPr algn="r" rtl="1"/>
            <a:r>
              <a:rPr lang="fa-IR" b="1" dirty="0">
                <a:latin typeface="Arial" panose="020B0604020202020204" pitchFamily="34" charset="0"/>
                <a:cs typeface="Arial" panose="020B0604020202020204" pitchFamily="34" charset="0"/>
              </a:rPr>
              <a:t>3-شکستگی مینا به تنهایی</a:t>
            </a:r>
          </a:p>
          <a:p>
            <a:pPr algn="r" rtl="1"/>
            <a:r>
              <a:rPr lang="fa-IR" b="1" dirty="0">
                <a:latin typeface="Arial" panose="020B0604020202020204" pitchFamily="34" charset="0"/>
                <a:cs typeface="Arial" panose="020B0604020202020204" pitchFamily="34" charset="0"/>
              </a:rPr>
              <a:t>4-شکستگی مینا و عاج</a:t>
            </a:r>
          </a:p>
          <a:p>
            <a:pPr algn="r" rtl="1"/>
            <a:r>
              <a:rPr lang="fa-IR" b="1" dirty="0">
                <a:latin typeface="Arial" panose="020B0604020202020204" pitchFamily="34" charset="0"/>
                <a:cs typeface="Arial" panose="020B0604020202020204" pitchFamily="34" charset="0"/>
              </a:rPr>
              <a:t>5-آسیب پالپ</a:t>
            </a:r>
          </a:p>
          <a:p>
            <a:pPr algn="r" rtl="1"/>
            <a:r>
              <a:rPr lang="fa-IR" b="1" dirty="0">
                <a:latin typeface="Arial" panose="020B0604020202020204" pitchFamily="34" charset="0"/>
                <a:cs typeface="Arial" panose="020B0604020202020204" pitchFamily="34" charset="0"/>
              </a:rPr>
              <a:t>6-از دست رفتن دندان در نتیجه ی </a:t>
            </a:r>
            <a:r>
              <a:rPr lang="en-US" b="1" dirty="0">
                <a:latin typeface="Arial" panose="020B0604020202020204" pitchFamily="34" charset="0"/>
                <a:cs typeface="Arial" panose="020B0604020202020204" pitchFamily="34" charset="0"/>
              </a:rPr>
              <a:t>TDI</a:t>
            </a:r>
            <a:endParaRPr lang="fa-IR" b="1" dirty="0">
              <a:latin typeface="Arial" panose="020B0604020202020204" pitchFamily="34" charset="0"/>
              <a:cs typeface="Arial" panose="020B0604020202020204" pitchFamily="34" charset="0"/>
            </a:endParaRPr>
          </a:p>
        </p:txBody>
      </p:sp>
      <p:sp>
        <p:nvSpPr>
          <p:cNvPr id="3" name="Rectangle: Rounded Corners 2">
            <a:extLst>
              <a:ext uri="{FF2B5EF4-FFF2-40B4-BE49-F238E27FC236}">
                <a16:creationId xmlns:a16="http://schemas.microsoft.com/office/drawing/2014/main" id="{9D32AEB5-BA5D-BD68-6552-1A7C59A11CB8}"/>
              </a:ext>
            </a:extLst>
          </p:cNvPr>
          <p:cNvSpPr/>
          <p:nvPr/>
        </p:nvSpPr>
        <p:spPr>
          <a:xfrm>
            <a:off x="973282" y="3818313"/>
            <a:ext cx="10245435" cy="13716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r" rtl="1"/>
            <a:endParaRPr lang="fa-IR" b="1" dirty="0">
              <a:latin typeface="Arial" panose="020B0604020202020204" pitchFamily="34" charset="0"/>
              <a:cs typeface="Arial" panose="020B0604020202020204" pitchFamily="34" charset="0"/>
            </a:endParaRPr>
          </a:p>
          <a:p>
            <a:pPr algn="r" rtl="1"/>
            <a:r>
              <a:rPr lang="fa-IR" b="1" dirty="0">
                <a:latin typeface="Arial" panose="020B0604020202020204" pitchFamily="34" charset="0"/>
                <a:cs typeface="Arial" panose="020B0604020202020204" pitchFamily="34" charset="0"/>
              </a:rPr>
              <a:t>نکته:</a:t>
            </a:r>
          </a:p>
          <a:p>
            <a:pPr marL="342900" indent="-342900" algn="r" rtl="1">
              <a:buFont typeface="+mj-lt"/>
              <a:buAutoNum type="arabicPeriod"/>
            </a:pPr>
            <a:r>
              <a:rPr lang="fa-IR" b="1" dirty="0">
                <a:latin typeface="Arial" panose="020B0604020202020204" pitchFamily="34" charset="0"/>
                <a:cs typeface="Arial" panose="020B0604020202020204" pitchFamily="34" charset="0"/>
              </a:rPr>
              <a:t>صدمات وارد بر ساختار پشتیبان در هیچ یک از موارد غربالگری وارد نمیشود.</a:t>
            </a:r>
          </a:p>
          <a:p>
            <a:pPr marL="342900" indent="-342900" algn="r" rtl="1">
              <a:buFont typeface="+mj-lt"/>
              <a:buAutoNum type="arabicPeriod"/>
            </a:pPr>
            <a:r>
              <a:rPr lang="fa-IR" b="1" dirty="0">
                <a:latin typeface="Arial" panose="020B0604020202020204" pitchFamily="34" charset="0"/>
                <a:cs typeface="Arial" panose="020B0604020202020204" pitchFamily="34" charset="0"/>
              </a:rPr>
              <a:t>با توجه به نقایص و محدودیت های ذاتی روش غربالگری میدانی هیچ گاه به عنوان اولین روش انتخابی در تشخیص ترومای دندانی به کار نمیرود. </a:t>
            </a:r>
          </a:p>
          <a:p>
            <a:pPr algn="r" rtl="1"/>
            <a:endParaRPr 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59356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41F10CD-FDA8-7858-6457-8693291E6027}"/>
              </a:ext>
            </a:extLst>
          </p:cNvPr>
          <p:cNvPicPr>
            <a:picLocks noChangeAspect="1"/>
          </p:cNvPicPr>
          <p:nvPr/>
        </p:nvPicPr>
        <p:blipFill>
          <a:blip r:embed="rId2"/>
          <a:stretch>
            <a:fillRect/>
          </a:stretch>
        </p:blipFill>
        <p:spPr>
          <a:xfrm>
            <a:off x="876769" y="310456"/>
            <a:ext cx="10292688" cy="6368640"/>
          </a:xfrm>
          <a:prstGeom prst="rect">
            <a:avLst/>
          </a:prstGeom>
        </p:spPr>
      </p:pic>
      <p:sp>
        <p:nvSpPr>
          <p:cNvPr id="4" name="Action Button: Help 3">
            <a:hlinkClick r:id="" action="ppaction://noaction" highlightClick="1"/>
            <a:extLst>
              <a:ext uri="{FF2B5EF4-FFF2-40B4-BE49-F238E27FC236}">
                <a16:creationId xmlns:a16="http://schemas.microsoft.com/office/drawing/2014/main" id="{DA58F188-B05E-6052-DB6C-ABAB566372A6}"/>
              </a:ext>
            </a:extLst>
          </p:cNvPr>
          <p:cNvSpPr/>
          <p:nvPr/>
        </p:nvSpPr>
        <p:spPr>
          <a:xfrm>
            <a:off x="11149584" y="5822210"/>
            <a:ext cx="1042416" cy="1042416"/>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9275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latin typeface="Arial" panose="020B0604020202020204" pitchFamily="34" charset="0"/>
                <a:cs typeface="Arial" panose="020B0604020202020204" pitchFamily="34" charset="0"/>
              </a:rPr>
              <a:t>اپیدمیولوژی</a:t>
            </a:r>
            <a:endParaRPr lang="en-US" dirty="0">
              <a:latin typeface="Arial" panose="020B0604020202020204" pitchFamily="34" charset="0"/>
              <a:cs typeface="Arial" panose="020B0604020202020204" pitchFamily="34" charset="0"/>
            </a:endParaRP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0986340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اپیدمیولوژی</a:t>
            </a:r>
            <a:endParaRPr lang="en-US" dirty="0"/>
          </a:p>
        </p:txBody>
      </p:sp>
      <p:sp>
        <p:nvSpPr>
          <p:cNvPr id="3" name="Content Placeholder 2"/>
          <p:cNvSpPr>
            <a:spLocks noGrp="1"/>
          </p:cNvSpPr>
          <p:nvPr>
            <p:ph idx="1"/>
          </p:nvPr>
        </p:nvSpPr>
        <p:spPr>
          <a:xfrm>
            <a:off x="616226" y="2011680"/>
            <a:ext cx="10370773" cy="4680668"/>
          </a:xfrm>
        </p:spPr>
        <p:txBody>
          <a:bodyPr>
            <a:normAutofit/>
          </a:bodyPr>
          <a:lstStyle/>
          <a:p>
            <a:pPr algn="r" rtl="1"/>
            <a:r>
              <a:rPr lang="fa-IR" sz="1800" dirty="0"/>
              <a:t>تروما               مسئول بیش از 5 میلیون مرگ در سال و علت عمده مرگ تا 45 سالگی</a:t>
            </a:r>
          </a:p>
          <a:p>
            <a:pPr algn="r" rtl="1"/>
            <a:r>
              <a:rPr lang="fa-IR" sz="1800" dirty="0"/>
              <a:t>نیمی از تمام مرگ ها در رنج 24-10 سال</a:t>
            </a:r>
          </a:p>
          <a:p>
            <a:pPr marL="0" indent="0" algn="r" rtl="1">
              <a:buNone/>
            </a:pPr>
            <a:endParaRPr lang="fa-IR" sz="1800" dirty="0"/>
          </a:p>
          <a:p>
            <a:pPr algn="r" rtl="1"/>
            <a:r>
              <a:rPr lang="fa-IR" sz="1800" dirty="0"/>
              <a:t>دست‌ها و پاها بیشترین بخش‌هایی از بدن هستند که دچار آسیب‌های تروماتیک می‌شوند </a:t>
            </a:r>
          </a:p>
          <a:p>
            <a:pPr marL="0" indent="0" algn="r" rtl="1">
              <a:buNone/>
            </a:pPr>
            <a:endParaRPr lang="fa-IR" sz="1800" dirty="0"/>
          </a:p>
          <a:p>
            <a:pPr algn="r" rtl="1"/>
            <a:r>
              <a:rPr lang="fa-IR" sz="1800" dirty="0"/>
              <a:t>با وجود آن‌که ناحیه دهانی تنها حدود ۱٪ از سطح کل بدن را تشکیل می‌دهد، مطالعه‌ای طولی یک‌ساله نشان داده است که آسیب‌های دهانی حدود ۵٪ از کل آسیب‌های بدنی در همه سنین را شامل می‌شوند</a:t>
            </a:r>
          </a:p>
          <a:p>
            <a:pPr algn="r" rtl="1"/>
            <a:r>
              <a:rPr lang="fa-IR" sz="1800" dirty="0"/>
              <a:t>سهم آسیب‌های فک و صورت در مقایسه با تمام انواع تروما که در بخش‌های اورژانس بیمارستان‌ها گزارش شده، </a:t>
            </a:r>
            <a:r>
              <a:rPr lang="fa-IR" sz="1800" b="1" dirty="0"/>
              <a:t>۳۳٪</a:t>
            </a:r>
            <a:r>
              <a:rPr lang="fa-IR" sz="1800" dirty="0"/>
              <a:t> است</a:t>
            </a:r>
          </a:p>
          <a:p>
            <a:pPr algn="r" rtl="1"/>
            <a:endParaRPr lang="fa-IR" sz="1800" dirty="0"/>
          </a:p>
          <a:p>
            <a:pPr algn="r" rtl="1"/>
            <a:r>
              <a:rPr lang="fa-IR" sz="1800" dirty="0"/>
              <a:t>احتمال آسیب در ناحیه دهان در کودکان و نوجوانان بیشتر است، در حالی‌که در بزرگسالان و سالمندان کمتر رخ می‌دهد</a:t>
            </a:r>
          </a:p>
          <a:p>
            <a:pPr algn="r" rtl="1"/>
            <a:endParaRPr lang="fa-IR" dirty="0"/>
          </a:p>
          <a:p>
            <a:pPr marL="0" indent="0" algn="r" rtl="1">
              <a:buNone/>
            </a:pPr>
            <a:endParaRPr lang="fa-IR" dirty="0"/>
          </a:p>
        </p:txBody>
      </p:sp>
      <p:sp>
        <p:nvSpPr>
          <p:cNvPr id="4" name="Left Arrow 3"/>
          <p:cNvSpPr/>
          <p:nvPr/>
        </p:nvSpPr>
        <p:spPr>
          <a:xfrm>
            <a:off x="9320119" y="2028305"/>
            <a:ext cx="858033" cy="41346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199726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D158BF-5894-7BC6-5E4C-ABB60D1170E9}"/>
              </a:ext>
            </a:extLst>
          </p:cNvPr>
          <p:cNvSpPr>
            <a:spLocks noGrp="1"/>
          </p:cNvSpPr>
          <p:nvPr>
            <p:ph type="title"/>
          </p:nvPr>
        </p:nvSpPr>
        <p:spPr/>
        <p:txBody>
          <a:bodyPr/>
          <a:lstStyle/>
          <a:p>
            <a:pPr algn="r" rtl="1"/>
            <a:r>
              <a:rPr lang="fa-IR" dirty="0"/>
              <a:t>شیوع </a:t>
            </a:r>
            <a:r>
              <a:rPr lang="en-US" dirty="0"/>
              <a:t>Prevalence)</a:t>
            </a:r>
            <a:r>
              <a:rPr lang="fa-IR" dirty="0"/>
              <a:t>)</a:t>
            </a:r>
            <a:br>
              <a:rPr lang="fa-IR" dirty="0"/>
            </a:br>
            <a:endParaRPr lang="en-US" dirty="0"/>
          </a:p>
        </p:txBody>
      </p:sp>
      <p:sp>
        <p:nvSpPr>
          <p:cNvPr id="3" name="Content Placeholder 2">
            <a:extLst>
              <a:ext uri="{FF2B5EF4-FFF2-40B4-BE49-F238E27FC236}">
                <a16:creationId xmlns:a16="http://schemas.microsoft.com/office/drawing/2014/main" id="{D080BEEB-D001-0AAD-6600-EBC06F891419}"/>
              </a:ext>
            </a:extLst>
          </p:cNvPr>
          <p:cNvSpPr>
            <a:spLocks noGrp="1"/>
          </p:cNvSpPr>
          <p:nvPr>
            <p:ph idx="1"/>
          </p:nvPr>
        </p:nvSpPr>
        <p:spPr/>
        <p:txBody>
          <a:bodyPr/>
          <a:lstStyle/>
          <a:p>
            <a:pPr marL="0" indent="0" algn="r" rtl="1">
              <a:buNone/>
            </a:pPr>
            <a:r>
              <a:rPr lang="fa-IR" dirty="0"/>
              <a:t> مطالعات نشان داده اند که یک سوم تمامی کودکان در دنتیشن </a:t>
            </a:r>
            <a:r>
              <a:rPr lang="fa-IR" dirty="0">
                <a:solidFill>
                  <a:schemeClr val="accent1"/>
                </a:solidFill>
              </a:rPr>
              <a:t>شیری</a:t>
            </a:r>
            <a:r>
              <a:rPr lang="fa-IR" dirty="0"/>
              <a:t> و یک چهارم کودکان مدرسه ای در دنتیشن </a:t>
            </a:r>
            <a:r>
              <a:rPr lang="fa-IR" dirty="0">
                <a:solidFill>
                  <a:schemeClr val="accent1"/>
                </a:solidFill>
              </a:rPr>
              <a:t>دائمی</a:t>
            </a:r>
            <a:r>
              <a:rPr lang="fa-IR" dirty="0"/>
              <a:t> و یک سوم بزرگسالان متحمل صدمات دندانی ناشی از تروما شده اند.</a:t>
            </a:r>
          </a:p>
          <a:p>
            <a:pPr algn="r" rtl="1"/>
            <a:r>
              <a:rPr lang="fa-IR" b="1" dirty="0"/>
              <a:t>آسیب به دندان‌های شیری</a:t>
            </a:r>
            <a:r>
              <a:rPr lang="fa-IR" dirty="0"/>
              <a:t> شایع‌تر از آسیب به دندان‌های دائمی است.</a:t>
            </a:r>
          </a:p>
          <a:p>
            <a:pPr algn="r" rtl="1"/>
            <a:r>
              <a:rPr lang="fa-IR" dirty="0"/>
              <a:t>شیوع صدمات دندانی ناشی از تروما در دنیای واقعی بیشتر از متون علمی است</a:t>
            </a:r>
          </a:p>
          <a:p>
            <a:pPr marL="0" indent="0" algn="r" rtl="1">
              <a:buNone/>
            </a:pPr>
            <a:r>
              <a:rPr lang="fa-IR" dirty="0"/>
              <a:t> تقریبا دو برابر</a:t>
            </a:r>
            <a:endParaRPr lang="en-US" dirty="0"/>
          </a:p>
          <a:p>
            <a:pPr algn="r" rtl="1"/>
            <a:endParaRPr lang="fa-IR" dirty="0"/>
          </a:p>
          <a:p>
            <a:pPr marL="0" indent="0" algn="r" rtl="1">
              <a:buNone/>
            </a:pPr>
            <a:endParaRPr lang="fa-IR" dirty="0"/>
          </a:p>
          <a:p>
            <a:pPr algn="r" rtl="1"/>
            <a:endParaRPr lang="en-US" dirty="0"/>
          </a:p>
        </p:txBody>
      </p:sp>
      <p:sp>
        <p:nvSpPr>
          <p:cNvPr id="4" name="Action Button: Help 3">
            <a:hlinkClick r:id="" action="ppaction://noaction" highlightClick="1"/>
            <a:extLst>
              <a:ext uri="{FF2B5EF4-FFF2-40B4-BE49-F238E27FC236}">
                <a16:creationId xmlns:a16="http://schemas.microsoft.com/office/drawing/2014/main" id="{9126BABA-41B3-1639-DE8C-3E7B9BE06470}"/>
              </a:ext>
            </a:extLst>
          </p:cNvPr>
          <p:cNvSpPr/>
          <p:nvPr/>
        </p:nvSpPr>
        <p:spPr>
          <a:xfrm>
            <a:off x="0" y="3215705"/>
            <a:ext cx="1042416" cy="1042416"/>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45872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3071" y="1906073"/>
            <a:ext cx="10336551" cy="4533363"/>
          </a:xfrm>
        </p:spPr>
        <p:txBody>
          <a:bodyPr>
            <a:normAutofit/>
          </a:bodyPr>
          <a:lstStyle/>
          <a:p>
            <a:pPr algn="r" rtl="1"/>
            <a:r>
              <a:rPr lang="fa-IR" sz="1800" dirty="0"/>
              <a:t>اغلب پژوهش‌ها مقطعی </a:t>
            </a:r>
            <a:r>
              <a:rPr lang="en-US" sz="1800" dirty="0"/>
              <a:t>cross-sectional) </a:t>
            </a:r>
            <a:r>
              <a:rPr lang="fa-IR" sz="1800" dirty="0"/>
              <a:t> )هستند، و ثبت آسیب‌های گذشته تا حدی به گزارش کودک یا والدین وابسته است که می‌تواند منبع خطا باشد</a:t>
            </a:r>
          </a:p>
          <a:p>
            <a:pPr algn="r" rtl="1"/>
            <a:r>
              <a:rPr lang="fa-IR" sz="1800" dirty="0"/>
              <a:t>علاوه‌براین، نبود ابزارهای تشخیصی در مطالعات مقطعی باعث عدم شناسایی برخی انواع </a:t>
            </a:r>
            <a:r>
              <a:rPr lang="en-US" sz="1800" dirty="0"/>
              <a:t>TDI </a:t>
            </a:r>
            <a:r>
              <a:rPr lang="fa-IR" sz="1800" dirty="0"/>
              <a:t>مانند آسیب‌های </a:t>
            </a:r>
            <a:r>
              <a:rPr lang="en-US" sz="1800" dirty="0"/>
              <a:t>concussion, subluxation, intrusion, extrusion، </a:t>
            </a:r>
            <a:r>
              <a:rPr lang="fa-IR" sz="1800" dirty="0"/>
              <a:t>آسیب‌های پالپی، شکستگی‌های ریشه، تحلیل‌های ریشه و ضایعات پری‌آپیکال، دندان‌های مجدداً کاشته‌شده و آسیب‌های استخوان نگهدارنده، لثه و مخاط دهان می‌شود.</a:t>
            </a:r>
          </a:p>
          <a:p>
            <a:pPr marL="0" indent="0" algn="r" rtl="1">
              <a:buNone/>
            </a:pPr>
            <a:endParaRPr lang="en-US" sz="1800" dirty="0"/>
          </a:p>
          <a:p>
            <a:pPr marL="0" indent="0" algn="r" rtl="1">
              <a:buNone/>
            </a:pPr>
            <a:endParaRPr lang="en-US" sz="1800" dirty="0"/>
          </a:p>
          <a:p>
            <a:pPr marL="0" indent="0" algn="r" rtl="1">
              <a:buNone/>
            </a:pPr>
            <a:r>
              <a:rPr lang="fa-IR" sz="1800" dirty="0"/>
              <a:t>دومین تا چهارمین وضعیت شایع</a:t>
            </a:r>
            <a:r>
              <a:rPr lang="en-US" sz="1800" dirty="0"/>
              <a:t> </a:t>
            </a:r>
            <a:r>
              <a:rPr lang="fa-IR" sz="1800" dirty="0"/>
              <a:t>‌دهانی </a:t>
            </a:r>
          </a:p>
          <a:p>
            <a:pPr marL="0" indent="0" algn="r" rtl="1">
              <a:buNone/>
            </a:pPr>
            <a:r>
              <a:rPr lang="fa-IR" sz="1800" dirty="0"/>
              <a:t>سیزدهمین مورد در میان تمامی صدمات و بیماریهای جسمانی و حتی شایعتر از دیابت ، اضطراب و آسم</a:t>
            </a:r>
            <a:endParaRPr lang="en-US" sz="1800" dirty="0"/>
          </a:p>
        </p:txBody>
      </p:sp>
      <p:sp>
        <p:nvSpPr>
          <p:cNvPr id="4" name="TextBox 3">
            <a:extLst>
              <a:ext uri="{FF2B5EF4-FFF2-40B4-BE49-F238E27FC236}">
                <a16:creationId xmlns:a16="http://schemas.microsoft.com/office/drawing/2014/main" id="{FB424E95-20C2-A596-6FC7-23F2F96BB5F4}"/>
              </a:ext>
            </a:extLst>
          </p:cNvPr>
          <p:cNvSpPr txBox="1"/>
          <p:nvPr/>
        </p:nvSpPr>
        <p:spPr>
          <a:xfrm>
            <a:off x="4611757" y="536714"/>
            <a:ext cx="7162799" cy="1077218"/>
          </a:xfrm>
          <a:prstGeom prst="rect">
            <a:avLst/>
          </a:prstGeom>
          <a:noFill/>
        </p:spPr>
        <p:txBody>
          <a:bodyPr wrap="square">
            <a:spAutoFit/>
          </a:bodyPr>
          <a:lstStyle/>
          <a:p>
            <a:pPr algn="r" rtl="1"/>
            <a:r>
              <a:rPr lang="fa-IR" sz="3200" dirty="0">
                <a:solidFill>
                  <a:schemeClr val="bg2"/>
                </a:solidFill>
              </a:rPr>
              <a:t>شیوع </a:t>
            </a:r>
            <a:r>
              <a:rPr lang="en-US" sz="3200" dirty="0">
                <a:solidFill>
                  <a:schemeClr val="bg2"/>
                </a:solidFill>
              </a:rPr>
              <a:t>Prevalence)</a:t>
            </a:r>
            <a:r>
              <a:rPr lang="fa-IR" sz="3200" dirty="0">
                <a:solidFill>
                  <a:schemeClr val="bg2"/>
                </a:solidFill>
              </a:rPr>
              <a:t>)</a:t>
            </a:r>
            <a:br>
              <a:rPr lang="fa-IR" sz="3200" dirty="0">
                <a:solidFill>
                  <a:schemeClr val="bg2"/>
                </a:solidFill>
              </a:rPr>
            </a:br>
            <a:endParaRPr lang="en-US" sz="3200" dirty="0">
              <a:solidFill>
                <a:schemeClr val="bg2"/>
              </a:solidFill>
            </a:endParaRPr>
          </a:p>
        </p:txBody>
      </p:sp>
    </p:spTree>
    <p:extLst>
      <p:ext uri="{BB962C8B-B14F-4D97-AF65-F5344CB8AC3E}">
        <p14:creationId xmlns:p14="http://schemas.microsoft.com/office/powerpoint/2010/main" val="21924592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روند</a:t>
            </a:r>
            <a:endParaRPr lang="en-US" dirty="0"/>
          </a:p>
        </p:txBody>
      </p:sp>
      <p:sp>
        <p:nvSpPr>
          <p:cNvPr id="3" name="Content Placeholder 2"/>
          <p:cNvSpPr>
            <a:spLocks noGrp="1"/>
          </p:cNvSpPr>
          <p:nvPr>
            <p:ph idx="1"/>
          </p:nvPr>
        </p:nvSpPr>
        <p:spPr/>
        <p:txBody>
          <a:bodyPr>
            <a:normAutofit/>
          </a:bodyPr>
          <a:lstStyle/>
          <a:p>
            <a:pPr algn="r" rtl="1"/>
            <a:r>
              <a:rPr lang="fa-IR" sz="1800" dirty="0"/>
              <a:t>به نظر می رسد شیوع پوسیدگی دندانی با سرعت بیشتری نسبت به صدمات دندانی ناشی از تروما در حال کاهش است.</a:t>
            </a:r>
          </a:p>
          <a:p>
            <a:pPr marL="0" indent="0" algn="r" rtl="1">
              <a:buNone/>
            </a:pPr>
            <a:r>
              <a:rPr lang="fa-IR" sz="1800" dirty="0"/>
              <a:t>اگر این روند ادامه یابد، احتمال دارد در آینده </a:t>
            </a:r>
            <a:r>
              <a:rPr lang="en-US" sz="1800" dirty="0"/>
              <a:t>TDI </a:t>
            </a:r>
            <a:r>
              <a:rPr lang="fa-IR" sz="1800" dirty="0"/>
              <a:t>شایع‌تر از پوسیدگی دندان شود.</a:t>
            </a:r>
          </a:p>
          <a:p>
            <a:pPr algn="r" rtl="1"/>
            <a:r>
              <a:rPr lang="fa-IR" sz="1800" dirty="0"/>
              <a:t>از آنجاییکه تروما معمولا دندانهای قدامی  در ناحیه زیبایی را درگیر می کند این امر در آینده یک چالش محسوب خواهد شد. </a:t>
            </a:r>
          </a:p>
          <a:p>
            <a:pPr algn="r" rtl="1"/>
            <a:r>
              <a:rPr lang="fa-IR" sz="1800" dirty="0"/>
              <a:t>به علاوه درمان تروما گرانتر و پیچیده تر از یک پوسیدگی اکلوزالی است. </a:t>
            </a:r>
            <a:endParaRPr lang="en-US" sz="1800" dirty="0"/>
          </a:p>
        </p:txBody>
      </p:sp>
    </p:spTree>
    <p:extLst>
      <p:ext uri="{BB962C8B-B14F-4D97-AF65-F5344CB8AC3E}">
        <p14:creationId xmlns:p14="http://schemas.microsoft.com/office/powerpoint/2010/main" val="41558194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اپیزودهای مکرر تروما </a:t>
            </a:r>
            <a:endParaRPr lang="en-US" dirty="0"/>
          </a:p>
        </p:txBody>
      </p:sp>
      <p:sp>
        <p:nvSpPr>
          <p:cNvPr id="3" name="Content Placeholder 2"/>
          <p:cNvSpPr>
            <a:spLocks noGrp="1"/>
          </p:cNvSpPr>
          <p:nvPr>
            <p:ph idx="1"/>
          </p:nvPr>
        </p:nvSpPr>
        <p:spPr/>
        <p:txBody>
          <a:bodyPr>
            <a:normAutofit fontScale="85000" lnSpcReduction="20000"/>
          </a:bodyPr>
          <a:lstStyle/>
          <a:p>
            <a:pPr algn="r" rtl="1"/>
            <a:r>
              <a:rPr lang="fa-IR" dirty="0"/>
              <a:t>تروما دندانی به طور نابرابر افراد را درگیر می کند.</a:t>
            </a:r>
          </a:p>
          <a:p>
            <a:pPr marL="0" indent="0" algn="r" rtl="1">
              <a:buNone/>
            </a:pPr>
            <a:endParaRPr lang="fa-IR" dirty="0"/>
          </a:p>
          <a:p>
            <a:pPr algn="r" rtl="1"/>
            <a:r>
              <a:rPr lang="fa-IR" dirty="0"/>
              <a:t> تکرار تروما:</a:t>
            </a:r>
          </a:p>
          <a:p>
            <a:pPr marL="0" indent="0" algn="r" rtl="1">
              <a:buNone/>
            </a:pPr>
            <a:endParaRPr lang="fa-IR" dirty="0"/>
          </a:p>
          <a:p>
            <a:pPr algn="r" rtl="1"/>
            <a:endParaRPr lang="fa-IR" dirty="0"/>
          </a:p>
          <a:p>
            <a:pPr algn="r" rtl="1"/>
            <a:r>
              <a:rPr lang="fa-IR" dirty="0"/>
              <a:t>ریسک وقوع اپیزود دوم برای بیمارانی که اولین اپیزود تروما را در 9 سالگی تجربه کرده اند هشت</a:t>
            </a:r>
          </a:p>
          <a:p>
            <a:pPr marL="0" indent="0" algn="r" rtl="1">
              <a:buNone/>
            </a:pPr>
            <a:r>
              <a:rPr lang="fa-IR" dirty="0"/>
              <a:t> برابر بیمارانی است که اولین اپیزود خود را در 12 سالگی تجربه کرده اند. </a:t>
            </a:r>
          </a:p>
          <a:p>
            <a:pPr algn="r" rtl="1"/>
            <a:endParaRPr lang="fa-IR" dirty="0"/>
          </a:p>
          <a:p>
            <a:pPr algn="r" rtl="1"/>
            <a:endParaRPr lang="fa-IR" dirty="0"/>
          </a:p>
          <a:p>
            <a:pPr algn="r" rtl="1">
              <a:buFontTx/>
              <a:buChar char="-"/>
            </a:pPr>
            <a:r>
              <a:rPr lang="fa-IR" dirty="0"/>
              <a:t>پیشگیری و یا درمان ارتو دنتیک بهتر است در مراحل اولیه زندگی انجام گردد</a:t>
            </a:r>
          </a:p>
          <a:p>
            <a:pPr algn="r" rtl="1">
              <a:buFontTx/>
              <a:buChar char="-"/>
            </a:pPr>
            <a:r>
              <a:rPr lang="fa-IR" dirty="0"/>
              <a:t>پیشگیری بهتر است همراه با  تغییرات محیطی و رفتاری باشد.</a:t>
            </a:r>
          </a:p>
          <a:p>
            <a:pPr algn="r" rtl="1"/>
            <a:endParaRPr lang="en-US" dirty="0"/>
          </a:p>
        </p:txBody>
      </p:sp>
      <p:sp>
        <p:nvSpPr>
          <p:cNvPr id="4" name="Down Arrow 3"/>
          <p:cNvSpPr/>
          <p:nvPr/>
        </p:nvSpPr>
        <p:spPr>
          <a:xfrm>
            <a:off x="7056783" y="4735133"/>
            <a:ext cx="1013675" cy="75126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2253A49B-BE04-31F9-7016-842C34AF8C37}"/>
              </a:ext>
            </a:extLst>
          </p:cNvPr>
          <p:cNvSpPr/>
          <p:nvPr/>
        </p:nvSpPr>
        <p:spPr>
          <a:xfrm>
            <a:off x="4379844" y="2385391"/>
            <a:ext cx="4903304" cy="1186070"/>
          </a:xfrm>
          <a:prstGeom prst="rect">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fa-IR" sz="1600" dirty="0">
                <a:solidFill>
                  <a:schemeClr val="bg2"/>
                </a:solidFill>
              </a:rPr>
              <a:t>شیوع ۴ تا ۴۹ درصد</a:t>
            </a:r>
          </a:p>
          <a:p>
            <a:pPr algn="r" rtl="1"/>
            <a:r>
              <a:rPr lang="fa-IR" sz="1600" dirty="0">
                <a:solidFill>
                  <a:schemeClr val="bg2"/>
                </a:solidFill>
              </a:rPr>
              <a:t>تفاوت جنسی دیده نمیشود</a:t>
            </a:r>
          </a:p>
          <a:p>
            <a:pPr algn="r" rtl="1"/>
            <a:r>
              <a:rPr lang="fa-IR" sz="1600" dirty="0">
                <a:solidFill>
                  <a:schemeClr val="bg2"/>
                </a:solidFill>
              </a:rPr>
              <a:t>اغلب همان دندان ها دچار اسیب میشوند</a:t>
            </a:r>
          </a:p>
          <a:p>
            <a:pPr algn="r" rtl="1"/>
            <a:endParaRPr lang="fa-IR" sz="1600" dirty="0">
              <a:solidFill>
                <a:schemeClr val="bg2"/>
              </a:solidFill>
            </a:endParaRPr>
          </a:p>
        </p:txBody>
      </p:sp>
    </p:spTree>
    <p:extLst>
      <p:ext uri="{BB962C8B-B14F-4D97-AF65-F5344CB8AC3E}">
        <p14:creationId xmlns:p14="http://schemas.microsoft.com/office/powerpoint/2010/main" val="40935827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2400" dirty="0"/>
              <a:t>توزیع بر اساس جنس، سن ، قومیت و وضعیت اقتصادی</a:t>
            </a:r>
            <a:endParaRPr lang="en-US" sz="2400" dirty="0"/>
          </a:p>
        </p:txBody>
      </p:sp>
      <p:sp>
        <p:nvSpPr>
          <p:cNvPr id="3" name="Content Placeholder 2"/>
          <p:cNvSpPr>
            <a:spLocks noGrp="1"/>
          </p:cNvSpPr>
          <p:nvPr>
            <p:ph idx="1"/>
          </p:nvPr>
        </p:nvSpPr>
        <p:spPr>
          <a:xfrm>
            <a:off x="1113905" y="1978428"/>
            <a:ext cx="10706793" cy="4278285"/>
          </a:xfrm>
        </p:spPr>
        <p:txBody>
          <a:bodyPr>
            <a:noAutofit/>
          </a:bodyPr>
          <a:lstStyle/>
          <a:p>
            <a:pPr algn="r" rtl="1"/>
            <a:r>
              <a:rPr lang="fa-IR" sz="1800" dirty="0"/>
              <a:t>جنس:در  اغلب مطالعات پسران بیشتر از دختران درگیر می شوند: تقریبا دو برابر</a:t>
            </a:r>
          </a:p>
          <a:p>
            <a:pPr algn="r" rtl="1"/>
            <a:endParaRPr lang="fa-IR" sz="1800" dirty="0"/>
          </a:p>
          <a:p>
            <a:pPr algn="r" rtl="1"/>
            <a:r>
              <a:rPr lang="fa-IR" sz="1800" dirty="0"/>
              <a:t>با این حال مطالعات اخیر تغییر در این نسبت را نشان می دهند.</a:t>
            </a:r>
          </a:p>
          <a:p>
            <a:pPr algn="r" rtl="1"/>
            <a:endParaRPr lang="fa-IR" sz="1800" dirty="0"/>
          </a:p>
          <a:p>
            <a:pPr algn="r" rtl="1"/>
            <a:r>
              <a:rPr lang="fa-IR" sz="1800" dirty="0"/>
              <a:t>قومیت: ارتباط بین صدمات تروما و قومیت واضح نیست: مطالعات اندک</a:t>
            </a:r>
          </a:p>
          <a:p>
            <a:pPr algn="r" rtl="1"/>
            <a:endParaRPr lang="fa-IR" sz="1800" dirty="0"/>
          </a:p>
          <a:p>
            <a:pPr algn="r" rtl="1"/>
            <a:r>
              <a:rPr lang="fa-IR" sz="1800" dirty="0"/>
              <a:t>سن: داده‌ها نشان می‌دهند که اکثر </a:t>
            </a:r>
            <a:r>
              <a:rPr lang="en-US" sz="1800" dirty="0"/>
              <a:t>TDI</a:t>
            </a:r>
            <a:r>
              <a:rPr lang="fa-IR" sz="1800" dirty="0"/>
              <a:t>ها در دوران کودکی و نوجوانی رخ می‌دهند. تخمین زده شده که ۷۱–۹۲٪ از تمام </a:t>
            </a:r>
            <a:r>
              <a:rPr lang="en-US" sz="1800" dirty="0"/>
              <a:t>TDI</a:t>
            </a:r>
            <a:r>
              <a:rPr lang="fa-IR" sz="1800" dirty="0"/>
              <a:t>های زندگی قبل از سن ۱۹ سالگی اتفاق می‌افتند </a:t>
            </a:r>
          </a:p>
          <a:p>
            <a:pPr algn="r" rtl="1"/>
            <a:r>
              <a:rPr lang="fa-IR" sz="1800" dirty="0"/>
              <a:t>مطالعات دیگر نشان می‌دهند که پس از ۲۴ سالگی یا ۳۰ سالگی، میزان آسیب دندانی کاهش می‌یابد</a:t>
            </a:r>
            <a:r>
              <a:rPr lang="en-US" sz="1800" dirty="0"/>
              <a:t>.</a:t>
            </a:r>
            <a:endParaRPr lang="fa-IR" sz="1800" dirty="0"/>
          </a:p>
          <a:p>
            <a:pPr algn="r" rtl="1"/>
            <a:r>
              <a:rPr lang="fa-IR" sz="1800" dirty="0"/>
              <a:t> صدمات غیردهانی غالبا در نوجوانان دیده شده و در سراسر زندگی وجود داشته اند</a:t>
            </a:r>
            <a:r>
              <a:rPr lang="en-US" sz="1800" dirty="0"/>
              <a:t>.</a:t>
            </a:r>
            <a:endParaRPr lang="fa-IR" sz="1800" dirty="0"/>
          </a:p>
          <a:p>
            <a:pPr algn="r" rtl="1"/>
            <a:endParaRPr lang="fa-IR" sz="1800" dirty="0"/>
          </a:p>
          <a:p>
            <a:pPr algn="r" rtl="1"/>
            <a:endParaRPr lang="fa-IR" sz="1800" dirty="0"/>
          </a:p>
          <a:p>
            <a:pPr marL="0" indent="0" algn="r" rtl="1">
              <a:buNone/>
            </a:pPr>
            <a:endParaRPr lang="fa-IR" sz="1800" dirty="0"/>
          </a:p>
          <a:p>
            <a:pPr algn="r" rtl="1"/>
            <a:endParaRPr lang="en-US" sz="1800" dirty="0"/>
          </a:p>
        </p:txBody>
      </p:sp>
      <p:sp>
        <p:nvSpPr>
          <p:cNvPr id="4" name="Action Button: Help 3">
            <a:hlinkClick r:id="" action="ppaction://noaction" highlightClick="1"/>
          </p:cNvPr>
          <p:cNvSpPr/>
          <p:nvPr/>
        </p:nvSpPr>
        <p:spPr>
          <a:xfrm>
            <a:off x="315884" y="2061556"/>
            <a:ext cx="737062" cy="687186"/>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004771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lgn="r" rtl="1"/>
            <a:r>
              <a:rPr lang="fa-IR" b="1" dirty="0">
                <a:latin typeface="Arial" panose="020B0604020202020204" pitchFamily="34" charset="0"/>
                <a:cs typeface="Arial" panose="020B0604020202020204" pitchFamily="34" charset="0"/>
              </a:rPr>
              <a:t>اولین پیک: 4-2 سال</a:t>
            </a:r>
          </a:p>
          <a:p>
            <a:pPr algn="r" rtl="1"/>
            <a:r>
              <a:rPr lang="fa-IR" b="1" dirty="0">
                <a:latin typeface="Arial" panose="020B0604020202020204" pitchFamily="34" charset="0"/>
                <a:cs typeface="Arial" panose="020B0604020202020204" pitchFamily="34" charset="0"/>
              </a:rPr>
              <a:t>در پسران 10-8 ساله افزایش محسوس تروما به دنتیشن دائمی</a:t>
            </a:r>
          </a:p>
          <a:p>
            <a:pPr algn="r" rtl="1"/>
            <a:r>
              <a:rPr lang="fa-IR" b="1" dirty="0">
                <a:latin typeface="Arial" panose="020B0604020202020204" pitchFamily="34" charset="0"/>
                <a:cs typeface="Arial" panose="020B0604020202020204" pitchFamily="34" charset="0"/>
              </a:rPr>
              <a:t>در افراد سالخورده که دندانهای دائمی خود را حفظ کرده اند دوباره ریسک تروما افزایش می یابد.</a:t>
            </a:r>
          </a:p>
          <a:p>
            <a:pPr algn="r" rtl="1"/>
            <a:endParaRPr lang="fa-IR" b="1" dirty="0">
              <a:latin typeface="Arial" panose="020B0604020202020204" pitchFamily="34" charset="0"/>
              <a:cs typeface="Arial" panose="020B0604020202020204" pitchFamily="34" charset="0"/>
            </a:endParaRPr>
          </a:p>
          <a:p>
            <a:pPr algn="r" rtl="1"/>
            <a:r>
              <a:rPr lang="fa-IR" b="1" dirty="0">
                <a:latin typeface="Arial" panose="020B0604020202020204" pitchFamily="34" charset="0"/>
                <a:cs typeface="Arial" panose="020B0604020202020204" pitchFamily="34" charset="0"/>
              </a:rPr>
              <a:t>شاخص های اجتماعی اقتصادی: مطالعات متناقض: برخی مطالعات در گروه های اجتماعی- اقتصادی بالاتر ریسک بالاتری از تروما را گزارش کرده اند.</a:t>
            </a:r>
          </a:p>
          <a:p>
            <a:pPr algn="r" rtl="1"/>
            <a:endParaRPr lang="fa-IR" b="1" dirty="0">
              <a:latin typeface="Arial" panose="020B0604020202020204" pitchFamily="34" charset="0"/>
              <a:cs typeface="Arial" panose="020B0604020202020204" pitchFamily="34" charset="0"/>
            </a:endParaRPr>
          </a:p>
          <a:p>
            <a:pPr algn="r" rtl="1"/>
            <a:r>
              <a:rPr lang="fa-IR" b="1" dirty="0">
                <a:latin typeface="Arial" panose="020B0604020202020204" pitchFamily="34" charset="0"/>
                <a:cs typeface="Arial" panose="020B0604020202020204" pitchFamily="34" charset="0"/>
              </a:rPr>
              <a:t>برخی مطالعات : تحصیلات پایینتر والدین ریسک تروما را افزایش می دهد.</a:t>
            </a:r>
            <a:endParaRPr lang="en-US" b="1" dirty="0">
              <a:latin typeface="Arial" panose="020B0604020202020204" pitchFamily="34" charset="0"/>
              <a:cs typeface="Arial" panose="020B0604020202020204" pitchFamily="34" charset="0"/>
            </a:endParaRPr>
          </a:p>
        </p:txBody>
      </p:sp>
      <p:sp>
        <p:nvSpPr>
          <p:cNvPr id="4" name="Action Button: Help 3">
            <a:hlinkClick r:id="" action="ppaction://noaction" highlightClick="1"/>
          </p:cNvPr>
          <p:cNvSpPr/>
          <p:nvPr/>
        </p:nvSpPr>
        <p:spPr>
          <a:xfrm>
            <a:off x="825648" y="4710896"/>
            <a:ext cx="1055296" cy="708338"/>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1980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2C790A9-E324-F241-4906-BCF0F943E80D}"/>
              </a:ext>
            </a:extLst>
          </p:cNvPr>
          <p:cNvSpPr/>
          <p:nvPr/>
        </p:nvSpPr>
        <p:spPr>
          <a:xfrm>
            <a:off x="0" y="2166851"/>
            <a:ext cx="12192000" cy="1712422"/>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fa-IR" sz="4800" b="1" dirty="0">
                <a:solidFill>
                  <a:schemeClr val="bg1"/>
                </a:solidFill>
                <a:latin typeface="Arial" panose="020B0604020202020204" pitchFamily="34" charset="0"/>
                <a:cs typeface="Arial" panose="020B0604020202020204" pitchFamily="34" charset="0"/>
              </a:rPr>
              <a:t>طبقه</a:t>
            </a:r>
            <a:r>
              <a:rPr lang="en-US" sz="4800" b="1" dirty="0">
                <a:solidFill>
                  <a:schemeClr val="bg1"/>
                </a:solidFill>
                <a:latin typeface="Arial" panose="020B0604020202020204" pitchFamily="34" charset="0"/>
                <a:cs typeface="Arial" panose="020B0604020202020204" pitchFamily="34" charset="0"/>
              </a:rPr>
              <a:t> </a:t>
            </a:r>
            <a:r>
              <a:rPr lang="fa-IR" sz="4800" b="1" dirty="0">
                <a:solidFill>
                  <a:schemeClr val="bg1"/>
                </a:solidFill>
                <a:latin typeface="Arial" panose="020B0604020202020204" pitchFamily="34" charset="0"/>
                <a:cs typeface="Arial" panose="020B0604020202020204" pitchFamily="34" charset="0"/>
              </a:rPr>
              <a:t>‌بندی در محیط بالینی</a:t>
            </a:r>
          </a:p>
        </p:txBody>
      </p:sp>
    </p:spTree>
    <p:extLst>
      <p:ext uri="{BB962C8B-B14F-4D97-AF65-F5344CB8AC3E}">
        <p14:creationId xmlns:p14="http://schemas.microsoft.com/office/powerpoint/2010/main" val="23129066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latin typeface="Arial" panose="020B0604020202020204" pitchFamily="34" charset="0"/>
                <a:cs typeface="Arial" panose="020B0604020202020204" pitchFamily="34" charset="0"/>
              </a:rPr>
              <a:t>فاکتورهای مستعد کننده اصلی</a:t>
            </a:r>
            <a:r>
              <a:rPr lang="fa-IR" dirty="0"/>
              <a:t>:</a:t>
            </a:r>
            <a:endParaRPr lang="en-US" dirty="0"/>
          </a:p>
        </p:txBody>
      </p:sp>
      <p:sp>
        <p:nvSpPr>
          <p:cNvPr id="3" name="Content Placeholder 2"/>
          <p:cNvSpPr>
            <a:spLocks noGrp="1"/>
          </p:cNvSpPr>
          <p:nvPr>
            <p:ph idx="1"/>
          </p:nvPr>
        </p:nvSpPr>
        <p:spPr/>
        <p:txBody>
          <a:bodyPr/>
          <a:lstStyle/>
          <a:p>
            <a:pPr marL="457200" indent="-457200" algn="r" rtl="1">
              <a:buFont typeface="+mj-lt"/>
              <a:buAutoNum type="arabicParenR"/>
            </a:pPr>
            <a:r>
              <a:rPr lang="fa-IR" b="1" dirty="0">
                <a:latin typeface="Arial" panose="020B0604020202020204" pitchFamily="34" charset="0"/>
                <a:cs typeface="Arial" panose="020B0604020202020204" pitchFamily="34" charset="0"/>
              </a:rPr>
              <a:t> اورجت زیاد</a:t>
            </a:r>
          </a:p>
          <a:p>
            <a:pPr marL="457200" indent="-457200" algn="r" rtl="1">
              <a:buFont typeface="+mj-lt"/>
              <a:buAutoNum type="arabicParenR"/>
            </a:pPr>
            <a:r>
              <a:rPr lang="fa-IR" b="1" dirty="0">
                <a:latin typeface="Arial" panose="020B0604020202020204" pitchFamily="34" charset="0"/>
                <a:cs typeface="Arial" panose="020B0604020202020204" pitchFamily="34" charset="0"/>
              </a:rPr>
              <a:t>پروتروژن انسیزورهای بالا: دو برابر شدن احتمال</a:t>
            </a:r>
          </a:p>
          <a:p>
            <a:pPr marL="457200" indent="-457200" algn="r" rtl="1">
              <a:buFont typeface="+mj-lt"/>
              <a:buAutoNum type="arabicParenR"/>
            </a:pPr>
            <a:r>
              <a:rPr lang="fa-IR" b="1" dirty="0">
                <a:latin typeface="Arial" panose="020B0604020202020204" pitchFamily="34" charset="0"/>
                <a:cs typeface="Arial" panose="020B0604020202020204" pitchFamily="34" charset="0"/>
              </a:rPr>
              <a:t>بسته شدن ناکافی لب: سه برابر شدن احتمال </a:t>
            </a:r>
          </a:p>
          <a:p>
            <a:pPr algn="r" rtl="1"/>
            <a:endParaRPr lang="fa-IR" b="1" dirty="0">
              <a:latin typeface="Arial" panose="020B0604020202020204" pitchFamily="34" charset="0"/>
              <a:cs typeface="Arial" panose="020B0604020202020204" pitchFamily="34" charset="0"/>
            </a:endParaRPr>
          </a:p>
          <a:p>
            <a:pPr algn="r" rtl="1"/>
            <a:endParaRPr lang="fa-IR" b="1" dirty="0">
              <a:latin typeface="Arial" panose="020B0604020202020204" pitchFamily="34" charset="0"/>
              <a:cs typeface="Arial" panose="020B0604020202020204" pitchFamily="34" charset="0"/>
            </a:endParaRPr>
          </a:p>
          <a:p>
            <a:pPr algn="r" rtl="1"/>
            <a:endParaRPr lang="fa-IR" b="1" dirty="0">
              <a:latin typeface="Arial" panose="020B0604020202020204" pitchFamily="34" charset="0"/>
              <a:cs typeface="Arial" panose="020B0604020202020204" pitchFamily="34" charset="0"/>
            </a:endParaRPr>
          </a:p>
          <a:p>
            <a:pPr algn="r" rtl="1"/>
            <a:r>
              <a:rPr lang="fa-IR" b="1" dirty="0">
                <a:latin typeface="Arial" panose="020B0604020202020204" pitchFamily="34" charset="0"/>
                <a:cs typeface="Arial" panose="020B0604020202020204" pitchFamily="34" charset="0"/>
              </a:rPr>
              <a:t>میزان نقش هر یک از عوامل مستعد کننده در مطالعات مختلف متفاوت است که می تواند به علت بر هم کنش بین فاکتورهای مستعد کننده ، فاکتورهای محیطی و نیز عوامل رفتاری باشد.</a:t>
            </a:r>
            <a:endParaRPr lang="en-US"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361316" y="2011680"/>
            <a:ext cx="3868340" cy="2424300"/>
          </a:xfrm>
          <a:prstGeom prst="rect">
            <a:avLst/>
          </a:prstGeom>
        </p:spPr>
      </p:pic>
    </p:spTree>
    <p:extLst>
      <p:ext uri="{BB962C8B-B14F-4D97-AF65-F5344CB8AC3E}">
        <p14:creationId xmlns:p14="http://schemas.microsoft.com/office/powerpoint/2010/main" val="27915945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latin typeface="Arial" panose="020B0604020202020204" pitchFamily="34" charset="0"/>
                <a:cs typeface="Arial" panose="020B0604020202020204" pitchFamily="34" charset="0"/>
              </a:rPr>
              <a:t>سایر فاکتورهای مستعد کننده مهم</a:t>
            </a:r>
            <a:endParaRPr lang="en-US"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pPr algn="r" rtl="1"/>
            <a:r>
              <a:rPr lang="fa-IR" b="1" dirty="0">
                <a:latin typeface="Arial" panose="020B0604020202020204" pitchFamily="34" charset="0"/>
                <a:cs typeface="Arial" panose="020B0604020202020204" pitchFamily="34" charset="0"/>
              </a:rPr>
              <a:t>کودکان ریسک پذیر مانند کودکان قلدر</a:t>
            </a:r>
          </a:p>
          <a:p>
            <a:pPr algn="r" rtl="1"/>
            <a:r>
              <a:rPr lang="fa-IR" b="1" dirty="0">
                <a:latin typeface="Arial" panose="020B0604020202020204" pitchFamily="34" charset="0"/>
                <a:cs typeface="Arial" panose="020B0604020202020204" pitchFamily="34" charset="0"/>
              </a:rPr>
              <a:t> شرایط عاطفی پر تنش</a:t>
            </a:r>
          </a:p>
          <a:p>
            <a:pPr algn="r" rtl="1"/>
            <a:r>
              <a:rPr lang="fa-IR" b="1" dirty="0">
                <a:latin typeface="Arial" panose="020B0604020202020204" pitchFamily="34" charset="0"/>
                <a:cs typeface="Arial" panose="020B0604020202020204" pitchFamily="34" charset="0"/>
              </a:rPr>
              <a:t> چاقی </a:t>
            </a:r>
          </a:p>
          <a:p>
            <a:pPr algn="r" rtl="1"/>
            <a:r>
              <a:rPr lang="fa-IR" b="1" dirty="0">
                <a:latin typeface="Arial" panose="020B0604020202020204" pitchFamily="34" charset="0"/>
                <a:cs typeface="Arial" panose="020B0604020202020204" pitchFamily="34" charset="0"/>
              </a:rPr>
              <a:t> اختلال بیش فعالی – کم تمرکزی</a:t>
            </a:r>
          </a:p>
          <a:p>
            <a:pPr algn="r" rtl="1"/>
            <a:endParaRPr 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663661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latin typeface="Arial" panose="020B0604020202020204" pitchFamily="34" charset="0"/>
                <a:cs typeface="Arial" panose="020B0604020202020204" pitchFamily="34" charset="0"/>
              </a:rPr>
              <a:t>دندانهای درگیر</a:t>
            </a:r>
            <a:endParaRPr lang="en-US"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pPr algn="r" rtl="1"/>
            <a:r>
              <a:rPr lang="fa-IR" b="1" dirty="0">
                <a:latin typeface="Arial" panose="020B0604020202020204" pitchFamily="34" charset="0"/>
                <a:cs typeface="Arial" panose="020B0604020202020204" pitchFamily="34" charset="0"/>
              </a:rPr>
              <a:t>دندانهای قدامی به ویژه سانترال ماگزیلا چه شیری و چه دائمی</a:t>
            </a:r>
          </a:p>
          <a:p>
            <a:pPr algn="r" rtl="1"/>
            <a:r>
              <a:rPr lang="fa-IR" b="1" dirty="0">
                <a:latin typeface="Arial" panose="020B0604020202020204" pitchFamily="34" charset="0"/>
                <a:cs typeface="Arial" panose="020B0604020202020204" pitchFamily="34" charset="0"/>
              </a:rPr>
              <a:t>معمولا تنها یک دندان درگیر می شود: در حوادث ورزشی و اتومبیل              درگیری دندانهای متعدد</a:t>
            </a:r>
          </a:p>
          <a:p>
            <a:pPr algn="r" rtl="1"/>
            <a:endParaRPr lang="fa-IR" b="1" dirty="0">
              <a:latin typeface="Arial" panose="020B0604020202020204" pitchFamily="34" charset="0"/>
              <a:cs typeface="Arial" panose="020B0604020202020204" pitchFamily="34" charset="0"/>
            </a:endParaRPr>
          </a:p>
          <a:p>
            <a:pPr algn="r" rtl="1"/>
            <a:r>
              <a:rPr lang="fa-IR" b="1" dirty="0">
                <a:latin typeface="Arial" panose="020B0604020202020204" pitchFamily="34" charset="0"/>
                <a:cs typeface="Arial" panose="020B0604020202020204" pitchFamily="34" charset="0"/>
              </a:rPr>
              <a:t>خشونت یا تصادفات ترافیکی: آسیب همزمان دندان‌ها و بافت‌های نرم دهان</a:t>
            </a:r>
            <a:endParaRPr lang="en-US" b="1" dirty="0">
              <a:latin typeface="Arial" panose="020B0604020202020204" pitchFamily="34" charset="0"/>
              <a:cs typeface="Arial" panose="020B0604020202020204" pitchFamily="34" charset="0"/>
            </a:endParaRPr>
          </a:p>
        </p:txBody>
      </p:sp>
      <p:sp>
        <p:nvSpPr>
          <p:cNvPr id="4" name="Left Arrow 3"/>
          <p:cNvSpPr/>
          <p:nvPr/>
        </p:nvSpPr>
        <p:spPr>
          <a:xfrm>
            <a:off x="3721916" y="2505994"/>
            <a:ext cx="643557" cy="47175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209042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latin typeface="Arial" panose="020B0604020202020204" pitchFamily="34" charset="0"/>
                <a:cs typeface="Arial" panose="020B0604020202020204" pitchFamily="34" charset="0"/>
              </a:rPr>
              <a:t>انواع صدمات</a:t>
            </a:r>
            <a:endParaRPr lang="en-US"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lnSpcReduction="10000"/>
          </a:bodyPr>
          <a:lstStyle/>
          <a:p>
            <a:pPr algn="r" rtl="1"/>
            <a:r>
              <a:rPr lang="fa-IR" b="1" dirty="0">
                <a:latin typeface="Arial" panose="020B0604020202020204" pitchFamily="34" charset="0"/>
                <a:cs typeface="Arial" panose="020B0604020202020204" pitchFamily="34" charset="0"/>
              </a:rPr>
              <a:t>شایعترین در دندان های دایمی: </a:t>
            </a:r>
          </a:p>
          <a:p>
            <a:pPr algn="r" rtl="1"/>
            <a:r>
              <a:rPr lang="fa-IR" b="1" dirty="0">
                <a:latin typeface="Arial" panose="020B0604020202020204" pitchFamily="34" charset="0"/>
                <a:cs typeface="Arial" panose="020B0604020202020204" pitchFamily="34" charset="0"/>
              </a:rPr>
              <a:t>اول شکستگی مینا و سپس شکستگی مینا و عاج</a:t>
            </a:r>
          </a:p>
          <a:p>
            <a:pPr algn="r" rtl="1"/>
            <a:endParaRPr lang="fa-IR" b="1" dirty="0">
              <a:latin typeface="Arial" panose="020B0604020202020204" pitchFamily="34" charset="0"/>
              <a:cs typeface="Arial" panose="020B0604020202020204" pitchFamily="34" charset="0"/>
            </a:endParaRPr>
          </a:p>
          <a:p>
            <a:pPr algn="r" rtl="1"/>
            <a:r>
              <a:rPr lang="fa-IR" b="1" dirty="0">
                <a:latin typeface="Arial" panose="020B0604020202020204" pitchFamily="34" charset="0"/>
                <a:cs typeface="Arial" panose="020B0604020202020204" pitchFamily="34" charset="0"/>
              </a:rPr>
              <a:t>در رده بعدی : آسیبهای بافت نرم</a:t>
            </a:r>
          </a:p>
          <a:p>
            <a:pPr algn="r" rtl="1"/>
            <a:endParaRPr lang="fa-IR" b="1" dirty="0">
              <a:latin typeface="Arial" panose="020B0604020202020204" pitchFamily="34" charset="0"/>
              <a:cs typeface="Arial" panose="020B0604020202020204" pitchFamily="34" charset="0"/>
            </a:endParaRPr>
          </a:p>
          <a:p>
            <a:pPr marL="0" indent="0" algn="r" rtl="1">
              <a:buNone/>
            </a:pPr>
            <a:r>
              <a:rPr lang="fa-IR" b="1" dirty="0">
                <a:latin typeface="Arial" panose="020B0604020202020204" pitchFamily="34" charset="0"/>
                <a:cs typeface="Arial" panose="020B0604020202020204" pitchFamily="34" charset="0"/>
              </a:rPr>
              <a:t>و در آخر : شکستگی استخوان</a:t>
            </a:r>
          </a:p>
          <a:p>
            <a:pPr marL="0" indent="0" algn="r" rtl="1">
              <a:buNone/>
            </a:pPr>
            <a:endParaRPr lang="fa-IR" b="1" dirty="0">
              <a:latin typeface="Arial" panose="020B0604020202020204" pitchFamily="34" charset="0"/>
              <a:cs typeface="Arial" panose="020B0604020202020204" pitchFamily="34" charset="0"/>
            </a:endParaRPr>
          </a:p>
          <a:p>
            <a:pPr marL="0" indent="0" algn="r" rtl="1">
              <a:buNone/>
            </a:pPr>
            <a:r>
              <a:rPr lang="fa-IR" b="1" dirty="0">
                <a:latin typeface="Arial" panose="020B0604020202020204" pitchFamily="34" charset="0"/>
                <a:cs typeface="Arial" panose="020B0604020202020204" pitchFamily="34" charset="0"/>
              </a:rPr>
              <a:t>صدمات وارده به دنتیشن شیری: معمولا به ساختارهای پشتیبان محدود است</a:t>
            </a:r>
          </a:p>
          <a:p>
            <a:pPr marL="0" indent="0" algn="r" rtl="1">
              <a:buNone/>
            </a:pPr>
            <a:r>
              <a:rPr lang="fa-IR" b="1" dirty="0">
                <a:latin typeface="Arial" panose="020B0604020202020204" pitchFamily="34" charset="0"/>
                <a:cs typeface="Arial" panose="020B0604020202020204" pitchFamily="34" charset="0"/>
              </a:rPr>
              <a:t>شامل </a:t>
            </a:r>
            <a:r>
              <a:rPr lang="en-US" b="1" dirty="0">
                <a:latin typeface="Arial" panose="020B0604020202020204" pitchFamily="34" charset="0"/>
                <a:cs typeface="Arial" panose="020B0604020202020204" pitchFamily="34" charset="0"/>
              </a:rPr>
              <a:t>Luxation </a:t>
            </a:r>
            <a:r>
              <a:rPr lang="fa-IR" b="1" dirty="0">
                <a:latin typeface="Arial" panose="020B0604020202020204" pitchFamily="34" charset="0"/>
                <a:cs typeface="Arial" panose="020B0604020202020204" pitchFamily="34" charset="0"/>
              </a:rPr>
              <a:t> و اوالژن</a:t>
            </a:r>
            <a:endParaRPr 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7993734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محل آسیب</a:t>
            </a:r>
            <a:endParaRPr lang="en-US" dirty="0"/>
          </a:p>
        </p:txBody>
      </p:sp>
      <p:sp>
        <p:nvSpPr>
          <p:cNvPr id="3" name="Content Placeholder 2"/>
          <p:cNvSpPr>
            <a:spLocks noGrp="1"/>
          </p:cNvSpPr>
          <p:nvPr>
            <p:ph idx="1"/>
          </p:nvPr>
        </p:nvSpPr>
        <p:spPr>
          <a:xfrm>
            <a:off x="1255928" y="2004970"/>
            <a:ext cx="9784080" cy="4502257"/>
          </a:xfrm>
        </p:spPr>
        <p:txBody>
          <a:bodyPr/>
          <a:lstStyle/>
          <a:p>
            <a:pPr algn="r" rtl="1"/>
            <a:r>
              <a:rPr lang="fa-IR" dirty="0"/>
              <a:t>به ترتیب شیوع :</a:t>
            </a:r>
          </a:p>
          <a:p>
            <a:pPr algn="r" rtl="1"/>
            <a:r>
              <a:rPr lang="fa-IR" dirty="0"/>
              <a:t>خانه                  مدرسه               خیابان</a:t>
            </a:r>
          </a:p>
          <a:p>
            <a:pPr algn="r" rtl="1"/>
            <a:endParaRPr lang="fa-IR" dirty="0"/>
          </a:p>
          <a:p>
            <a:pPr algn="r" rtl="1"/>
            <a:endParaRPr lang="fa-IR" dirty="0"/>
          </a:p>
          <a:p>
            <a:pPr algn="r" rtl="1"/>
            <a:endParaRPr lang="fa-IR" dirty="0"/>
          </a:p>
          <a:p>
            <a:pPr algn="r" rtl="1"/>
            <a:r>
              <a:rPr lang="fa-IR" dirty="0"/>
              <a:t>تنوع فصلی: به رسوم محلی بستگی دارد.                 </a:t>
            </a:r>
            <a:endParaRPr lang="en-US" dirty="0"/>
          </a:p>
        </p:txBody>
      </p:sp>
      <p:sp>
        <p:nvSpPr>
          <p:cNvPr id="5" name="Action Button: Back or Previous 4">
            <a:hlinkClick r:id="" action="ppaction://hlinkshowjump?jump=previousslide" highlightClick="1"/>
          </p:cNvPr>
          <p:cNvSpPr/>
          <p:nvPr/>
        </p:nvSpPr>
        <p:spPr>
          <a:xfrm>
            <a:off x="9170879" y="2525118"/>
            <a:ext cx="772732" cy="39367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Action Button: Back or Previous 5">
            <a:hlinkClick r:id="" action="ppaction://hlinkshowjump?jump=previousslide" highlightClick="1"/>
          </p:cNvPr>
          <p:cNvSpPr/>
          <p:nvPr/>
        </p:nvSpPr>
        <p:spPr>
          <a:xfrm>
            <a:off x="6857999" y="2525118"/>
            <a:ext cx="683513" cy="44005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335739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latin typeface="Arial" panose="020B0604020202020204" pitchFamily="34" charset="0"/>
                <a:cs typeface="Arial" panose="020B0604020202020204" pitchFamily="34" charset="0"/>
              </a:rPr>
              <a:t>اتیولوژی</a:t>
            </a:r>
            <a:endParaRPr lang="en-US" dirty="0">
              <a:latin typeface="Arial" panose="020B0604020202020204" pitchFamily="34" charset="0"/>
              <a:cs typeface="Arial" panose="020B0604020202020204" pitchFamily="34" charset="0"/>
            </a:endParaRP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7950603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4400" b="1" dirty="0">
                <a:latin typeface="Arial" panose="020B0604020202020204" pitchFamily="34" charset="0"/>
                <a:cs typeface="Arial" panose="020B0604020202020204" pitchFamily="34" charset="0"/>
              </a:rPr>
              <a:t>اتیولوژی</a:t>
            </a:r>
            <a:endParaRPr lang="en-US" sz="4400"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pPr algn="r" rtl="1"/>
            <a:r>
              <a:rPr lang="fa-IR" sz="1800" dirty="0"/>
              <a:t>آسیب‌های دندانی تروماتیک در اثر برخوردی ایجاد می‌شوند که انرژی مکانیکی کافی برای بروز آسیب را فراهم کند. </a:t>
            </a:r>
          </a:p>
          <a:p>
            <a:pPr algn="r" rtl="1"/>
            <a:r>
              <a:rPr lang="fa-IR" sz="1800" dirty="0"/>
              <a:t>هر جسم متحرک (زنده یا بی‌جان) دارای انرژی‌ است که به جرم و سرعت آن بستگی دارد؛ بنابراین با افزایش جرم یا سرعت، انرژی نیز افزایش می‌یابد.</a:t>
            </a:r>
          </a:p>
          <a:p>
            <a:pPr algn="r" rtl="1"/>
            <a:endParaRPr lang="fa-IR" sz="1800" dirty="0"/>
          </a:p>
          <a:p>
            <a:pPr marL="0" indent="0" algn="r" rtl="1">
              <a:buNone/>
            </a:pPr>
            <a:r>
              <a:rPr lang="fa-IR" sz="1800" dirty="0"/>
              <a:t>شرایط تولید کننده انرژی مکانیکی: خشونت ، ورزش، حوادث ترافیکی، افتادن</a:t>
            </a:r>
            <a:endParaRPr lang="en-US" sz="1800" dirty="0"/>
          </a:p>
        </p:txBody>
      </p:sp>
    </p:spTree>
    <p:extLst>
      <p:ext uri="{BB962C8B-B14F-4D97-AF65-F5344CB8AC3E}">
        <p14:creationId xmlns:p14="http://schemas.microsoft.com/office/powerpoint/2010/main" val="265690785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latin typeface="Arial" panose="020B0604020202020204" pitchFamily="34" charset="0"/>
                <a:cs typeface="Arial" panose="020B0604020202020204" pitchFamily="34" charset="0"/>
              </a:rPr>
              <a:t>اتیولوژی</a:t>
            </a:r>
            <a:endParaRPr lang="en-US"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152698" y="1850967"/>
            <a:ext cx="9834301" cy="5552902"/>
          </a:xfrm>
        </p:spPr>
        <p:txBody>
          <a:bodyPr>
            <a:noAutofit/>
          </a:bodyPr>
          <a:lstStyle/>
          <a:p>
            <a:pPr algn="r" rtl="1"/>
            <a:r>
              <a:rPr lang="fa-IR" sz="1600" b="1" dirty="0">
                <a:latin typeface="Arial" panose="020B0604020202020204" pitchFamily="34" charset="0"/>
                <a:cs typeface="Arial" panose="020B0604020202020204" pitchFamily="34" charset="0"/>
              </a:rPr>
              <a:t>یک تعیین کننده اصلی محیطی در صدمات دندانی ناشی از تروما: فقر و محرومیت</a:t>
            </a:r>
          </a:p>
          <a:p>
            <a:pPr algn="r" rtl="1"/>
            <a:r>
              <a:rPr lang="fa-IR" sz="1600" b="1" dirty="0">
                <a:latin typeface="Arial" panose="020B0604020202020204" pitchFamily="34" charset="0"/>
                <a:cs typeface="Arial" panose="020B0604020202020204" pitchFamily="34" charset="0"/>
              </a:rPr>
              <a:t>  چرا؟ </a:t>
            </a:r>
          </a:p>
          <a:p>
            <a:pPr marL="0" indent="0" algn="r" rtl="1">
              <a:buNone/>
            </a:pPr>
            <a:r>
              <a:rPr lang="fa-IR" sz="1600" b="1" dirty="0">
                <a:latin typeface="Arial" panose="020B0604020202020204" pitchFamily="34" charset="0"/>
                <a:cs typeface="Arial" panose="020B0604020202020204" pitchFamily="34" charset="0"/>
              </a:rPr>
              <a:t>          ۱- ازدحام جمعیت (فاکتور اصلی مرتبط با فقر)</a:t>
            </a:r>
          </a:p>
          <a:p>
            <a:pPr marL="0" indent="0" algn="r" rtl="1">
              <a:buNone/>
            </a:pPr>
            <a:r>
              <a:rPr lang="fa-IR" sz="1600" b="1" dirty="0">
                <a:latin typeface="Arial" panose="020B0604020202020204" pitchFamily="34" charset="0"/>
                <a:cs typeface="Arial" panose="020B0604020202020204" pitchFamily="34" charset="0"/>
              </a:rPr>
              <a:t>           ۲-کاهش ایمنی زمین بازی</a:t>
            </a:r>
          </a:p>
          <a:p>
            <a:pPr marL="0" indent="0" algn="r" rtl="1">
              <a:buNone/>
            </a:pPr>
            <a:r>
              <a:rPr lang="fa-IR" sz="1600" b="1" dirty="0">
                <a:latin typeface="Arial" panose="020B0604020202020204" pitchFamily="34" charset="0"/>
                <a:cs typeface="Arial" panose="020B0604020202020204" pitchFamily="34" charset="0"/>
              </a:rPr>
              <a:t>           ۳-کاهش امکانات ورزشی در مدارس ، منازل و خیابانها</a:t>
            </a:r>
          </a:p>
          <a:p>
            <a:pPr algn="r" rtl="1"/>
            <a:endParaRPr lang="fa-IR" sz="1600" b="1" dirty="0">
              <a:latin typeface="Arial" panose="020B0604020202020204" pitchFamily="34" charset="0"/>
              <a:cs typeface="Arial" panose="020B0604020202020204" pitchFamily="34" charset="0"/>
            </a:endParaRPr>
          </a:p>
          <a:p>
            <a:pPr algn="r" rtl="1"/>
            <a:r>
              <a:rPr lang="fa-IR" sz="1600" b="1" dirty="0">
                <a:latin typeface="Arial" panose="020B0604020202020204" pitchFamily="34" charset="0"/>
                <a:cs typeface="Arial" panose="020B0604020202020204" pitchFamily="34" charset="0"/>
              </a:rPr>
              <a:t>رفتار انسان نقش مهمی در صدمات بازی می کند: </a:t>
            </a:r>
          </a:p>
          <a:p>
            <a:pPr algn="r" rtl="1"/>
            <a:r>
              <a:rPr lang="fa-IR" sz="1600" b="1" dirty="0">
                <a:latin typeface="Arial" panose="020B0604020202020204" pitchFamily="34" charset="0"/>
                <a:cs typeface="Arial" panose="020B0604020202020204" pitchFamily="34" charset="0"/>
              </a:rPr>
              <a:t>کودکان ریسک پذیر            افزایش صدمات </a:t>
            </a:r>
          </a:p>
          <a:p>
            <a:pPr algn="r" rtl="1"/>
            <a:r>
              <a:rPr lang="fa-IR" sz="1600" b="1" dirty="0">
                <a:latin typeface="Arial" panose="020B0604020202020204" pitchFamily="34" charset="0"/>
                <a:cs typeface="Arial" panose="020B0604020202020204" pitchFamily="34" charset="0"/>
              </a:rPr>
              <a:t> اما نتایج در این زمینه در مطالعات گوناگون متفاوت بوده که نشان می دهد</a:t>
            </a:r>
            <a:r>
              <a:rPr lang="fa-IR" sz="1600" b="1" dirty="0">
                <a:solidFill>
                  <a:schemeClr val="bg1"/>
                </a:solidFill>
                <a:highlight>
                  <a:srgbClr val="FFFF00"/>
                </a:highlight>
                <a:latin typeface="Arial" panose="020B0604020202020204" pitchFamily="34" charset="0"/>
                <a:cs typeface="Arial" panose="020B0604020202020204" pitchFamily="34" charset="0"/>
              </a:rPr>
              <a:t> محیط نقش مهمتری در صدمات</a:t>
            </a:r>
          </a:p>
          <a:p>
            <a:pPr algn="r" rtl="1"/>
            <a:r>
              <a:rPr lang="fa-IR" sz="1600" b="1" dirty="0">
                <a:highlight>
                  <a:srgbClr val="FFFF00"/>
                </a:highlight>
                <a:latin typeface="Arial" panose="020B0604020202020204" pitchFamily="34" charset="0"/>
                <a:cs typeface="Arial" panose="020B0604020202020204" pitchFamily="34" charset="0"/>
              </a:rPr>
              <a:t> </a:t>
            </a:r>
            <a:r>
              <a:rPr lang="fa-IR" sz="1600" b="1" dirty="0">
                <a:solidFill>
                  <a:schemeClr val="bg1"/>
                </a:solidFill>
                <a:highlight>
                  <a:srgbClr val="FFFF00"/>
                </a:highlight>
                <a:latin typeface="Arial" panose="020B0604020202020204" pitchFamily="34" charset="0"/>
                <a:cs typeface="Arial" panose="020B0604020202020204" pitchFamily="34" charset="0"/>
              </a:rPr>
              <a:t>ایفا می کند</a:t>
            </a:r>
          </a:p>
          <a:p>
            <a:pPr algn="r" rtl="1"/>
            <a:r>
              <a:rPr lang="fa-IR" sz="1600" b="1" dirty="0">
                <a:latin typeface="Arial" panose="020B0604020202020204" pitchFamily="34" charset="0"/>
                <a:cs typeface="Arial" panose="020B0604020202020204" pitchFamily="34" charset="0"/>
              </a:rPr>
              <a:t>وضعیت عاطفی – اجتماعی کودک موثر است: تجربه زندگی در یک خانواده غیر متمرکز و سطح بالای تنبیه با صدمات دندانی بالاتر همراه بوده است </a:t>
            </a:r>
          </a:p>
          <a:p>
            <a:pPr algn="r" rtl="1"/>
            <a:r>
              <a:rPr lang="fa-IR" sz="1600" b="1" dirty="0">
                <a:latin typeface="Arial" panose="020B0604020202020204" pitchFamily="34" charset="0"/>
                <a:cs typeface="Arial" panose="020B0604020202020204" pitchFamily="34" charset="0"/>
              </a:rPr>
              <a:t>صدمات تروماتیک درمان نشده یکی از علایم آزار جسمی است به خصوص زمانی که همراه با صدمات بافت نرم  و دیگر صدمات باشد.</a:t>
            </a:r>
          </a:p>
        </p:txBody>
      </p:sp>
      <p:sp>
        <p:nvSpPr>
          <p:cNvPr id="5" name="Left Arrow 4"/>
          <p:cNvSpPr/>
          <p:nvPr/>
        </p:nvSpPr>
        <p:spPr>
          <a:xfrm>
            <a:off x="8830459" y="4661782"/>
            <a:ext cx="502276" cy="32197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7692597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675B0A-8D14-8642-0EB2-51AF9EF3FD50}"/>
              </a:ext>
            </a:extLst>
          </p:cNvPr>
          <p:cNvSpPr>
            <a:spLocks noGrp="1"/>
          </p:cNvSpPr>
          <p:nvPr>
            <p:ph type="title"/>
          </p:nvPr>
        </p:nvSpPr>
        <p:spPr/>
        <p:txBody>
          <a:bodyPr/>
          <a:lstStyle/>
          <a:p>
            <a:pPr algn="r" rtl="1"/>
            <a:r>
              <a:rPr lang="fa-IR" b="1" dirty="0">
                <a:latin typeface="Arial" panose="020B0604020202020204" pitchFamily="34" charset="0"/>
                <a:cs typeface="Arial" panose="020B0604020202020204" pitchFamily="34" charset="0"/>
              </a:rPr>
              <a:t>فعالیت های فیزیکی و تفریحی</a:t>
            </a:r>
            <a:endParaRPr lang="en-US"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5C46E4A4-E77E-E94D-42EB-5D40150C5DB5}"/>
              </a:ext>
            </a:extLst>
          </p:cNvPr>
          <p:cNvSpPr>
            <a:spLocks noGrp="1"/>
          </p:cNvSpPr>
          <p:nvPr>
            <p:ph idx="1"/>
          </p:nvPr>
        </p:nvSpPr>
        <p:spPr/>
        <p:txBody>
          <a:bodyPr/>
          <a:lstStyle/>
          <a:p>
            <a:pPr marL="0" indent="0" algn="r" rtl="1">
              <a:buNone/>
            </a:pPr>
            <a:r>
              <a:rPr lang="fa-IR" b="1" dirty="0">
                <a:latin typeface="Arial" panose="020B0604020202020204" pitchFamily="34" charset="0"/>
                <a:cs typeface="Arial" panose="020B0604020202020204" pitchFamily="34" charset="0"/>
              </a:rPr>
              <a:t>ورزش ها به دو دسته تقسیم میشوند:</a:t>
            </a:r>
          </a:p>
          <a:p>
            <a:pPr marL="0" indent="0" algn="r" rtl="1">
              <a:buNone/>
            </a:pPr>
            <a:r>
              <a:rPr lang="fa-IR" b="1" dirty="0">
                <a:latin typeface="Arial" panose="020B0604020202020204" pitchFamily="34" charset="0"/>
                <a:cs typeface="Arial" panose="020B0604020202020204" pitchFamily="34" charset="0"/>
              </a:rPr>
              <a:t>        ۱- ریسک بالا همانند:فوتبال آمریکایی-هاکی روی یخ-لاکراس</a:t>
            </a:r>
          </a:p>
          <a:p>
            <a:pPr marL="0" indent="0" algn="r" rtl="1">
              <a:buNone/>
            </a:pPr>
            <a:r>
              <a:rPr lang="fa-IR" b="1" dirty="0">
                <a:latin typeface="Arial" panose="020B0604020202020204" pitchFamily="34" charset="0"/>
                <a:cs typeface="Arial" panose="020B0604020202020204" pitchFamily="34" charset="0"/>
              </a:rPr>
              <a:t>        ۲- ریسک متوسط همانند:بسکتبال –ژیمناستیک-اسکواش</a:t>
            </a:r>
          </a:p>
          <a:p>
            <a:pPr marL="0" indent="0" algn="r" rtl="1">
              <a:buNone/>
            </a:pPr>
            <a:r>
              <a:rPr lang="fa-IR" b="1" dirty="0">
                <a:latin typeface="Arial" panose="020B0604020202020204" pitchFamily="34" charset="0"/>
                <a:cs typeface="Arial" panose="020B0604020202020204" pitchFamily="34" charset="0"/>
              </a:rPr>
              <a:t>اکثر صدمات حاصل از فعالیت های فیزیکی و تفریحی در زمین های بازی با فراوانی بالای شکستگی تاج مشخص میشود.</a:t>
            </a:r>
          </a:p>
          <a:p>
            <a:pPr marL="0" indent="0" algn="r" rtl="1">
              <a:buNone/>
            </a:pPr>
            <a:endParaRPr lang="fa-IR" b="1" dirty="0">
              <a:latin typeface="Arial" panose="020B0604020202020204" pitchFamily="34" charset="0"/>
              <a:cs typeface="Arial" panose="020B0604020202020204" pitchFamily="34" charset="0"/>
            </a:endParaRPr>
          </a:p>
          <a:p>
            <a:pPr marL="0" indent="0" algn="r" rtl="1">
              <a:buNone/>
            </a:pPr>
            <a:r>
              <a:rPr lang="fa-IR" b="1" dirty="0">
                <a:latin typeface="Arial" panose="020B0604020202020204" pitchFamily="34" charset="0"/>
                <a:cs typeface="Arial" panose="020B0604020202020204" pitchFamily="34" charset="0"/>
              </a:rPr>
              <a:t>آسیب های مرتبط با ورزش سوارکاری:</a:t>
            </a:r>
          </a:p>
          <a:p>
            <a:pPr marL="0" indent="0" algn="r" rtl="1">
              <a:buNone/>
            </a:pPr>
            <a:r>
              <a:rPr lang="fa-IR" b="1" dirty="0">
                <a:latin typeface="Arial" panose="020B0604020202020204" pitchFamily="34" charset="0"/>
                <a:cs typeface="Arial" panose="020B0604020202020204" pitchFamily="34" charset="0"/>
              </a:rPr>
              <a:t>در پرش و برخورد صورت فرد با گردن اسب : صدمات لاکسیشن </a:t>
            </a:r>
          </a:p>
          <a:p>
            <a:pPr marL="0" indent="0" algn="r" rtl="1">
              <a:buNone/>
            </a:pPr>
            <a:r>
              <a:rPr lang="fa-IR" b="1" dirty="0">
                <a:latin typeface="Arial" panose="020B0604020202020204" pitchFamily="34" charset="0"/>
                <a:cs typeface="Arial" panose="020B0604020202020204" pitchFamily="34" charset="0"/>
              </a:rPr>
              <a:t>در لگد زدن اسب: صدمات اوالژن –اینتروژن و بعضی وقت ها شکستگی فک </a:t>
            </a:r>
          </a:p>
          <a:p>
            <a:pPr marL="0" indent="0" algn="r" rtl="1">
              <a:buNone/>
            </a:pPr>
            <a:endParaRPr 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6795623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latin typeface="Arial" panose="020B0604020202020204" pitchFamily="34" charset="0"/>
                <a:cs typeface="Arial" panose="020B0604020202020204" pitchFamily="34" charset="0"/>
              </a:rPr>
              <a:t>فعالیت های فیزیکی و تفریحی</a:t>
            </a:r>
            <a:endParaRPr lang="en-US"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stretch>
            <a:fillRect/>
          </a:stretch>
        </p:blipFill>
        <p:spPr>
          <a:xfrm>
            <a:off x="3725050" y="1876135"/>
            <a:ext cx="4547548" cy="4981865"/>
          </a:xfrm>
          <a:prstGeom prst="rect">
            <a:avLst/>
          </a:prstGeom>
        </p:spPr>
      </p:pic>
    </p:spTree>
    <p:extLst>
      <p:ext uri="{BB962C8B-B14F-4D97-AF65-F5344CB8AC3E}">
        <p14:creationId xmlns:p14="http://schemas.microsoft.com/office/powerpoint/2010/main" val="612912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C007339E-FBD0-E51B-A308-B5E6C3C50FAE}"/>
              </a:ext>
            </a:extLst>
          </p:cNvPr>
          <p:cNvSpPr/>
          <p:nvPr/>
        </p:nvSpPr>
        <p:spPr>
          <a:xfrm>
            <a:off x="6833063" y="221673"/>
            <a:ext cx="4112030" cy="8146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rtl="1"/>
            <a:r>
              <a:rPr lang="fa-IR" sz="3200" b="1" dirty="0">
                <a:solidFill>
                  <a:schemeClr val="bg1"/>
                </a:solidFill>
                <a:latin typeface="Arial" panose="020B0604020202020204" pitchFamily="34" charset="0"/>
                <a:cs typeface="Arial" panose="020B0604020202020204" pitchFamily="34" charset="0"/>
              </a:rPr>
              <a:t>طبقه</a:t>
            </a:r>
            <a:r>
              <a:rPr lang="en-US" sz="3200" b="1" dirty="0">
                <a:solidFill>
                  <a:schemeClr val="bg1"/>
                </a:solidFill>
                <a:latin typeface="Arial" panose="020B0604020202020204" pitchFamily="34" charset="0"/>
                <a:cs typeface="Arial" panose="020B0604020202020204" pitchFamily="34" charset="0"/>
              </a:rPr>
              <a:t> </a:t>
            </a:r>
            <a:r>
              <a:rPr lang="fa-IR" sz="3200" b="1" dirty="0">
                <a:solidFill>
                  <a:schemeClr val="bg1"/>
                </a:solidFill>
                <a:latin typeface="Arial" panose="020B0604020202020204" pitchFamily="34" charset="0"/>
                <a:cs typeface="Arial" panose="020B0604020202020204" pitchFamily="34" charset="0"/>
              </a:rPr>
              <a:t>‌بندی در محیط بالینی</a:t>
            </a:r>
          </a:p>
        </p:txBody>
      </p:sp>
      <p:sp>
        <p:nvSpPr>
          <p:cNvPr id="3" name="Rectangle 2">
            <a:extLst>
              <a:ext uri="{FF2B5EF4-FFF2-40B4-BE49-F238E27FC236}">
                <a16:creationId xmlns:a16="http://schemas.microsoft.com/office/drawing/2014/main" id="{DF4F17F4-635F-033B-E252-0D7486DA883B}"/>
              </a:ext>
            </a:extLst>
          </p:cNvPr>
          <p:cNvSpPr/>
          <p:nvPr/>
        </p:nvSpPr>
        <p:spPr>
          <a:xfrm>
            <a:off x="1889760" y="1255221"/>
            <a:ext cx="8977747" cy="1554668"/>
          </a:xfrm>
          <a:prstGeom prst="rect">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fa-IR" b="1" dirty="0">
                <a:solidFill>
                  <a:schemeClr val="bg1"/>
                </a:solidFill>
                <a:latin typeface="Arial" panose="020B0604020202020204" pitchFamily="34" charset="0"/>
                <a:cs typeface="Arial" panose="020B0604020202020204" pitchFamily="34" charset="0"/>
              </a:rPr>
              <a:t>رایج‌ترین و معتبرترین طبقه‌بندی که به‌عنوان «استاندارد طلایی» شناخته می‌شود، توسط </a:t>
            </a:r>
            <a:r>
              <a:rPr lang="en-US" b="1" dirty="0">
                <a:solidFill>
                  <a:schemeClr val="bg1"/>
                </a:solidFill>
                <a:latin typeface="Arial" panose="020B0604020202020204" pitchFamily="34" charset="0"/>
                <a:cs typeface="Arial" panose="020B0604020202020204" pitchFamily="34" charset="0"/>
              </a:rPr>
              <a:t>Andreasen </a:t>
            </a:r>
            <a:r>
              <a:rPr lang="fa-IR" b="1" dirty="0">
                <a:solidFill>
                  <a:schemeClr val="bg1"/>
                </a:solidFill>
                <a:latin typeface="Arial" panose="020B0604020202020204" pitchFamily="34" charset="0"/>
                <a:cs typeface="Arial" panose="020B0604020202020204" pitchFamily="34" charset="0"/>
              </a:rPr>
              <a:t>و بر پایه‌ی نظامی که از سوی سازمان جهانی بهداشت (</a:t>
            </a:r>
            <a:r>
              <a:rPr lang="en-US" b="1" dirty="0">
                <a:solidFill>
                  <a:schemeClr val="bg1"/>
                </a:solidFill>
                <a:latin typeface="Arial" panose="020B0604020202020204" pitchFamily="34" charset="0"/>
                <a:cs typeface="Arial" panose="020B0604020202020204" pitchFamily="34" charset="0"/>
              </a:rPr>
              <a:t>WHO</a:t>
            </a:r>
            <a:r>
              <a:rPr lang="fa-IR" b="1" dirty="0">
                <a:solidFill>
                  <a:schemeClr val="bg1"/>
                </a:solidFill>
                <a:latin typeface="Arial" panose="020B0604020202020204" pitchFamily="34" charset="0"/>
                <a:cs typeface="Arial" panose="020B0604020202020204" pitchFamily="34" charset="0"/>
              </a:rPr>
              <a:t>) در «کاربرد طبقه‌بندی بین‌المللی بیماری‌ها در دندانپزشکی و استوماتولوژی» تدوین شده، توسعه یافته است.</a:t>
            </a:r>
            <a:endParaRPr lang="en-US" b="1" dirty="0">
              <a:solidFill>
                <a:schemeClr val="bg1"/>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4FBEEA6C-D3B4-5809-AA6C-A1144061EDF8}"/>
              </a:ext>
            </a:extLst>
          </p:cNvPr>
          <p:cNvSpPr/>
          <p:nvPr/>
        </p:nvSpPr>
        <p:spPr>
          <a:xfrm>
            <a:off x="1889760" y="2977772"/>
            <a:ext cx="8977747" cy="3012934"/>
          </a:xfrm>
          <a:prstGeom prst="rect">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fa-IR" sz="2400" b="1" dirty="0">
                <a:solidFill>
                  <a:schemeClr val="bg1"/>
                </a:solidFill>
                <a:latin typeface="Arial" panose="020B0604020202020204" pitchFamily="34" charset="0"/>
                <a:cs typeface="Arial" panose="020B0604020202020204" pitchFamily="34" charset="0"/>
              </a:rPr>
              <a:t>چهار گروه از صدمات را تعریف میکند:</a:t>
            </a:r>
          </a:p>
          <a:p>
            <a:pPr algn="r" rtl="1"/>
            <a:r>
              <a:rPr lang="fa-IR" sz="2400" b="1" dirty="0">
                <a:solidFill>
                  <a:schemeClr val="bg1"/>
                </a:solidFill>
                <a:latin typeface="Arial" panose="020B0604020202020204" pitchFamily="34" charset="0"/>
                <a:cs typeface="Arial" panose="020B0604020202020204" pitchFamily="34" charset="0"/>
              </a:rPr>
              <a:t>1-صدمات دندانی وارده به بافت سخت دندانی و پالپ</a:t>
            </a:r>
          </a:p>
          <a:p>
            <a:pPr algn="r" rtl="1"/>
            <a:r>
              <a:rPr lang="fa-IR" sz="2400" b="1" dirty="0">
                <a:solidFill>
                  <a:schemeClr val="bg1"/>
                </a:solidFill>
                <a:latin typeface="Arial" panose="020B0604020202020204" pitchFamily="34" charset="0"/>
                <a:cs typeface="Arial" panose="020B0604020202020204" pitchFamily="34" charset="0"/>
              </a:rPr>
              <a:t>2-صدمات وارده به بافت پریودنتال </a:t>
            </a:r>
          </a:p>
          <a:p>
            <a:pPr algn="r" rtl="1"/>
            <a:r>
              <a:rPr lang="fa-IR" sz="2400" b="1" dirty="0">
                <a:solidFill>
                  <a:schemeClr val="bg1"/>
                </a:solidFill>
                <a:latin typeface="Arial" panose="020B0604020202020204" pitchFamily="34" charset="0"/>
                <a:cs typeface="Arial" panose="020B0604020202020204" pitchFamily="34" charset="0"/>
              </a:rPr>
              <a:t>3-صدمات وارده به استخوان پشتیبان</a:t>
            </a:r>
          </a:p>
          <a:p>
            <a:pPr algn="r" rtl="1"/>
            <a:r>
              <a:rPr lang="fa-IR" sz="2400" b="1" dirty="0">
                <a:solidFill>
                  <a:schemeClr val="bg1"/>
                </a:solidFill>
                <a:latin typeface="Arial" panose="020B0604020202020204" pitchFamily="34" charset="0"/>
                <a:cs typeface="Arial" panose="020B0604020202020204" pitchFamily="34" charset="0"/>
              </a:rPr>
              <a:t>4- صدمات وارده به بافت لثه و مخاط دهان (بافت نرم )</a:t>
            </a:r>
          </a:p>
          <a:p>
            <a:pPr algn="r" rtl="1"/>
            <a:endParaRPr lang="fa-IR"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505753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53CF2-6E57-7C1A-8083-D52ABCA16FED}"/>
              </a:ext>
            </a:extLst>
          </p:cNvPr>
          <p:cNvSpPr>
            <a:spLocks noGrp="1"/>
          </p:cNvSpPr>
          <p:nvPr>
            <p:ph type="title"/>
          </p:nvPr>
        </p:nvSpPr>
        <p:spPr/>
        <p:txBody>
          <a:bodyPr/>
          <a:lstStyle/>
          <a:p>
            <a:pPr algn="r" rtl="1"/>
            <a:r>
              <a:rPr lang="fa-IR" b="1" dirty="0">
                <a:latin typeface="Arial" panose="020B0604020202020204" pitchFamily="34" charset="0"/>
                <a:cs typeface="Arial" panose="020B0604020202020204" pitchFamily="34" charset="0"/>
              </a:rPr>
              <a:t>حوادث ترافیکی</a:t>
            </a:r>
            <a:endParaRPr lang="en-US" b="1" dirty="0">
              <a:latin typeface="Arial" panose="020B0604020202020204" pitchFamily="34" charset="0"/>
              <a:cs typeface="Arial" panose="020B0604020202020204" pitchFamily="34" charset="0"/>
            </a:endParaRPr>
          </a:p>
        </p:txBody>
      </p:sp>
      <p:sp>
        <p:nvSpPr>
          <p:cNvPr id="4" name="Rectangle: Rounded Corners 3">
            <a:extLst>
              <a:ext uri="{FF2B5EF4-FFF2-40B4-BE49-F238E27FC236}">
                <a16:creationId xmlns:a16="http://schemas.microsoft.com/office/drawing/2014/main" id="{2B123608-2980-5251-216F-C4A322828F03}"/>
              </a:ext>
            </a:extLst>
          </p:cNvPr>
          <p:cNvSpPr/>
          <p:nvPr/>
        </p:nvSpPr>
        <p:spPr>
          <a:xfrm>
            <a:off x="1512918" y="6001789"/>
            <a:ext cx="9432174" cy="742604"/>
          </a:xfrm>
          <a:prstGeom prst="roundRect">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2000" b="1" dirty="0">
                <a:solidFill>
                  <a:schemeClr val="bg1"/>
                </a:solidFill>
                <a:latin typeface="Arial" panose="020B0604020202020204" pitchFamily="34" charset="0"/>
                <a:cs typeface="Arial" panose="020B0604020202020204" pitchFamily="34" charset="0"/>
              </a:rPr>
              <a:t> در حوادث ترافیکی نسبت به فعالیت های فیزیکی  و تفریحی ریسک شکستگی استخوان ۲/۴ برابر بیشتر است</a:t>
            </a:r>
            <a:endParaRPr lang="en-US" sz="2000" dirty="0">
              <a:solidFill>
                <a:schemeClr val="bg1"/>
              </a:solidFill>
            </a:endParaRPr>
          </a:p>
        </p:txBody>
      </p:sp>
      <p:sp>
        <p:nvSpPr>
          <p:cNvPr id="3" name="Content Placeholder 2">
            <a:extLst>
              <a:ext uri="{FF2B5EF4-FFF2-40B4-BE49-F238E27FC236}">
                <a16:creationId xmlns:a16="http://schemas.microsoft.com/office/drawing/2014/main" id="{689C42B6-A5ED-75B8-DDF3-44C1F98E075D}"/>
              </a:ext>
            </a:extLst>
          </p:cNvPr>
          <p:cNvSpPr>
            <a:spLocks noGrp="1"/>
          </p:cNvSpPr>
          <p:nvPr>
            <p:ph idx="1"/>
          </p:nvPr>
        </p:nvSpPr>
        <p:spPr>
          <a:xfrm>
            <a:off x="376844" y="2039389"/>
            <a:ext cx="10610155" cy="4982095"/>
          </a:xfrm>
        </p:spPr>
        <p:txBody>
          <a:bodyPr>
            <a:noAutofit/>
          </a:bodyPr>
          <a:lstStyle/>
          <a:p>
            <a:pPr marL="0" indent="0" algn="r" rtl="1">
              <a:buNone/>
            </a:pPr>
            <a:r>
              <a:rPr lang="fa-IR" sz="2000" b="1" dirty="0">
                <a:latin typeface="Arial" panose="020B0604020202020204" pitchFamily="34" charset="0"/>
                <a:cs typeface="Arial" panose="020B0604020202020204" pitchFamily="34" charset="0"/>
              </a:rPr>
              <a:t>حوادث ترافیکی شامل :</a:t>
            </a:r>
          </a:p>
          <a:p>
            <a:pPr marL="0" indent="0" algn="r" rtl="1">
              <a:buNone/>
            </a:pPr>
            <a:r>
              <a:rPr lang="fa-IR" sz="2000" b="1" dirty="0">
                <a:latin typeface="Arial" panose="020B0604020202020204" pitchFamily="34" charset="0"/>
                <a:cs typeface="Arial" panose="020B0604020202020204" pitchFamily="34" charset="0"/>
              </a:rPr>
              <a:t>۱- نبستن کمربند ایمنی که باعث: </a:t>
            </a:r>
          </a:p>
          <a:p>
            <a:pPr marL="0" indent="0" algn="r" rtl="1">
              <a:buNone/>
            </a:pPr>
            <a:r>
              <a:rPr lang="fa-IR" sz="2000" b="1" dirty="0">
                <a:latin typeface="Arial" panose="020B0604020202020204" pitchFamily="34" charset="0"/>
                <a:cs typeface="Arial" panose="020B0604020202020204" pitchFamily="34" charset="0"/>
              </a:rPr>
              <a:t>        ۱-آسیب دندانی متعدد</a:t>
            </a:r>
          </a:p>
          <a:p>
            <a:pPr marL="0" indent="0" algn="r" rtl="1">
              <a:buNone/>
            </a:pPr>
            <a:r>
              <a:rPr lang="fa-IR" sz="2000" b="1" dirty="0">
                <a:latin typeface="Arial" panose="020B0604020202020204" pitchFamily="34" charset="0"/>
                <a:cs typeface="Arial" panose="020B0604020202020204" pitchFamily="34" charset="0"/>
              </a:rPr>
              <a:t>        ۲-آسیب به ساختار پشتیبان</a:t>
            </a:r>
          </a:p>
          <a:p>
            <a:pPr marL="0" indent="0" algn="r" rtl="1">
              <a:buNone/>
            </a:pPr>
            <a:r>
              <a:rPr lang="fa-IR" sz="2000" b="1" dirty="0">
                <a:latin typeface="Arial" panose="020B0604020202020204" pitchFamily="34" charset="0"/>
                <a:cs typeface="Arial" panose="020B0604020202020204" pitchFamily="34" charset="0"/>
              </a:rPr>
              <a:t>        ۳-آسیب بافت های نرم لب پایین و چانه</a:t>
            </a:r>
          </a:p>
          <a:p>
            <a:pPr marL="0" indent="0" algn="r" rtl="1">
              <a:buNone/>
            </a:pPr>
            <a:r>
              <a:rPr lang="fa-IR" sz="2000" b="1" dirty="0">
                <a:latin typeface="Arial" panose="020B0604020202020204" pitchFamily="34" charset="0"/>
                <a:cs typeface="Arial" panose="020B0604020202020204" pitchFamily="34" charset="0"/>
              </a:rPr>
              <a:t>۲-دوچرخه سواری:</a:t>
            </a:r>
          </a:p>
          <a:p>
            <a:pPr marL="0" indent="0" algn="r" rtl="1">
              <a:buNone/>
            </a:pPr>
            <a:r>
              <a:rPr lang="fa-IR" sz="2000" b="1" dirty="0">
                <a:latin typeface="Arial" panose="020B0604020202020204" pitchFamily="34" charset="0"/>
                <a:cs typeface="Arial" panose="020B0604020202020204" pitchFamily="34" charset="0"/>
              </a:rPr>
              <a:t>      ۱-آسیب های دهانی مرتبط با دوچرخه سواری نسبت به آسیب های غیر دهانی تا سن ۱۴ سالگی</a:t>
            </a:r>
          </a:p>
          <a:p>
            <a:pPr marL="0" indent="0" algn="r" rtl="1">
              <a:buNone/>
            </a:pPr>
            <a:r>
              <a:rPr lang="fa-IR" sz="2000" b="1" dirty="0">
                <a:latin typeface="Arial" panose="020B0604020202020204" pitchFamily="34" charset="0"/>
                <a:cs typeface="Arial" panose="020B0604020202020204" pitchFamily="34" charset="0"/>
              </a:rPr>
              <a:t>      شایع ترند.</a:t>
            </a:r>
          </a:p>
          <a:p>
            <a:pPr marL="0" indent="0" algn="r" rtl="1">
              <a:buNone/>
            </a:pPr>
            <a:r>
              <a:rPr lang="fa-IR" sz="2000" b="1" dirty="0">
                <a:latin typeface="Arial" panose="020B0604020202020204" pitchFamily="34" charset="0"/>
                <a:cs typeface="Arial" panose="020B0604020202020204" pitchFamily="34" charset="0"/>
              </a:rPr>
              <a:t>      ۲-تصادف با دوچرخه عمدتا باعث شکستگی های تاجی متعدد و آسیب بافت نرم لب بالا  میشود.</a:t>
            </a:r>
          </a:p>
          <a:p>
            <a:pPr marL="0" indent="0" algn="r" rtl="1">
              <a:buNone/>
            </a:pPr>
            <a:endParaRPr lang="en-US" sz="2000" b="1" dirty="0">
              <a:latin typeface="Arial" panose="020B0604020202020204" pitchFamily="34" charset="0"/>
              <a:cs typeface="Arial" panose="020B0604020202020204" pitchFamily="34" charset="0"/>
            </a:endParaRPr>
          </a:p>
          <a:p>
            <a:pPr marL="0" indent="0" algn="r" rtl="1">
              <a:buNone/>
            </a:pPr>
            <a:endParaRPr lang="en-US"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269331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4400" b="1" dirty="0">
                <a:latin typeface="Arial" panose="020B0604020202020204" pitchFamily="34" charset="0"/>
                <a:cs typeface="Arial" panose="020B0604020202020204" pitchFamily="34" charset="0"/>
              </a:rPr>
              <a:t>حوادث ترافیکی</a:t>
            </a:r>
            <a:endParaRPr lang="en-US" sz="44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stretch>
            <a:fillRect/>
          </a:stretch>
        </p:blipFill>
        <p:spPr>
          <a:xfrm>
            <a:off x="2910904" y="1877242"/>
            <a:ext cx="6014155" cy="4755378"/>
          </a:xfrm>
          <a:prstGeom prst="rect">
            <a:avLst/>
          </a:prstGeom>
        </p:spPr>
      </p:pic>
    </p:spTree>
    <p:extLst>
      <p:ext uri="{BB962C8B-B14F-4D97-AF65-F5344CB8AC3E}">
        <p14:creationId xmlns:p14="http://schemas.microsoft.com/office/powerpoint/2010/main" val="4572845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latin typeface="Arial" panose="020B0604020202020204" pitchFamily="34" charset="0"/>
                <a:cs typeface="Arial" panose="020B0604020202020204" pitchFamily="34" charset="0"/>
              </a:rPr>
              <a:t>استفاده نامناسب از دندانها</a:t>
            </a:r>
            <a:endParaRPr lang="en-US"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pPr algn="r" rtl="1"/>
            <a:r>
              <a:rPr lang="fa-IR" b="1" dirty="0">
                <a:latin typeface="Arial" panose="020B0604020202020204" pitchFamily="34" charset="0"/>
                <a:cs typeface="Arial" panose="020B0604020202020204" pitchFamily="34" charset="0"/>
              </a:rPr>
              <a:t>1- استفاده از دندان به عنوان ابزار مثلا باز کردن در بطری </a:t>
            </a:r>
          </a:p>
          <a:p>
            <a:pPr algn="r" rtl="1"/>
            <a:r>
              <a:rPr lang="fa-IR" b="1" dirty="0">
                <a:latin typeface="Arial" panose="020B0604020202020204" pitchFamily="34" charset="0"/>
                <a:cs typeface="Arial" panose="020B0604020202020204" pitchFamily="34" charset="0"/>
              </a:rPr>
              <a:t>2-</a:t>
            </a:r>
            <a:r>
              <a:rPr lang="en-US" b="1" dirty="0">
                <a:latin typeface="Arial" panose="020B0604020202020204" pitchFamily="34" charset="0"/>
                <a:cs typeface="Arial" panose="020B0604020202020204" pitchFamily="34" charset="0"/>
              </a:rPr>
              <a:t> Piercing</a:t>
            </a:r>
            <a:r>
              <a:rPr lang="fa-IR" b="1" dirty="0">
                <a:latin typeface="Arial" panose="020B0604020202020204" pitchFamily="34" charset="0"/>
                <a:cs typeface="Arial" panose="020B0604020202020204" pitchFamily="34" charset="0"/>
              </a:rPr>
              <a:t>: پیرسینگ منجر به موارد زیر میشود:</a:t>
            </a:r>
          </a:p>
          <a:p>
            <a:pPr marL="0" indent="0" algn="r" rtl="1">
              <a:buNone/>
            </a:pPr>
            <a:r>
              <a:rPr lang="fa-IR" b="1" dirty="0">
                <a:latin typeface="Arial" panose="020B0604020202020204" pitchFamily="34" charset="0"/>
                <a:cs typeface="Arial" panose="020B0604020202020204" pitchFamily="34" charset="0"/>
              </a:rPr>
              <a:t>        1-لب پرشدن و شکستن دندان ها و ترمیم ها</a:t>
            </a:r>
          </a:p>
          <a:p>
            <a:pPr marL="0" indent="0" algn="r" rtl="1">
              <a:buNone/>
            </a:pPr>
            <a:r>
              <a:rPr lang="fa-IR" b="1" dirty="0">
                <a:latin typeface="Arial" panose="020B0604020202020204" pitchFamily="34" charset="0"/>
                <a:cs typeface="Arial" panose="020B0604020202020204" pitchFamily="34" charset="0"/>
              </a:rPr>
              <a:t>        2-آسیب پالپی</a:t>
            </a:r>
          </a:p>
          <a:p>
            <a:pPr marL="0" indent="0" algn="r" rtl="1">
              <a:buNone/>
            </a:pPr>
            <a:r>
              <a:rPr lang="fa-IR" b="1" dirty="0">
                <a:latin typeface="Arial" panose="020B0604020202020204" pitchFamily="34" charset="0"/>
                <a:cs typeface="Arial" panose="020B0604020202020204" pitchFamily="34" charset="0"/>
              </a:rPr>
              <a:t>        3-سندروم دندان ترک خورده </a:t>
            </a:r>
          </a:p>
          <a:p>
            <a:pPr marL="0" indent="0" algn="r" rtl="1">
              <a:buNone/>
            </a:pPr>
            <a:r>
              <a:rPr lang="fa-IR" b="1" dirty="0">
                <a:latin typeface="Arial" panose="020B0604020202020204" pitchFamily="34" charset="0"/>
                <a:cs typeface="Arial" panose="020B0604020202020204" pitchFamily="34" charset="0"/>
              </a:rPr>
              <a:t>        4-سایش دندان </a:t>
            </a:r>
            <a:endParaRPr lang="en-US" b="1" dirty="0">
              <a:latin typeface="Arial" panose="020B0604020202020204" pitchFamily="34" charset="0"/>
              <a:cs typeface="Arial" panose="020B0604020202020204" pitchFamily="34" charset="0"/>
            </a:endParaRPr>
          </a:p>
          <a:p>
            <a:pPr algn="r" rtl="1"/>
            <a:endParaRPr lang="en-US" b="1" dirty="0">
              <a:latin typeface="Arial" panose="020B0604020202020204" pitchFamily="34" charset="0"/>
              <a:cs typeface="Arial" panose="020B0604020202020204" pitchFamily="34" charset="0"/>
            </a:endParaRPr>
          </a:p>
          <a:p>
            <a:pPr algn="r" rtl="1"/>
            <a:endParaRPr 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237709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latin typeface="Arial" panose="020B0604020202020204" pitchFamily="34" charset="0"/>
                <a:cs typeface="Arial" panose="020B0604020202020204" pitchFamily="34" charset="0"/>
              </a:rPr>
              <a:t>بیماریها، محدودیتهای جسمی، مشکلات یادگیری</a:t>
            </a:r>
            <a:endParaRPr lang="en-US"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668432" y="2070532"/>
            <a:ext cx="9784080" cy="4206240"/>
          </a:xfrm>
        </p:spPr>
        <p:txBody>
          <a:bodyPr/>
          <a:lstStyle/>
          <a:p>
            <a:pPr algn="r" rtl="1"/>
            <a:r>
              <a:rPr lang="fa-IR" b="1" dirty="0">
                <a:latin typeface="Arial" panose="020B0604020202020204" pitchFamily="34" charset="0"/>
                <a:cs typeface="Arial" panose="020B0604020202020204" pitchFamily="34" charset="0"/>
              </a:rPr>
              <a:t>حمله ی بیماری: در جمعیت کلی حمله ی بیماری یک دلیل غیر شایع است ولی  در بیماری صرع ، فلج مغزی، آنمی و سرگیجه شایع است.</a:t>
            </a:r>
          </a:p>
          <a:p>
            <a:pPr algn="r" rtl="1"/>
            <a:endParaRPr lang="fa-IR" b="1" dirty="0">
              <a:latin typeface="Arial" panose="020B0604020202020204" pitchFamily="34" charset="0"/>
              <a:cs typeface="Arial" panose="020B0604020202020204" pitchFamily="34" charset="0"/>
            </a:endParaRPr>
          </a:p>
          <a:p>
            <a:pPr algn="r" rtl="1"/>
            <a:r>
              <a:rPr lang="fa-IR" b="1" dirty="0">
                <a:latin typeface="Arial" panose="020B0604020202020204" pitchFamily="34" charset="0"/>
                <a:cs typeface="Arial" panose="020B0604020202020204" pitchFamily="34" charset="0"/>
              </a:rPr>
              <a:t>کودکان ناشنوا نسبت به کودکان نابینا به طور مشخصی </a:t>
            </a:r>
            <a:r>
              <a:rPr lang="en-US" b="1" dirty="0">
                <a:latin typeface="Arial" panose="020B0604020202020204" pitchFamily="34" charset="0"/>
                <a:cs typeface="Arial" panose="020B0604020202020204" pitchFamily="34" charset="0"/>
              </a:rPr>
              <a:t>TDIs</a:t>
            </a:r>
            <a:r>
              <a:rPr lang="fa-IR" b="1" dirty="0">
                <a:latin typeface="Arial" panose="020B0604020202020204" pitchFamily="34" charset="0"/>
                <a:cs typeface="Arial" panose="020B0604020202020204" pitchFamily="34" charset="0"/>
              </a:rPr>
              <a:t> بیشتری دارند که احتمالا به دلیل فرصت های بیشتر بازی و تحرک در کودکان ناشنوا نسبت به کودکان نابینا است.</a:t>
            </a:r>
          </a:p>
          <a:p>
            <a:pPr algn="r" rtl="1"/>
            <a:endParaRPr lang="fa-IR" b="1" dirty="0">
              <a:latin typeface="Arial" panose="020B0604020202020204" pitchFamily="34" charset="0"/>
              <a:cs typeface="Arial" panose="020B0604020202020204" pitchFamily="34" charset="0"/>
            </a:endParaRPr>
          </a:p>
          <a:p>
            <a:pPr algn="r" rtl="1"/>
            <a:r>
              <a:rPr lang="fa-IR" b="1" dirty="0">
                <a:latin typeface="Arial" panose="020B0604020202020204" pitchFamily="34" charset="0"/>
                <a:cs typeface="Arial" panose="020B0604020202020204" pitchFamily="34" charset="0"/>
              </a:rPr>
              <a:t>دنتینوژنزیس ایمپرفکتا               شکستگی ریشه بدون دلیل واضح</a:t>
            </a:r>
            <a:endParaRPr lang="en-US" b="1" dirty="0">
              <a:latin typeface="Arial" panose="020B0604020202020204" pitchFamily="34" charset="0"/>
              <a:cs typeface="Arial" panose="020B0604020202020204" pitchFamily="34" charset="0"/>
            </a:endParaRPr>
          </a:p>
        </p:txBody>
      </p:sp>
      <p:sp>
        <p:nvSpPr>
          <p:cNvPr id="4" name="Left Arrow 3"/>
          <p:cNvSpPr/>
          <p:nvPr/>
        </p:nvSpPr>
        <p:spPr>
          <a:xfrm>
            <a:off x="8061823" y="4559669"/>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127463" y="5262759"/>
            <a:ext cx="3956858" cy="1595241"/>
          </a:xfrm>
          <a:prstGeom prst="rect">
            <a:avLst/>
          </a:prstGeom>
        </p:spPr>
      </p:pic>
    </p:spTree>
    <p:extLst>
      <p:ext uri="{BB962C8B-B14F-4D97-AF65-F5344CB8AC3E}">
        <p14:creationId xmlns:p14="http://schemas.microsoft.com/office/powerpoint/2010/main" val="360467563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01DAB-9723-D2CA-6193-CD441AD69D82}"/>
              </a:ext>
            </a:extLst>
          </p:cNvPr>
          <p:cNvSpPr>
            <a:spLocks noGrp="1"/>
          </p:cNvSpPr>
          <p:nvPr>
            <p:ph type="title"/>
          </p:nvPr>
        </p:nvSpPr>
        <p:spPr/>
        <p:txBody>
          <a:bodyPr>
            <a:normAutofit/>
          </a:bodyPr>
          <a:lstStyle/>
          <a:p>
            <a:pPr algn="r" rtl="1"/>
            <a:r>
              <a:rPr lang="fa-IR" sz="4400" b="1" dirty="0">
                <a:latin typeface="Arial" panose="020B0604020202020204" pitchFamily="34" charset="0"/>
                <a:cs typeface="Arial" panose="020B0604020202020204" pitchFamily="34" charset="0"/>
              </a:rPr>
              <a:t>صدمات ایاتروژنیک</a:t>
            </a:r>
            <a:endParaRPr lang="en-US" sz="4400"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AB408BB8-F88A-FF10-777A-C20B1EFC1923}"/>
              </a:ext>
            </a:extLst>
          </p:cNvPr>
          <p:cNvSpPr>
            <a:spLocks noGrp="1"/>
          </p:cNvSpPr>
          <p:nvPr>
            <p:ph idx="1"/>
          </p:nvPr>
        </p:nvSpPr>
        <p:spPr/>
        <p:txBody>
          <a:bodyPr/>
          <a:lstStyle/>
          <a:p>
            <a:pPr marL="0" indent="0" algn="r" rtl="1">
              <a:buNone/>
            </a:pPr>
            <a:r>
              <a:rPr lang="fa-IR" b="1" dirty="0">
                <a:latin typeface="Arial" panose="020B0604020202020204" pitchFamily="34" charset="0"/>
                <a:cs typeface="Arial" panose="020B0604020202020204" pitchFamily="34" charset="0"/>
              </a:rPr>
              <a:t>انتوباسیون طولانی مدت نوزاد نارس باعث فشار طولانی مدت لوله ها به زائده ی آلوئول ماگزیلا میشود که در نتیجه پیامد های زیر مشاهده میگردد:</a:t>
            </a:r>
          </a:p>
          <a:p>
            <a:pPr marL="457200" indent="-457200" algn="r" rtl="1">
              <a:buFont typeface="+mj-lt"/>
              <a:buAutoNum type="arabicPeriod"/>
            </a:pPr>
            <a:r>
              <a:rPr lang="fa-IR" b="1" dirty="0">
                <a:latin typeface="Arial" panose="020B0604020202020204" pitchFamily="34" charset="0"/>
                <a:cs typeface="Arial" panose="020B0604020202020204" pitchFamily="34" charset="0"/>
              </a:rPr>
              <a:t>نواقص تکاملی مینا در دنتیشن شیری </a:t>
            </a:r>
          </a:p>
          <a:p>
            <a:pPr marL="457200" indent="-457200" algn="r" rtl="1">
              <a:buFont typeface="+mj-lt"/>
              <a:buAutoNum type="arabicPeriod"/>
            </a:pPr>
            <a:r>
              <a:rPr lang="fa-IR" b="1" dirty="0">
                <a:latin typeface="Arial" panose="020B0604020202020204" pitchFamily="34" charset="0"/>
                <a:cs typeface="Arial" panose="020B0604020202020204" pitchFamily="34" charset="0"/>
              </a:rPr>
              <a:t>آسیب به جوانه های دندانی دنتیشن شیری و دایمی </a:t>
            </a:r>
          </a:p>
          <a:p>
            <a:pPr marL="457200" indent="-457200" algn="r" rtl="1">
              <a:buFont typeface="+mj-lt"/>
              <a:buAutoNum type="arabicPeriod"/>
            </a:pPr>
            <a:r>
              <a:rPr lang="fa-IR" b="1" dirty="0">
                <a:latin typeface="Arial" panose="020B0604020202020204" pitchFamily="34" charset="0"/>
                <a:cs typeface="Arial" panose="020B0604020202020204" pitchFamily="34" charset="0"/>
              </a:rPr>
              <a:t>بدشکلی اسکلت ماگزیلا </a:t>
            </a:r>
          </a:p>
          <a:p>
            <a:pPr marL="0" indent="0" algn="r" rtl="1">
              <a:buNone/>
            </a:pPr>
            <a:endParaRPr lang="fa-IR" b="1" dirty="0">
              <a:latin typeface="Arial" panose="020B0604020202020204" pitchFamily="34" charset="0"/>
              <a:cs typeface="Arial" panose="020B0604020202020204" pitchFamily="34" charset="0"/>
            </a:endParaRPr>
          </a:p>
          <a:p>
            <a:pPr marL="0" indent="0" algn="r" rtl="1">
              <a:buNone/>
            </a:pPr>
            <a:r>
              <a:rPr lang="fa-IR" b="1" dirty="0">
                <a:latin typeface="Arial" panose="020B0604020202020204" pitchFamily="34" charset="0"/>
                <a:cs typeface="Arial" panose="020B0604020202020204" pitchFamily="34" charset="0"/>
              </a:rPr>
              <a:t>  ریسک فاکتور اصلی صدمه دندانی در ترومای ایاتروژنیک  دنتیشن ضعیف است.</a:t>
            </a:r>
            <a:endParaRPr 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80187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BFDB6-1298-1A8A-D5B7-54C4D692956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9558BCB-DBAC-0870-EE3D-BDDFF68D3DF7}"/>
              </a:ext>
            </a:extLst>
          </p:cNvPr>
          <p:cNvSpPr>
            <a:spLocks noGrp="1"/>
          </p:cNvSpPr>
          <p:nvPr>
            <p:ph idx="1"/>
          </p:nvPr>
        </p:nvSpPr>
        <p:spPr/>
        <p:txBody>
          <a:bodyPr>
            <a:normAutofit/>
          </a:bodyPr>
          <a:lstStyle/>
          <a:p>
            <a:pPr marL="0" indent="0" algn="ctr">
              <a:buNone/>
            </a:pPr>
            <a:endParaRPr lang="fa-IR" sz="7200" dirty="0">
              <a:latin typeface="Arial" panose="020B0604020202020204" pitchFamily="34" charset="0"/>
              <a:cs typeface="Arial" panose="020B0604020202020204" pitchFamily="34" charset="0"/>
            </a:endParaRPr>
          </a:p>
          <a:p>
            <a:pPr marL="0" indent="0" algn="ctr">
              <a:buNone/>
            </a:pPr>
            <a:r>
              <a:rPr lang="fa-IR" sz="7200" dirty="0">
                <a:latin typeface="Arial" panose="020B0604020202020204" pitchFamily="34" charset="0"/>
                <a:cs typeface="Arial" panose="020B0604020202020204" pitchFamily="34" charset="0"/>
              </a:rPr>
              <a:t>پایان</a:t>
            </a:r>
          </a:p>
        </p:txBody>
      </p:sp>
    </p:spTree>
    <p:extLst>
      <p:ext uri="{BB962C8B-B14F-4D97-AF65-F5344CB8AC3E}">
        <p14:creationId xmlns:p14="http://schemas.microsoft.com/office/powerpoint/2010/main" val="34314434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F85CF40-E956-B1C9-182B-018CF47222BE}"/>
              </a:ext>
            </a:extLst>
          </p:cNvPr>
          <p:cNvSpPr/>
          <p:nvPr/>
        </p:nvSpPr>
        <p:spPr>
          <a:xfrm>
            <a:off x="0" y="2493818"/>
            <a:ext cx="12192000" cy="2078182"/>
          </a:xfrm>
          <a:prstGeom prst="roundRect">
            <a:avLst/>
          </a:prstGeom>
          <a:solidFill>
            <a:schemeClr val="accent3">
              <a:lumMod val="60000"/>
              <a:lumOff val="4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rtl="1"/>
            <a:r>
              <a:rPr lang="en-US" sz="4800" b="1" dirty="0">
                <a:solidFill>
                  <a:schemeClr val="bg1"/>
                </a:solidFill>
                <a:latin typeface="Arial" panose="020B0604020202020204" pitchFamily="34" charset="0"/>
                <a:cs typeface="Arial" panose="020B0604020202020204" pitchFamily="34" charset="0"/>
              </a:rPr>
              <a:t>1</a:t>
            </a:r>
            <a:endParaRPr lang="fa-IR" sz="4800" b="1" dirty="0">
              <a:solidFill>
                <a:schemeClr val="bg1"/>
              </a:solidFill>
              <a:latin typeface="Arial" panose="020B0604020202020204" pitchFamily="34" charset="0"/>
              <a:cs typeface="Arial" panose="020B0604020202020204" pitchFamily="34" charset="0"/>
            </a:endParaRPr>
          </a:p>
          <a:p>
            <a:pPr algn="ctr" rtl="1"/>
            <a:r>
              <a:rPr lang="fa-IR" sz="2800" b="1" dirty="0">
                <a:solidFill>
                  <a:schemeClr val="bg1"/>
                </a:solidFill>
                <a:latin typeface="Arial" panose="020B0604020202020204" pitchFamily="34" charset="0"/>
                <a:cs typeface="Arial" panose="020B0604020202020204" pitchFamily="34" charset="0"/>
              </a:rPr>
              <a:t>صدمات دندانی وارده به بافت سخت دندانی و پالپ</a:t>
            </a:r>
          </a:p>
        </p:txBody>
      </p:sp>
    </p:spTree>
    <p:extLst>
      <p:ext uri="{BB962C8B-B14F-4D97-AF65-F5344CB8AC3E}">
        <p14:creationId xmlns:p14="http://schemas.microsoft.com/office/powerpoint/2010/main" val="29906934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51357A4B-1DEA-3C05-42ED-CA47DF0D7A5A}"/>
              </a:ext>
            </a:extLst>
          </p:cNvPr>
          <p:cNvGrpSpPr/>
          <p:nvPr/>
        </p:nvGrpSpPr>
        <p:grpSpPr>
          <a:xfrm>
            <a:off x="3214255" y="418312"/>
            <a:ext cx="8589331" cy="931026"/>
            <a:chOff x="3014750" y="476596"/>
            <a:chExt cx="8060573" cy="931026"/>
          </a:xfrm>
        </p:grpSpPr>
        <p:sp>
          <p:nvSpPr>
            <p:cNvPr id="3" name="Rectangle: Rounded Corners 2">
              <a:extLst>
                <a:ext uri="{FF2B5EF4-FFF2-40B4-BE49-F238E27FC236}">
                  <a16:creationId xmlns:a16="http://schemas.microsoft.com/office/drawing/2014/main" id="{962B60E2-E2A2-3E4C-4B3F-53A7B3BABA13}"/>
                </a:ext>
              </a:extLst>
            </p:cNvPr>
            <p:cNvSpPr/>
            <p:nvPr/>
          </p:nvSpPr>
          <p:spPr>
            <a:xfrm>
              <a:off x="3014750" y="476596"/>
              <a:ext cx="7586748" cy="931026"/>
            </a:xfrm>
            <a:prstGeom prst="roundRect">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rPr>
                <a:t>        </a:t>
              </a:r>
              <a:r>
                <a:rPr lang="fa-IR" sz="2000" b="1" dirty="0">
                  <a:solidFill>
                    <a:schemeClr val="bg1"/>
                  </a:solidFill>
                  <a:latin typeface="Arial" panose="020B0604020202020204" pitchFamily="34" charset="0"/>
                  <a:cs typeface="Arial" panose="020B0604020202020204" pitchFamily="34" charset="0"/>
                </a:rPr>
                <a:t>ترک مینا(</a:t>
              </a:r>
              <a:r>
                <a:rPr lang="en-US" sz="2000" b="1" dirty="0">
                  <a:solidFill>
                    <a:schemeClr val="bg1"/>
                  </a:solidFill>
                  <a:latin typeface="Arial" panose="020B0604020202020204" pitchFamily="34" charset="0"/>
                  <a:cs typeface="Arial" panose="020B0604020202020204" pitchFamily="34" charset="0"/>
                </a:rPr>
                <a:t>(Enamel infraction</a:t>
              </a:r>
              <a:r>
                <a:rPr lang="fa-IR" sz="2000" b="1" dirty="0">
                  <a:solidFill>
                    <a:schemeClr val="bg1"/>
                  </a:solidFill>
                  <a:latin typeface="Arial" panose="020B0604020202020204" pitchFamily="34" charset="0"/>
                  <a:cs typeface="Arial" panose="020B0604020202020204" pitchFamily="34" charset="0"/>
                </a:rPr>
                <a:t>: شکستگی ناکامل مینا بدون از دست رفتن</a:t>
              </a:r>
            </a:p>
            <a:p>
              <a:pPr algn="r" rtl="1"/>
              <a:r>
                <a:rPr lang="fa-IR" sz="2000" b="1" dirty="0">
                  <a:solidFill>
                    <a:schemeClr val="bg1"/>
                  </a:solidFill>
                  <a:latin typeface="Arial" panose="020B0604020202020204" pitchFamily="34" charset="0"/>
                  <a:cs typeface="Arial" panose="020B0604020202020204" pitchFamily="34" charset="0"/>
                </a:rPr>
                <a:t>        ساختار دندانی</a:t>
              </a:r>
              <a:endParaRPr lang="en-US" sz="2000" b="1" dirty="0">
                <a:solidFill>
                  <a:schemeClr val="bg1"/>
                </a:solidFill>
                <a:latin typeface="Arial" panose="020B0604020202020204" pitchFamily="34" charset="0"/>
                <a:cs typeface="Arial" panose="020B0604020202020204" pitchFamily="34" charset="0"/>
              </a:endParaRPr>
            </a:p>
          </p:txBody>
        </p:sp>
        <p:sp>
          <p:nvSpPr>
            <p:cNvPr id="2" name="Oval 1">
              <a:extLst>
                <a:ext uri="{FF2B5EF4-FFF2-40B4-BE49-F238E27FC236}">
                  <a16:creationId xmlns:a16="http://schemas.microsoft.com/office/drawing/2014/main" id="{2CB603AB-FEC5-013C-D815-39397C52A77E}"/>
                </a:ext>
              </a:extLst>
            </p:cNvPr>
            <p:cNvSpPr/>
            <p:nvPr/>
          </p:nvSpPr>
          <p:spPr>
            <a:xfrm>
              <a:off x="10127672" y="476596"/>
              <a:ext cx="947651" cy="931026"/>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en-US" dirty="0">
                <a:solidFill>
                  <a:schemeClr val="bg1"/>
                </a:solidFill>
              </a:endParaRPr>
            </a:p>
          </p:txBody>
        </p:sp>
      </p:grpSp>
      <p:grpSp>
        <p:nvGrpSpPr>
          <p:cNvPr id="5" name="Group 4">
            <a:extLst>
              <a:ext uri="{FF2B5EF4-FFF2-40B4-BE49-F238E27FC236}">
                <a16:creationId xmlns:a16="http://schemas.microsoft.com/office/drawing/2014/main" id="{9053D4E6-DC1F-F0BC-FCC9-42E37B7A60C6}"/>
              </a:ext>
            </a:extLst>
          </p:cNvPr>
          <p:cNvGrpSpPr/>
          <p:nvPr/>
        </p:nvGrpSpPr>
        <p:grpSpPr>
          <a:xfrm>
            <a:off x="3214255" y="1447896"/>
            <a:ext cx="8589332" cy="931026"/>
            <a:chOff x="3001215" y="399092"/>
            <a:chExt cx="8178748" cy="965611"/>
          </a:xfrm>
        </p:grpSpPr>
        <p:sp>
          <p:nvSpPr>
            <p:cNvPr id="6" name="Rectangle: Rounded Corners 5">
              <a:extLst>
                <a:ext uri="{FF2B5EF4-FFF2-40B4-BE49-F238E27FC236}">
                  <a16:creationId xmlns:a16="http://schemas.microsoft.com/office/drawing/2014/main" id="{4387D831-0890-93C5-8BA3-C4165B3F059C}"/>
                </a:ext>
              </a:extLst>
            </p:cNvPr>
            <p:cNvSpPr/>
            <p:nvPr/>
          </p:nvSpPr>
          <p:spPr>
            <a:xfrm>
              <a:off x="3001215" y="419260"/>
              <a:ext cx="7586748" cy="931026"/>
            </a:xfrm>
            <a:prstGeom prst="roundRect">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fa-IR" b="1" dirty="0">
                  <a:solidFill>
                    <a:schemeClr val="bg1"/>
                  </a:solidFill>
                  <a:latin typeface="Arial" panose="020B0604020202020204" pitchFamily="34" charset="0"/>
                  <a:cs typeface="Arial" panose="020B0604020202020204" pitchFamily="34" charset="0"/>
                </a:rPr>
                <a:t>           شکستگی غیر پیچیده تاجی شامل :</a:t>
              </a:r>
            </a:p>
            <a:p>
              <a:pPr algn="r"/>
              <a:r>
                <a:rPr lang="fa-IR" b="1" dirty="0">
                  <a:solidFill>
                    <a:schemeClr val="bg1"/>
                  </a:solidFill>
                  <a:latin typeface="Arial" panose="020B0604020202020204" pitchFamily="34" charset="0"/>
                  <a:cs typeface="Arial" panose="020B0604020202020204" pitchFamily="34" charset="0"/>
                </a:rPr>
                <a:t>       1-شکستگی مینا بدون درگیری پالپ</a:t>
              </a:r>
            </a:p>
            <a:p>
              <a:pPr algn="r"/>
              <a:r>
                <a:rPr lang="fa-IR" b="1" dirty="0">
                  <a:solidFill>
                    <a:schemeClr val="bg1"/>
                  </a:solidFill>
                  <a:latin typeface="Arial" panose="020B0604020202020204" pitchFamily="34" charset="0"/>
                  <a:cs typeface="Arial" panose="020B0604020202020204" pitchFamily="34" charset="0"/>
                </a:rPr>
                <a:t>       2-شکستگی مینا و عاج بدون درگیری پالپ</a:t>
              </a:r>
            </a:p>
          </p:txBody>
        </p:sp>
        <p:sp>
          <p:nvSpPr>
            <p:cNvPr id="7" name="Oval 6">
              <a:extLst>
                <a:ext uri="{FF2B5EF4-FFF2-40B4-BE49-F238E27FC236}">
                  <a16:creationId xmlns:a16="http://schemas.microsoft.com/office/drawing/2014/main" id="{0823ABCA-440E-825F-01BA-B909B1FB8B2C}"/>
                </a:ext>
              </a:extLst>
            </p:cNvPr>
            <p:cNvSpPr/>
            <p:nvPr/>
          </p:nvSpPr>
          <p:spPr>
            <a:xfrm>
              <a:off x="10232312" y="399092"/>
              <a:ext cx="947651" cy="965611"/>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 name="Group 7">
            <a:extLst>
              <a:ext uri="{FF2B5EF4-FFF2-40B4-BE49-F238E27FC236}">
                <a16:creationId xmlns:a16="http://schemas.microsoft.com/office/drawing/2014/main" id="{13BB4475-FD9D-0F2A-7267-7B2606D45774}"/>
              </a:ext>
            </a:extLst>
          </p:cNvPr>
          <p:cNvGrpSpPr/>
          <p:nvPr/>
        </p:nvGrpSpPr>
        <p:grpSpPr>
          <a:xfrm>
            <a:off x="3214255" y="2483026"/>
            <a:ext cx="8589331" cy="931026"/>
            <a:chOff x="3014750" y="476596"/>
            <a:chExt cx="7930341" cy="931026"/>
          </a:xfrm>
        </p:grpSpPr>
        <p:sp>
          <p:nvSpPr>
            <p:cNvPr id="9" name="Rectangle: Rounded Corners 8">
              <a:extLst>
                <a:ext uri="{FF2B5EF4-FFF2-40B4-BE49-F238E27FC236}">
                  <a16:creationId xmlns:a16="http://schemas.microsoft.com/office/drawing/2014/main" id="{802080A8-EDC2-9EB8-AEE1-A697C047F867}"/>
                </a:ext>
              </a:extLst>
            </p:cNvPr>
            <p:cNvSpPr/>
            <p:nvPr/>
          </p:nvSpPr>
          <p:spPr>
            <a:xfrm>
              <a:off x="3014750" y="476596"/>
              <a:ext cx="7586748" cy="931026"/>
            </a:xfrm>
            <a:prstGeom prst="roundRect">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fa-IR" b="1" dirty="0">
                  <a:solidFill>
                    <a:schemeClr val="bg1"/>
                  </a:solidFill>
                  <a:latin typeface="Arial" panose="020B0604020202020204" pitchFamily="34" charset="0"/>
                  <a:cs typeface="Arial" panose="020B0604020202020204" pitchFamily="34" charset="0"/>
                </a:rPr>
                <a:t>         شکستگی پیچیده تاجی: شکستگی مینا و عاج به همراه اکسپوز پالپ  </a:t>
              </a:r>
              <a:endParaRPr lang="en-US" b="1" dirty="0">
                <a:solidFill>
                  <a:schemeClr val="bg1"/>
                </a:solidFill>
                <a:latin typeface="Arial" panose="020B0604020202020204" pitchFamily="34" charset="0"/>
                <a:cs typeface="Arial" panose="020B0604020202020204" pitchFamily="34" charset="0"/>
              </a:endParaRPr>
            </a:p>
          </p:txBody>
        </p:sp>
        <p:sp>
          <p:nvSpPr>
            <p:cNvPr id="10" name="Oval 9">
              <a:extLst>
                <a:ext uri="{FF2B5EF4-FFF2-40B4-BE49-F238E27FC236}">
                  <a16:creationId xmlns:a16="http://schemas.microsoft.com/office/drawing/2014/main" id="{FF0AEE6E-123E-B156-5B72-506D9421DCF0}"/>
                </a:ext>
              </a:extLst>
            </p:cNvPr>
            <p:cNvSpPr/>
            <p:nvPr/>
          </p:nvSpPr>
          <p:spPr>
            <a:xfrm>
              <a:off x="9997440" y="476596"/>
              <a:ext cx="947651" cy="931026"/>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a:extLst>
              <a:ext uri="{FF2B5EF4-FFF2-40B4-BE49-F238E27FC236}">
                <a16:creationId xmlns:a16="http://schemas.microsoft.com/office/drawing/2014/main" id="{14C5E25D-4082-EB5D-A0B0-5A26203725BA}"/>
              </a:ext>
            </a:extLst>
          </p:cNvPr>
          <p:cNvGrpSpPr/>
          <p:nvPr/>
        </p:nvGrpSpPr>
        <p:grpSpPr>
          <a:xfrm>
            <a:off x="3214256" y="3532056"/>
            <a:ext cx="8589330" cy="931026"/>
            <a:chOff x="3007196" y="476596"/>
            <a:chExt cx="7937895" cy="931026"/>
          </a:xfrm>
        </p:grpSpPr>
        <p:sp>
          <p:nvSpPr>
            <p:cNvPr id="12" name="Rectangle: Rounded Corners 11">
              <a:extLst>
                <a:ext uri="{FF2B5EF4-FFF2-40B4-BE49-F238E27FC236}">
                  <a16:creationId xmlns:a16="http://schemas.microsoft.com/office/drawing/2014/main" id="{51699950-418D-7A1A-C52A-1A6150C48F6A}"/>
                </a:ext>
              </a:extLst>
            </p:cNvPr>
            <p:cNvSpPr/>
            <p:nvPr/>
          </p:nvSpPr>
          <p:spPr>
            <a:xfrm>
              <a:off x="3007196" y="476596"/>
              <a:ext cx="7586748" cy="931026"/>
            </a:xfrm>
            <a:prstGeom prst="roundRect">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fa-IR" b="1" dirty="0">
                  <a:solidFill>
                    <a:schemeClr val="bg1"/>
                  </a:solidFill>
                  <a:latin typeface="Arial" panose="020B0604020202020204" pitchFamily="34" charset="0"/>
                  <a:cs typeface="Arial" panose="020B0604020202020204" pitchFamily="34" charset="0"/>
                </a:rPr>
                <a:t>          شکستگی غیر پیچیده تاجی- ریشه ای: شکستگی مینا،عاج و سمنتوم  بدون درگیری پالپ </a:t>
              </a:r>
              <a:endParaRPr lang="en-US" b="1" dirty="0">
                <a:solidFill>
                  <a:schemeClr val="bg1"/>
                </a:solidFill>
                <a:latin typeface="Arial" panose="020B0604020202020204" pitchFamily="34" charset="0"/>
                <a:cs typeface="Arial" panose="020B0604020202020204" pitchFamily="34" charset="0"/>
              </a:endParaRPr>
            </a:p>
          </p:txBody>
        </p:sp>
        <p:sp>
          <p:nvSpPr>
            <p:cNvPr id="13" name="Oval 12">
              <a:extLst>
                <a:ext uri="{FF2B5EF4-FFF2-40B4-BE49-F238E27FC236}">
                  <a16:creationId xmlns:a16="http://schemas.microsoft.com/office/drawing/2014/main" id="{EC556170-3068-CBBF-9882-C62D014BD3EE}"/>
                </a:ext>
              </a:extLst>
            </p:cNvPr>
            <p:cNvSpPr/>
            <p:nvPr/>
          </p:nvSpPr>
          <p:spPr>
            <a:xfrm>
              <a:off x="9997440" y="476596"/>
              <a:ext cx="947651" cy="931026"/>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a:extLst>
              <a:ext uri="{FF2B5EF4-FFF2-40B4-BE49-F238E27FC236}">
                <a16:creationId xmlns:a16="http://schemas.microsoft.com/office/drawing/2014/main" id="{83D126EC-CB5D-EC37-60C0-EBBC7274952C}"/>
              </a:ext>
            </a:extLst>
          </p:cNvPr>
          <p:cNvGrpSpPr/>
          <p:nvPr/>
        </p:nvGrpSpPr>
        <p:grpSpPr>
          <a:xfrm>
            <a:off x="3214256" y="4581086"/>
            <a:ext cx="8589330" cy="931026"/>
            <a:chOff x="2302626" y="5433753"/>
            <a:chExt cx="8024551" cy="931026"/>
          </a:xfrm>
        </p:grpSpPr>
        <p:sp>
          <p:nvSpPr>
            <p:cNvPr id="17" name="Rectangle: Rounded Corners 16">
              <a:extLst>
                <a:ext uri="{FF2B5EF4-FFF2-40B4-BE49-F238E27FC236}">
                  <a16:creationId xmlns:a16="http://schemas.microsoft.com/office/drawing/2014/main" id="{A45310AD-143C-6DAE-6E9A-AFB663FF10CE}"/>
                </a:ext>
              </a:extLst>
            </p:cNvPr>
            <p:cNvSpPr/>
            <p:nvPr/>
          </p:nvSpPr>
          <p:spPr>
            <a:xfrm>
              <a:off x="2302626" y="5433753"/>
              <a:ext cx="7586748" cy="931026"/>
            </a:xfrm>
            <a:prstGeom prst="roundRect">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fa-IR" b="1" dirty="0">
                  <a:solidFill>
                    <a:schemeClr val="bg1"/>
                  </a:solidFill>
                  <a:latin typeface="Arial" panose="020B0604020202020204" pitchFamily="34" charset="0"/>
                  <a:cs typeface="Arial" panose="020B0604020202020204" pitchFamily="34" charset="0"/>
                </a:rPr>
                <a:t>          شکستگی  پیچیده تاجی- ریشه ای: شکستگی مینا،عاج و سمنتوم  به همراه اکسپوز پالپ  </a:t>
              </a:r>
              <a:endParaRPr lang="en-US" b="1" dirty="0">
                <a:solidFill>
                  <a:schemeClr val="bg1"/>
                </a:solidFill>
                <a:latin typeface="Arial" panose="020B0604020202020204" pitchFamily="34" charset="0"/>
                <a:cs typeface="Arial" panose="020B0604020202020204" pitchFamily="34" charset="0"/>
              </a:endParaRPr>
            </a:p>
          </p:txBody>
        </p:sp>
        <p:sp>
          <p:nvSpPr>
            <p:cNvPr id="19" name="Oval 18">
              <a:extLst>
                <a:ext uri="{FF2B5EF4-FFF2-40B4-BE49-F238E27FC236}">
                  <a16:creationId xmlns:a16="http://schemas.microsoft.com/office/drawing/2014/main" id="{70479920-C36D-27FB-885B-6368D4071EC6}"/>
                </a:ext>
              </a:extLst>
            </p:cNvPr>
            <p:cNvSpPr/>
            <p:nvPr/>
          </p:nvSpPr>
          <p:spPr>
            <a:xfrm>
              <a:off x="9357359" y="5433753"/>
              <a:ext cx="969818" cy="931026"/>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1" name="Group 20">
            <a:extLst>
              <a:ext uri="{FF2B5EF4-FFF2-40B4-BE49-F238E27FC236}">
                <a16:creationId xmlns:a16="http://schemas.microsoft.com/office/drawing/2014/main" id="{A917914A-6EDD-E8C7-B2A7-18D39A98B2C4}"/>
              </a:ext>
            </a:extLst>
          </p:cNvPr>
          <p:cNvGrpSpPr/>
          <p:nvPr/>
        </p:nvGrpSpPr>
        <p:grpSpPr>
          <a:xfrm>
            <a:off x="3214255" y="5630116"/>
            <a:ext cx="8589331" cy="931026"/>
            <a:chOff x="2302626" y="5433753"/>
            <a:chExt cx="8024551" cy="931026"/>
          </a:xfrm>
        </p:grpSpPr>
        <p:sp>
          <p:nvSpPr>
            <p:cNvPr id="22" name="Rectangle: Rounded Corners 21">
              <a:extLst>
                <a:ext uri="{FF2B5EF4-FFF2-40B4-BE49-F238E27FC236}">
                  <a16:creationId xmlns:a16="http://schemas.microsoft.com/office/drawing/2014/main" id="{3D3DD395-7206-3BD3-B139-099BCD6DAEDD}"/>
                </a:ext>
              </a:extLst>
            </p:cNvPr>
            <p:cNvSpPr/>
            <p:nvPr/>
          </p:nvSpPr>
          <p:spPr>
            <a:xfrm>
              <a:off x="2302626" y="5433753"/>
              <a:ext cx="7586748" cy="931026"/>
            </a:xfrm>
            <a:prstGeom prst="roundRect">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fa-IR" b="1" dirty="0">
                  <a:solidFill>
                    <a:schemeClr val="bg1"/>
                  </a:solidFill>
                  <a:latin typeface="Arial" panose="020B0604020202020204" pitchFamily="34" charset="0"/>
                  <a:cs typeface="Arial" panose="020B0604020202020204" pitchFamily="34" charset="0"/>
                </a:rPr>
                <a:t>          شکستگی ریشه ای: شکستگی عاج و سمنتوم و درگیری پالپ  </a:t>
              </a:r>
              <a:endParaRPr lang="en-US" b="1" dirty="0">
                <a:solidFill>
                  <a:schemeClr val="bg1"/>
                </a:solidFill>
                <a:latin typeface="Arial" panose="020B0604020202020204" pitchFamily="34" charset="0"/>
                <a:cs typeface="Arial" panose="020B0604020202020204" pitchFamily="34" charset="0"/>
              </a:endParaRPr>
            </a:p>
          </p:txBody>
        </p:sp>
        <p:sp>
          <p:nvSpPr>
            <p:cNvPr id="23" name="Oval 22">
              <a:extLst>
                <a:ext uri="{FF2B5EF4-FFF2-40B4-BE49-F238E27FC236}">
                  <a16:creationId xmlns:a16="http://schemas.microsoft.com/office/drawing/2014/main" id="{2BA37DD1-ADCC-7766-2899-825FE7668217}"/>
                </a:ext>
              </a:extLst>
            </p:cNvPr>
            <p:cNvSpPr/>
            <p:nvPr/>
          </p:nvSpPr>
          <p:spPr>
            <a:xfrm>
              <a:off x="9357359" y="5433753"/>
              <a:ext cx="969818" cy="931026"/>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1085269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3D444DA-84A1-B328-2BF0-05684E012433}"/>
              </a:ext>
            </a:extLst>
          </p:cNvPr>
          <p:cNvPicPr>
            <a:picLocks noChangeAspect="1"/>
          </p:cNvPicPr>
          <p:nvPr/>
        </p:nvPicPr>
        <p:blipFill>
          <a:blip r:embed="rId2"/>
          <a:stretch>
            <a:fillRect/>
          </a:stretch>
        </p:blipFill>
        <p:spPr>
          <a:xfrm>
            <a:off x="387926" y="1296324"/>
            <a:ext cx="11327477" cy="4383668"/>
          </a:xfrm>
          <a:prstGeom prst="rect">
            <a:avLst/>
          </a:prstGeom>
        </p:spPr>
      </p:pic>
    </p:spTree>
    <p:extLst>
      <p:ext uri="{BB962C8B-B14F-4D97-AF65-F5344CB8AC3E}">
        <p14:creationId xmlns:p14="http://schemas.microsoft.com/office/powerpoint/2010/main" val="35114440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nded">
  <a:themeElements>
    <a:clrScheme name="Banded">
      <a:dk1>
        <a:sysClr val="windowText" lastClr="000000"/>
      </a:dk1>
      <a:lt1>
        <a:sysClr val="window" lastClr="FFFFFF"/>
      </a:lt1>
      <a:dk2>
        <a:srgbClr val="323232"/>
      </a:dk2>
      <a:lt2>
        <a:srgbClr val="E3DED1"/>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Banded">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nded">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tint val="98000"/>
              </a:schemeClr>
              <a:schemeClr val="phClr">
                <a:tint val="99000"/>
                <a:shade val="96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Banded" id="{98DFF888-2449-4D28-977C-6306C017633E}" vid="{C3935CB6-B0E3-44A7-AB37-996D901F73AB}"/>
    </a:ext>
  </a:extLst>
</a:theme>
</file>

<file path=docProps/app.xml><?xml version="1.0" encoding="utf-8"?>
<Properties xmlns="http://schemas.openxmlformats.org/officeDocument/2006/extended-properties" xmlns:vt="http://schemas.openxmlformats.org/officeDocument/2006/docPropsVTypes">
  <Template>TM03090430[[fn=Banded]]</Template>
  <TotalTime>2116</TotalTime>
  <Words>2373</Words>
  <Application>Microsoft Office PowerPoint</Application>
  <PresentationFormat>Widescreen</PresentationFormat>
  <Paragraphs>262</Paragraphs>
  <Slides>65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65</vt:i4>
      </vt:variant>
    </vt:vector>
  </HeadingPairs>
  <TitlesOfParts>
    <vt:vector size="72" baseType="lpstr">
      <vt:lpstr>Arial</vt:lpstr>
      <vt:lpstr>Bodoni MT Black</vt:lpstr>
      <vt:lpstr>Corbel</vt:lpstr>
      <vt:lpstr>FrutigerLTStd-BoldCn</vt:lpstr>
      <vt:lpstr>MinionPro-Regular</vt:lpstr>
      <vt:lpstr>Wingdings</vt:lpstr>
      <vt:lpstr>Banded</vt:lpstr>
      <vt:lpstr>طبقه بندی، اپیدمیولوژی واتیولوژی ترومای دندانی</vt:lpstr>
      <vt:lpstr>PowerPoint Presentation</vt:lpstr>
      <vt:lpstr>طبقه بندی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اپیدمیولوژی</vt:lpstr>
      <vt:lpstr>اپیدمیولوژی</vt:lpstr>
      <vt:lpstr>شیوع Prevalence)) </vt:lpstr>
      <vt:lpstr>PowerPoint Presentation</vt:lpstr>
      <vt:lpstr>روند</vt:lpstr>
      <vt:lpstr>اپیزودهای مکرر تروما </vt:lpstr>
      <vt:lpstr>توزیع بر اساس جنس، سن ، قومیت و وضعیت اقتصادی</vt:lpstr>
      <vt:lpstr>PowerPoint Presentation</vt:lpstr>
      <vt:lpstr>فاکتورهای مستعد کننده اصلی:</vt:lpstr>
      <vt:lpstr>سایر فاکتورهای مستعد کننده مهم</vt:lpstr>
      <vt:lpstr>دندانهای درگیر</vt:lpstr>
      <vt:lpstr>انواع صدمات</vt:lpstr>
      <vt:lpstr>محل آسیب</vt:lpstr>
      <vt:lpstr>اتیولوژی</vt:lpstr>
      <vt:lpstr>اتیولوژی</vt:lpstr>
      <vt:lpstr>اتیولوژی</vt:lpstr>
      <vt:lpstr>فعالیت های فیزیکی و تفریحی</vt:lpstr>
      <vt:lpstr>فعالیت های فیزیکی و تفریحی</vt:lpstr>
      <vt:lpstr>حوادث ترافیکی</vt:lpstr>
      <vt:lpstr>حوادث ترافیکی</vt:lpstr>
      <vt:lpstr>استفاده نامناسب از دندانها</vt:lpstr>
      <vt:lpstr>بیماریها، محدودیتهای جسمی، مشکلات یادگیری</vt:lpstr>
      <vt:lpstr>صدمات ایاتروژنیک</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طبقه بندی، اپیدمیولوژی واتیولوژی ترومای دندانی</dc:title>
  <dc:creator>Windows User</dc:creator>
  <cp:lastModifiedBy>samira67008 dehghanitafti</cp:lastModifiedBy>
  <cp:revision>53</cp:revision>
  <dcterms:created xsi:type="dcterms:W3CDTF">2024-09-29T07:33:49Z</dcterms:created>
  <dcterms:modified xsi:type="dcterms:W3CDTF">2026-01-09T22:13:31Z</dcterms:modified>
</cp:coreProperties>
</file>