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85" r:id="rId6"/>
    <p:sldId id="283" r:id="rId7"/>
    <p:sldId id="286" r:id="rId8"/>
    <p:sldId id="287" r:id="rId9"/>
    <p:sldId id="260" r:id="rId10"/>
    <p:sldId id="261" r:id="rId11"/>
    <p:sldId id="262" r:id="rId12"/>
    <p:sldId id="263" r:id="rId13"/>
    <p:sldId id="288" r:id="rId14"/>
    <p:sldId id="264" r:id="rId15"/>
    <p:sldId id="290" r:id="rId16"/>
    <p:sldId id="265" r:id="rId17"/>
    <p:sldId id="266" r:id="rId18"/>
    <p:sldId id="267" r:id="rId19"/>
    <p:sldId id="268" r:id="rId20"/>
    <p:sldId id="269" r:id="rId21"/>
    <p:sldId id="270" r:id="rId22"/>
    <p:sldId id="278" r:id="rId23"/>
    <p:sldId id="271" r:id="rId24"/>
    <p:sldId id="272" r:id="rId25"/>
    <p:sldId id="282" r:id="rId26"/>
    <p:sldId id="273" r:id="rId27"/>
    <p:sldId id="274" r:id="rId28"/>
    <p:sldId id="275" r:id="rId29"/>
    <p:sldId id="291" r:id="rId30"/>
    <p:sldId id="292" r:id="rId31"/>
    <p:sldId id="293" r:id="rId3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mira67008 dehghanitafti" initials="sd" lastIdx="1" clrIdx="0">
    <p:extLst>
      <p:ext uri="{19B8F6BF-5375-455C-9EA6-DF929625EA0E}">
        <p15:presenceInfo xmlns:p15="http://schemas.microsoft.com/office/powerpoint/2012/main" userId="0d360709960efa4c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1594"/>
    <p:restoredTop sz="94607"/>
  </p:normalViewPr>
  <p:slideViewPr>
    <p:cSldViewPr>
      <p:cViewPr varScale="1">
        <p:scale>
          <a:sx n="81" d="100"/>
          <a:sy n="81" d="100"/>
        </p:scale>
        <p:origin x="426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29DA573D-4AF7-403D-B8B4-98B8ACBABA17}" type="datetimeFigureOut">
              <a:rPr lang="en-US" smtClean="0"/>
              <a:pPr/>
              <a:t>1/9/2026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8EC1CBCA-B1EB-4FEF-8766-69DD4D34D5B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A573D-4AF7-403D-B8B4-98B8ACBABA17}" type="datetimeFigureOut">
              <a:rPr lang="en-US" smtClean="0"/>
              <a:pPr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1CBCA-B1EB-4FEF-8766-69DD4D34D5B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A573D-4AF7-403D-B8B4-98B8ACBABA17}" type="datetimeFigureOut">
              <a:rPr lang="en-US" smtClean="0"/>
              <a:pPr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1CBCA-B1EB-4FEF-8766-69DD4D34D5B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A573D-4AF7-403D-B8B4-98B8ACBABA17}" type="datetimeFigureOut">
              <a:rPr lang="en-US" smtClean="0"/>
              <a:pPr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1CBCA-B1EB-4FEF-8766-69DD4D34D5B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A573D-4AF7-403D-B8B4-98B8ACBABA17}" type="datetimeFigureOut">
              <a:rPr lang="en-US" smtClean="0"/>
              <a:pPr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1CBCA-B1EB-4FEF-8766-69DD4D34D5B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A573D-4AF7-403D-B8B4-98B8ACBABA17}" type="datetimeFigureOut">
              <a:rPr lang="en-US" smtClean="0"/>
              <a:pPr/>
              <a:t>1/9/2026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1CBCA-B1EB-4FEF-8766-69DD4D34D5B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/>
              <a:t>Click to edit Master title style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A573D-4AF7-403D-B8B4-98B8ACBABA17}" type="datetimeFigureOut">
              <a:rPr lang="en-US" smtClean="0"/>
              <a:pPr/>
              <a:t>1/9/2026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1CBCA-B1EB-4FEF-8766-69DD4D34D5B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A573D-4AF7-403D-B8B4-98B8ACBABA17}" type="datetimeFigureOut">
              <a:rPr lang="en-US" smtClean="0"/>
              <a:pPr/>
              <a:t>1/9/2026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1CBCA-B1EB-4FEF-8766-69DD4D34D5B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/>
              <a:t>Click to edit Master title style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A573D-4AF7-403D-B8B4-98B8ACBABA17}" type="datetimeFigureOut">
              <a:rPr lang="en-US" smtClean="0"/>
              <a:pPr/>
              <a:t>1/9/2026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1CBCA-B1EB-4FEF-8766-69DD4D34D5B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fld id="{29DA573D-4AF7-403D-B8B4-98B8ACBABA17}" type="datetimeFigureOut">
              <a:rPr lang="en-US" smtClean="0"/>
              <a:pPr/>
              <a:t>1/9/2026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1CBCA-B1EB-4FEF-8766-69DD4D34D5B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29DA573D-4AF7-403D-B8B4-98B8ACBABA17}" type="datetimeFigureOut">
              <a:rPr lang="en-US" smtClean="0"/>
              <a:pPr/>
              <a:t>1/9/2026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8EC1CBCA-B1EB-4FEF-8766-69DD4D34D5B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29DA573D-4AF7-403D-B8B4-98B8ACBABA17}" type="datetimeFigureOut">
              <a:rPr lang="en-US" smtClean="0"/>
              <a:pPr/>
              <a:t>1/9/2026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8EC1CBCA-B1EB-4FEF-8766-69DD4D34D5B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/>
            <a:r>
              <a:rPr lang="en-US" dirty="0"/>
              <a:t>traumatic injuries in primary teeth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pPr algn="ctr"/>
            <a:r>
              <a:rPr lang="en-US" dirty="0"/>
              <a:t>Dr. Samira </a:t>
            </a:r>
            <a:r>
              <a:rPr lang="en-US" dirty="0" err="1"/>
              <a:t>Dehghani</a:t>
            </a:r>
            <a:endParaRPr lang="en-US" dirty="0"/>
          </a:p>
          <a:p>
            <a:pPr algn="ctr"/>
            <a:r>
              <a:rPr lang="en-US" dirty="0"/>
              <a:t>Assistant professor of pediatric dentistry</a:t>
            </a:r>
          </a:p>
          <a:p>
            <a:pPr algn="ctr"/>
            <a:r>
              <a:rPr lang="en-US" dirty="0"/>
              <a:t>Semnan university of medical sciences </a:t>
            </a:r>
          </a:p>
          <a:p>
            <a:pPr algn="ctr"/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109728" indent="0" algn="r" rtl="1">
              <a:buNone/>
            </a:pPr>
            <a:r>
              <a:rPr lang="fa-IR" dirty="0"/>
              <a:t>معاینه بافت نرم شامل:</a:t>
            </a:r>
          </a:p>
          <a:p>
            <a:pPr algn="r" rtl="1">
              <a:buFont typeface="Wingdings" panose="05000000000000000000" pitchFamily="2" charset="2"/>
              <a:buChar char="Ø"/>
            </a:pPr>
            <a:r>
              <a:rPr lang="fa-IR" b="1" dirty="0"/>
              <a:t>لب :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sz="2000" dirty="0"/>
              <a:t>هموراژِی زیرمخاطی لب بالا         ضربه مستقیم به لب یا شکستگی صفحه لبیال استخوان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sz="2000" dirty="0"/>
              <a:t>معاینه  از نظر وجو جسم خارجی</a:t>
            </a:r>
          </a:p>
          <a:p>
            <a:pPr algn="r" rtl="1">
              <a:buFont typeface="Wingdings" panose="05000000000000000000" pitchFamily="2" charset="2"/>
              <a:buChar char="Ø"/>
            </a:pPr>
            <a:r>
              <a:rPr lang="fa-IR" sz="2000" b="1" dirty="0"/>
              <a:t>مخاط دهان:</a:t>
            </a:r>
            <a:r>
              <a:rPr lang="fa-IR" sz="2000" dirty="0"/>
              <a:t>از نظر پارگی،هماتوم،فیستول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sz="2000" dirty="0"/>
              <a:t>هموراژِی زیرمخاطی زیرزبان           شکستگی مندیبل</a:t>
            </a:r>
          </a:p>
          <a:p>
            <a:pPr algn="r" rtl="1">
              <a:buFont typeface="Wingdings" panose="05000000000000000000" pitchFamily="2" charset="2"/>
              <a:buChar char="Ø"/>
            </a:pPr>
            <a:r>
              <a:rPr lang="fa-IR" sz="2000" b="1" dirty="0"/>
              <a:t>لثه: </a:t>
            </a:r>
            <a:r>
              <a:rPr lang="fa-IR" sz="2000" dirty="0"/>
              <a:t>خونریزی از سالکوس           آسیب </a:t>
            </a:r>
            <a:r>
              <a:rPr lang="en-US" sz="2000" dirty="0"/>
              <a:t>PDL</a:t>
            </a:r>
            <a:endParaRPr lang="fa-IR" sz="2000" dirty="0"/>
          </a:p>
          <a:p>
            <a:pPr algn="r" rtl="1">
              <a:buFont typeface="Wingdings" panose="05000000000000000000" pitchFamily="2" charset="2"/>
              <a:buChar char="Ø"/>
            </a:pPr>
            <a:r>
              <a:rPr lang="fa-IR" sz="2000" b="1" dirty="0"/>
              <a:t>فرنوم ها </a:t>
            </a:r>
          </a:p>
          <a:p>
            <a:pPr algn="r" rtl="1">
              <a:buFont typeface="Wingdings" panose="05000000000000000000" pitchFamily="2" charset="2"/>
              <a:buChar char="Ø"/>
            </a:pPr>
            <a:r>
              <a:rPr lang="fa-IR" sz="2400" b="1" dirty="0"/>
              <a:t>زبان </a:t>
            </a:r>
          </a:p>
          <a:p>
            <a:pPr marL="109728" indent="0" algn="r" rtl="1">
              <a:buNone/>
            </a:pPr>
            <a:r>
              <a:rPr lang="fa-IR" sz="2400" dirty="0"/>
              <a:t>           </a:t>
            </a:r>
            <a:r>
              <a:rPr lang="fa-IR" sz="2000" dirty="0"/>
              <a:t>                      اگر قوام مواج دارد نشان دهنده هماتوم است.         </a:t>
            </a:r>
          </a:p>
          <a:p>
            <a:pPr marL="109728" indent="0" algn="r" rtl="1">
              <a:buNone/>
            </a:pPr>
            <a:r>
              <a:rPr lang="fa-IR" sz="2000" dirty="0"/>
              <a:t>  لمس لثه و وستیبول</a:t>
            </a:r>
          </a:p>
          <a:p>
            <a:pPr marL="109728" indent="0" algn="r" rtl="1">
              <a:buNone/>
            </a:pPr>
            <a:r>
              <a:rPr lang="fa-IR" sz="2000" dirty="0"/>
              <a:t>                                   اگر قوام سفت دارد نشان دهنده ریشه جابه جا شده است.</a:t>
            </a:r>
            <a:endParaRPr lang="en-US" sz="20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/>
              <a:t>معاینه داخل دهانی</a:t>
            </a:r>
            <a:endParaRPr lang="en-US" dirty="0"/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03E60D6C-E7D6-D04E-62A6-C1D41B2E3115}"/>
              </a:ext>
            </a:extLst>
          </p:cNvPr>
          <p:cNvCxnSpPr>
            <a:cxnSpLocks/>
          </p:cNvCxnSpPr>
          <p:nvPr/>
        </p:nvCxnSpPr>
        <p:spPr>
          <a:xfrm flipH="1">
            <a:off x="6200454" y="5232656"/>
            <a:ext cx="517963" cy="212568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026C6CCD-5496-3B27-0E4E-A10D25298956}"/>
              </a:ext>
            </a:extLst>
          </p:cNvPr>
          <p:cNvCxnSpPr>
            <a:cxnSpLocks/>
          </p:cNvCxnSpPr>
          <p:nvPr/>
        </p:nvCxnSpPr>
        <p:spPr>
          <a:xfrm flipH="1">
            <a:off x="5292080" y="2492896"/>
            <a:ext cx="503944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5578FD08-B760-4AA1-AD35-3985B46F8779}"/>
              </a:ext>
            </a:extLst>
          </p:cNvPr>
          <p:cNvCxnSpPr>
            <a:cxnSpLocks/>
          </p:cNvCxnSpPr>
          <p:nvPr/>
        </p:nvCxnSpPr>
        <p:spPr>
          <a:xfrm flipH="1">
            <a:off x="5000310" y="3501008"/>
            <a:ext cx="504056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A7F880CC-F017-4D33-507E-435BD31AD709}"/>
              </a:ext>
            </a:extLst>
          </p:cNvPr>
          <p:cNvCxnSpPr>
            <a:cxnSpLocks/>
          </p:cNvCxnSpPr>
          <p:nvPr/>
        </p:nvCxnSpPr>
        <p:spPr>
          <a:xfrm flipH="1" flipV="1">
            <a:off x="6200454" y="4890499"/>
            <a:ext cx="517963" cy="266693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A88855B0-A176-7CB2-1E25-16AA2E6F11C5}"/>
              </a:ext>
            </a:extLst>
          </p:cNvPr>
          <p:cNvCxnSpPr>
            <a:cxnSpLocks/>
          </p:cNvCxnSpPr>
          <p:nvPr/>
        </p:nvCxnSpPr>
        <p:spPr>
          <a:xfrm flipH="1">
            <a:off x="5504366" y="3789040"/>
            <a:ext cx="432048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2400" dirty="0"/>
              <a:t>نشان دهنده آسیب به </a:t>
            </a:r>
            <a:r>
              <a:rPr lang="en-US" sz="2400" dirty="0"/>
              <a:t>PDL</a:t>
            </a:r>
            <a:r>
              <a:rPr lang="fa-IR" sz="2400" dirty="0"/>
              <a:t> در اثر :</a:t>
            </a:r>
          </a:p>
          <a:p>
            <a:pPr marL="109728" indent="0" algn="r" rtl="1">
              <a:buNone/>
            </a:pPr>
            <a:endParaRPr lang="fa-IR" sz="2400" dirty="0"/>
          </a:p>
          <a:p>
            <a:pPr marL="109728" indent="0" algn="r" rtl="1">
              <a:buNone/>
            </a:pPr>
            <a:r>
              <a:rPr lang="en-US" sz="2400" dirty="0"/>
              <a:t>sub. Lux./extrusion/ root </a:t>
            </a:r>
            <a:r>
              <a:rPr lang="en-US" sz="2400" dirty="0" err="1"/>
              <a:t>fx</a:t>
            </a:r>
            <a:r>
              <a:rPr lang="en-US" sz="2400" dirty="0"/>
              <a:t>. /</a:t>
            </a:r>
            <a:r>
              <a:rPr lang="en-US" sz="2400" dirty="0" err="1"/>
              <a:t>c.r</a:t>
            </a:r>
            <a:r>
              <a:rPr lang="en-US" sz="2400" dirty="0"/>
              <a:t> </a:t>
            </a:r>
            <a:r>
              <a:rPr lang="en-US" sz="2400" dirty="0" err="1"/>
              <a:t>fx</a:t>
            </a:r>
            <a:r>
              <a:rPr lang="en-US" sz="2400" dirty="0"/>
              <a:t>.</a:t>
            </a:r>
            <a:r>
              <a:rPr lang="fa-IR" sz="2400" dirty="0"/>
              <a:t> ، عفونت مرتبط با تروما</a:t>
            </a:r>
          </a:p>
          <a:p>
            <a:pPr marL="109728" indent="0" algn="r" rtl="1">
              <a:buNone/>
            </a:pPr>
            <a:endParaRPr lang="fa-IR" sz="2400" dirty="0"/>
          </a:p>
          <a:p>
            <a:pPr algn="r" rtl="1"/>
            <a:r>
              <a:rPr lang="fa-IR" sz="2400" dirty="0"/>
              <a:t>لقی در سگمنتی از دندان ها        شکستگی استخوان آلوئول</a:t>
            </a:r>
            <a:endParaRPr lang="en-US" sz="24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/>
              <a:t>لقی دندان</a:t>
            </a:r>
            <a:endParaRPr lang="en-US" dirty="0"/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47C6FB8F-4449-0CB5-26DE-C8B390E5F24A}"/>
              </a:ext>
            </a:extLst>
          </p:cNvPr>
          <p:cNvCxnSpPr>
            <a:cxnSpLocks/>
          </p:cNvCxnSpPr>
          <p:nvPr/>
        </p:nvCxnSpPr>
        <p:spPr>
          <a:xfrm flipH="1">
            <a:off x="4932040" y="3400124"/>
            <a:ext cx="504056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2400" dirty="0"/>
              <a:t>سوال از والدین در صورت شک</a:t>
            </a:r>
          </a:p>
          <a:p>
            <a:pPr algn="r" rtl="1"/>
            <a:r>
              <a:rPr lang="fa-IR" sz="2400" dirty="0"/>
              <a:t>آسیب های لاکسیشن ممکن است با تغییر در نحوه قرار گیری دندان ها مرتبط باشند.</a:t>
            </a:r>
          </a:p>
          <a:p>
            <a:pPr algn="r" rtl="1"/>
            <a:endParaRPr lang="fa-IR" sz="2400" dirty="0"/>
          </a:p>
          <a:p>
            <a:pPr algn="r" rtl="1"/>
            <a:r>
              <a:rPr lang="fa-IR" sz="2400" dirty="0"/>
              <a:t>اکستروژن ، لترال لاکسیشن و شکستگی ریشه          تداخل اکلوزالی</a:t>
            </a:r>
            <a:endParaRPr lang="en-US" sz="24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en-US" dirty="0"/>
              <a:t>Alignment</a:t>
            </a:r>
            <a:r>
              <a:rPr lang="fa-IR" dirty="0"/>
              <a:t> دندان ها </a:t>
            </a:r>
            <a:endParaRPr lang="en-US" dirty="0"/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0D2A3DF2-91D5-CFFD-CA5D-E8478C3B4A4D}"/>
              </a:ext>
            </a:extLst>
          </p:cNvPr>
          <p:cNvCxnSpPr>
            <a:cxnSpLocks/>
          </p:cNvCxnSpPr>
          <p:nvPr/>
        </p:nvCxnSpPr>
        <p:spPr>
          <a:xfrm flipH="1">
            <a:off x="3059832" y="3356992"/>
            <a:ext cx="504056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52CADFB-3EDF-5EE8-17D0-3890832688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2400" dirty="0"/>
              <a:t>تست های حساسیت پالپ شامل </a:t>
            </a:r>
            <a:r>
              <a:rPr lang="en-US" sz="2400" dirty="0"/>
              <a:t>EPT</a:t>
            </a:r>
            <a:r>
              <a:rPr lang="fa-IR" sz="2400" dirty="0"/>
              <a:t>  یا  تست های حرارتی در دندان های شیری قابل اعتماد نیستند.</a:t>
            </a:r>
            <a:endParaRPr lang="en-US" sz="24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F954DCD-B21F-2F96-11B0-E8C18ABB21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/>
              <a:t>تست های حیات پالپ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19131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4972008"/>
          </a:xfrm>
        </p:spPr>
        <p:txBody>
          <a:bodyPr>
            <a:normAutofit/>
          </a:bodyPr>
          <a:lstStyle/>
          <a:p>
            <a:pPr algn="r" rtl="1"/>
            <a:r>
              <a:rPr lang="fa-IR" sz="2000" dirty="0"/>
              <a:t>میزان تکامل دندان شیری</a:t>
            </a:r>
          </a:p>
          <a:p>
            <a:pPr algn="r" rtl="1"/>
            <a:r>
              <a:rPr lang="fa-IR" sz="2000" dirty="0"/>
              <a:t>میزان تکامل دندان دائمی</a:t>
            </a:r>
          </a:p>
          <a:p>
            <a:pPr algn="r" rtl="1"/>
            <a:r>
              <a:rPr lang="fa-IR" sz="2000" dirty="0"/>
              <a:t>رابطه دندان شیری و دائمی</a:t>
            </a:r>
          </a:p>
          <a:p>
            <a:pPr algn="r" rtl="1"/>
            <a:r>
              <a:rPr lang="fa-IR" sz="2000" dirty="0"/>
              <a:t>تحلیل فیزیولوژیک/ پاتولوژیک   </a:t>
            </a:r>
          </a:p>
          <a:p>
            <a:pPr algn="r" rtl="1"/>
            <a:r>
              <a:rPr lang="fa-IR" sz="2000" dirty="0"/>
              <a:t>    </a:t>
            </a:r>
          </a:p>
          <a:p>
            <a:pPr algn="r" rtl="1"/>
            <a:r>
              <a:rPr lang="fa-IR" sz="2000" dirty="0"/>
              <a:t>پوزیشن دندان شیری جا به جا شده:</a:t>
            </a:r>
            <a:endParaRPr lang="fa-IR" sz="1800" dirty="0"/>
          </a:p>
          <a:p>
            <a:pPr marL="109728" indent="0" algn="r" rtl="1">
              <a:buNone/>
            </a:pPr>
            <a:endParaRPr lang="fa-IR" sz="2000" dirty="0"/>
          </a:p>
          <a:p>
            <a:pPr marL="109728" indent="0" algn="r" rtl="1">
              <a:buNone/>
            </a:pPr>
            <a:endParaRPr lang="fa-IR" sz="2000" dirty="0"/>
          </a:p>
          <a:p>
            <a:pPr marL="109728" indent="0" algn="r" rtl="1">
              <a:buNone/>
            </a:pPr>
            <a:endParaRPr lang="fa-IR" sz="2000" dirty="0"/>
          </a:p>
          <a:p>
            <a:pPr algn="r" rtl="1"/>
            <a:r>
              <a:rPr lang="fa-IR" sz="2000" dirty="0"/>
              <a:t>رادیوگرافی </a:t>
            </a:r>
          </a:p>
          <a:p>
            <a:pPr marL="109728" indent="0" algn="r" rtl="1">
              <a:buNone/>
            </a:pPr>
            <a:r>
              <a:rPr lang="fa-IR" sz="2000" dirty="0"/>
              <a:t>     ایده آل           پری اپیکال</a:t>
            </a:r>
          </a:p>
          <a:p>
            <a:pPr marL="109728" indent="0" algn="r" rtl="1">
              <a:buNone/>
            </a:pPr>
            <a:r>
              <a:rPr lang="fa-IR" sz="2000" dirty="0"/>
              <a:t>     قابل قبول           اکلوزال</a:t>
            </a:r>
          </a:p>
          <a:p>
            <a:pPr marL="109728" indent="0" algn="r" rtl="1">
              <a:buNone/>
            </a:pPr>
            <a:r>
              <a:rPr lang="fa-IR" sz="2000" dirty="0"/>
              <a:t>     </a:t>
            </a:r>
            <a:r>
              <a:rPr lang="fa-IR" sz="1600" dirty="0"/>
              <a:t>در کودکانی خیلی کوچک که اشعه مرکزی دقیقا در میدلاین قرار نگیرد و  شک به جا به جایی دندان به کف بینی/ استخوان لبیال داریم                اکسپوژر لترال </a:t>
            </a:r>
          </a:p>
          <a:p>
            <a:pPr marL="109728" indent="0" algn="r" rtl="1">
              <a:buNone/>
            </a:pPr>
            <a:endParaRPr lang="en-US" sz="20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dirty="0"/>
              <a:t>معاینات رادیوگرافیک</a:t>
            </a:r>
            <a:endParaRPr lang="en-US" dirty="0"/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B1A5998C-523C-51AB-4248-87D088C274D4}"/>
              </a:ext>
            </a:extLst>
          </p:cNvPr>
          <p:cNvCxnSpPr>
            <a:cxnSpLocks/>
          </p:cNvCxnSpPr>
          <p:nvPr/>
        </p:nvCxnSpPr>
        <p:spPr>
          <a:xfrm flipH="1">
            <a:off x="7020272" y="5301208"/>
            <a:ext cx="504056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80051465-AD53-3B39-FF56-2347DD751916}"/>
              </a:ext>
            </a:extLst>
          </p:cNvPr>
          <p:cNvCxnSpPr>
            <a:cxnSpLocks/>
          </p:cNvCxnSpPr>
          <p:nvPr/>
        </p:nvCxnSpPr>
        <p:spPr>
          <a:xfrm flipH="1">
            <a:off x="6804248" y="5589240"/>
            <a:ext cx="504056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D46C3511-8FD6-5112-E099-6155E27D19D9}"/>
              </a:ext>
            </a:extLst>
          </p:cNvPr>
          <p:cNvSpPr/>
          <p:nvPr/>
        </p:nvSpPr>
        <p:spPr>
          <a:xfrm>
            <a:off x="1254984" y="2372550"/>
            <a:ext cx="3888432" cy="1921544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r>
              <a:rPr lang="fa-IR" sz="1600" dirty="0">
                <a:solidFill>
                  <a:schemeClr val="tx1"/>
                </a:solidFill>
              </a:rPr>
              <a:t>  </a:t>
            </a:r>
            <a:r>
              <a:rPr lang="fa-IR" sz="1600" b="1" dirty="0">
                <a:solidFill>
                  <a:schemeClr val="tx1"/>
                </a:solidFill>
              </a:rPr>
              <a:t> قانون </a:t>
            </a:r>
            <a:r>
              <a:rPr lang="fa-IR" sz="1600" dirty="0">
                <a:solidFill>
                  <a:schemeClr val="tx1"/>
                </a:solidFill>
              </a:rPr>
              <a:t>اگر ریشه دندان شیری جا به جا شده:</a:t>
            </a:r>
          </a:p>
          <a:p>
            <a:pPr algn="r" rtl="1"/>
            <a:endParaRPr lang="fa-IR" sz="1600" dirty="0">
              <a:solidFill>
                <a:schemeClr val="tx1"/>
              </a:solidFill>
            </a:endParaRPr>
          </a:p>
          <a:p>
            <a:pPr algn="r" rtl="1"/>
            <a:r>
              <a:rPr lang="fa-IR" sz="1600" dirty="0">
                <a:solidFill>
                  <a:schemeClr val="tx1"/>
                </a:solidFill>
              </a:rPr>
              <a:t>   کوتاه تر شده : جا به جایی ریشه به سمت لبیال</a:t>
            </a:r>
          </a:p>
          <a:p>
            <a:pPr algn="r" rtl="1"/>
            <a:r>
              <a:rPr lang="fa-IR" sz="1600" dirty="0">
                <a:solidFill>
                  <a:schemeClr val="tx1"/>
                </a:solidFill>
              </a:rPr>
              <a:t>       </a:t>
            </a:r>
          </a:p>
          <a:p>
            <a:pPr algn="r" rtl="1"/>
            <a:r>
              <a:rPr lang="fa-IR" sz="1600" dirty="0">
                <a:solidFill>
                  <a:schemeClr val="tx1"/>
                </a:solidFill>
              </a:rPr>
              <a:t>   بلند تر شده: جا به جایی ریشه به سمت لینگوال         .    بیشترین احتمال اسیب به فولیکول دائمی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B19949A6-F27F-F9B8-1F86-6D8FA324F4FA}"/>
              </a:ext>
            </a:extLst>
          </p:cNvPr>
          <p:cNvCxnSpPr>
            <a:cxnSpLocks/>
          </p:cNvCxnSpPr>
          <p:nvPr/>
        </p:nvCxnSpPr>
        <p:spPr>
          <a:xfrm flipH="1" flipV="1">
            <a:off x="4936393" y="3206177"/>
            <a:ext cx="216024" cy="191356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A56EFA91-6766-DEBD-2BEB-AAFD3D73D7A4}"/>
              </a:ext>
            </a:extLst>
          </p:cNvPr>
          <p:cNvCxnSpPr>
            <a:cxnSpLocks/>
          </p:cNvCxnSpPr>
          <p:nvPr/>
        </p:nvCxnSpPr>
        <p:spPr>
          <a:xfrm flipH="1">
            <a:off x="4909390" y="3556145"/>
            <a:ext cx="252028" cy="144016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82EA7F36-B04F-2B31-73B8-13B850E24E7F}"/>
              </a:ext>
            </a:extLst>
          </p:cNvPr>
          <p:cNvCxnSpPr>
            <a:cxnSpLocks/>
          </p:cNvCxnSpPr>
          <p:nvPr/>
        </p:nvCxnSpPr>
        <p:spPr>
          <a:xfrm flipH="1">
            <a:off x="6444208" y="6237312"/>
            <a:ext cx="630070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B56D2E5-4557-2B09-D1E6-0178ED613D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09728" indent="0">
              <a:buNone/>
            </a:pPr>
            <a:r>
              <a:rPr lang="en-US" sz="5400" dirty="0"/>
              <a:t>  </a:t>
            </a:r>
          </a:p>
          <a:p>
            <a:pPr marL="109728" indent="0">
              <a:buNone/>
            </a:pPr>
            <a:r>
              <a:rPr lang="en-US" sz="5400" dirty="0"/>
              <a:t>      </a:t>
            </a:r>
          </a:p>
          <a:p>
            <a:pPr marL="109728" indent="0">
              <a:buNone/>
            </a:pPr>
            <a:r>
              <a:rPr lang="en-US" sz="5400" dirty="0"/>
              <a:t>          Treatment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C78D758-9655-C065-78AB-5E85EB3B09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94633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4900000"/>
          </a:xfrm>
        </p:spPr>
        <p:txBody>
          <a:bodyPr>
            <a:normAutofit/>
          </a:bodyPr>
          <a:lstStyle/>
          <a:p>
            <a:pPr algn="r" rtl="1"/>
            <a:r>
              <a:rPr lang="fa-IR" sz="2000" dirty="0"/>
              <a:t>اصل کلی</a:t>
            </a:r>
            <a:r>
              <a:rPr lang="en-US" sz="2000" dirty="0"/>
              <a:t>          </a:t>
            </a:r>
            <a:r>
              <a:rPr lang="fa-IR" sz="2000" dirty="0"/>
              <a:t> عدم به خطر افتادن دندان دائمی (رویکرد محافظه کارانه)</a:t>
            </a:r>
          </a:p>
          <a:p>
            <a:pPr algn="r" rtl="1"/>
            <a:endParaRPr lang="fa-IR" sz="2000" dirty="0"/>
          </a:p>
          <a:p>
            <a:pPr marL="109728" indent="0" algn="r" rtl="1">
              <a:buNone/>
            </a:pPr>
            <a:r>
              <a:rPr lang="fa-IR" sz="2000" dirty="0"/>
              <a:t>                           </a:t>
            </a:r>
            <a:r>
              <a:rPr lang="en-US" sz="2000" dirty="0"/>
              <a:t>   Pain </a:t>
            </a:r>
            <a:r>
              <a:rPr lang="en-US" sz="2000" dirty="0" err="1"/>
              <a:t>managemen</a:t>
            </a:r>
            <a:endParaRPr lang="fa-IR" sz="2000" dirty="0"/>
          </a:p>
          <a:p>
            <a:pPr marL="109728" indent="0" algn="r" rtl="1">
              <a:buNone/>
            </a:pPr>
            <a:r>
              <a:rPr lang="fa-IR" sz="2000" dirty="0"/>
              <a:t>  </a:t>
            </a:r>
          </a:p>
          <a:p>
            <a:pPr algn="r" rtl="1"/>
            <a:r>
              <a:rPr lang="fa-IR" sz="2000" dirty="0"/>
              <a:t>درمان حاد (فوری):</a:t>
            </a:r>
          </a:p>
          <a:p>
            <a:pPr lvl="1" algn="r" rtl="1"/>
            <a:r>
              <a:rPr lang="fa-IR" sz="2000" dirty="0"/>
              <a:t>شکستگی تاج با </a:t>
            </a:r>
            <a:r>
              <a:rPr lang="fa-IR" sz="2000" dirty="0">
                <a:solidFill>
                  <a:srgbClr val="FF0000"/>
                </a:solidFill>
              </a:rPr>
              <a:t>اکسپوژ پالپ</a:t>
            </a:r>
          </a:p>
          <a:p>
            <a:pPr lvl="1" algn="r" rtl="1"/>
            <a:r>
              <a:rPr lang="fa-IR" sz="2000" dirty="0"/>
              <a:t>جا به جایی ایجاد کننده </a:t>
            </a:r>
            <a:r>
              <a:rPr lang="fa-IR" sz="2000" dirty="0">
                <a:solidFill>
                  <a:srgbClr val="FF0000"/>
                </a:solidFill>
              </a:rPr>
              <a:t>تداخل اکلوزالی</a:t>
            </a:r>
          </a:p>
          <a:p>
            <a:pPr lvl="1" algn="r" rtl="1"/>
            <a:r>
              <a:rPr lang="fa-IR" sz="2000" dirty="0"/>
              <a:t>تهاجم به سمت فولیکول </a:t>
            </a:r>
            <a:r>
              <a:rPr lang="fa-IR" sz="2000" dirty="0">
                <a:solidFill>
                  <a:srgbClr val="FF0000"/>
                </a:solidFill>
              </a:rPr>
              <a:t>دندان دائمی</a:t>
            </a:r>
          </a:p>
          <a:p>
            <a:pPr lvl="1" algn="r" rtl="1"/>
            <a:endParaRPr lang="fa-IR" sz="2000" dirty="0">
              <a:solidFill>
                <a:srgbClr val="FF0000"/>
              </a:solidFill>
            </a:endParaRPr>
          </a:p>
          <a:p>
            <a:pPr algn="r" rtl="1"/>
            <a:r>
              <a:rPr lang="fa-IR" sz="2000" dirty="0"/>
              <a:t>توصیه به والدین</a:t>
            </a:r>
          </a:p>
          <a:p>
            <a:pPr lvl="1" algn="r" rtl="1"/>
            <a:r>
              <a:rPr lang="fa-IR" sz="2000" dirty="0"/>
              <a:t>کنترل درد</a:t>
            </a:r>
          </a:p>
          <a:p>
            <a:pPr lvl="1" algn="r" rtl="1"/>
            <a:r>
              <a:rPr lang="fa-IR" sz="2000" dirty="0"/>
              <a:t>رژیم غذایی نرم مورد علاقه کودک</a:t>
            </a:r>
          </a:p>
          <a:p>
            <a:pPr lvl="1" algn="r" rtl="1"/>
            <a:r>
              <a:rPr lang="fa-IR" sz="2000" dirty="0"/>
              <a:t>بهداشت (مسواک نرم- دهانشویه کلرهگزدین)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Treatment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0E83AA5E-4608-E9D0-0903-86340C10C338}"/>
              </a:ext>
            </a:extLst>
          </p:cNvPr>
          <p:cNvCxnSpPr>
            <a:cxnSpLocks/>
          </p:cNvCxnSpPr>
          <p:nvPr/>
        </p:nvCxnSpPr>
        <p:spPr>
          <a:xfrm flipH="1">
            <a:off x="6804248" y="1700808"/>
            <a:ext cx="504056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4147A076-4611-9CD7-C20C-8A395648521D}"/>
              </a:ext>
            </a:extLst>
          </p:cNvPr>
          <p:cNvCxnSpPr>
            <a:cxnSpLocks/>
          </p:cNvCxnSpPr>
          <p:nvPr/>
        </p:nvCxnSpPr>
        <p:spPr>
          <a:xfrm flipH="1">
            <a:off x="6822726" y="1844824"/>
            <a:ext cx="485578" cy="458623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96883E31-0BD6-51AE-B897-6673EB70E626}"/>
              </a:ext>
            </a:extLst>
          </p:cNvPr>
          <p:cNvSpPr/>
          <p:nvPr/>
        </p:nvSpPr>
        <p:spPr>
          <a:xfrm>
            <a:off x="827584" y="2015415"/>
            <a:ext cx="3528392" cy="1152128"/>
          </a:xfrm>
          <a:prstGeom prst="roundRect">
            <a:avLst/>
          </a:prstGeom>
          <a:noFill/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chemeClr val="tx1"/>
                </a:solidFill>
              </a:rPr>
              <a:t>در تروماهای درگیر کننده استخوان الوئولار  همانند اینتروژن و لترال لاکسیشن </a:t>
            </a:r>
            <a:r>
              <a:rPr lang="en-US" dirty="0">
                <a:solidFill>
                  <a:schemeClr val="tx1"/>
                </a:solidFill>
              </a:rPr>
              <a:t>premedication </a:t>
            </a:r>
            <a:r>
              <a:rPr lang="fa-IR" dirty="0">
                <a:solidFill>
                  <a:schemeClr val="tx1"/>
                </a:solidFill>
              </a:rPr>
              <a:t> واستفاده از</a:t>
            </a:r>
          </a:p>
          <a:p>
            <a:pPr algn="ctr" rtl="1"/>
            <a:r>
              <a:rPr lang="fa-IR" dirty="0">
                <a:solidFill>
                  <a:schemeClr val="tx1"/>
                </a:solidFill>
              </a:rPr>
              <a:t> </a:t>
            </a:r>
            <a:r>
              <a:rPr lang="en-US" dirty="0">
                <a:solidFill>
                  <a:schemeClr val="tx1"/>
                </a:solidFill>
              </a:rPr>
              <a:t>NSAIDs</a:t>
            </a:r>
            <a:r>
              <a:rPr lang="fa-IR" dirty="0">
                <a:solidFill>
                  <a:schemeClr val="tx1"/>
                </a:solidFill>
              </a:rPr>
              <a:t> و پاراستامول قبل از بی حسی 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67944" y="1481328"/>
            <a:ext cx="4618856" cy="4525963"/>
          </a:xfrm>
        </p:spPr>
        <p:txBody>
          <a:bodyPr>
            <a:normAutofit/>
          </a:bodyPr>
          <a:lstStyle/>
          <a:p>
            <a:pPr algn="r" rtl="1"/>
            <a:r>
              <a:rPr lang="fa-IR" sz="1600" dirty="0"/>
              <a:t>علائم اندک</a:t>
            </a:r>
          </a:p>
          <a:p>
            <a:pPr algn="r" rtl="1"/>
            <a:r>
              <a:rPr lang="fa-IR" sz="1600" dirty="0"/>
              <a:t>اکسپوژر پالپ نادر</a:t>
            </a:r>
          </a:p>
          <a:p>
            <a:pPr algn="r" rtl="1"/>
            <a:r>
              <a:rPr lang="fa-IR" sz="1600" dirty="0"/>
              <a:t>رادیوگرافی: تعیین ارتباط شکستگی و پالپ</a:t>
            </a:r>
          </a:p>
          <a:p>
            <a:pPr algn="r" rtl="1"/>
            <a:r>
              <a:rPr lang="fa-IR" sz="1600" dirty="0"/>
              <a:t>درمان:</a:t>
            </a:r>
          </a:p>
          <a:p>
            <a:pPr algn="r" rtl="1"/>
            <a:r>
              <a:rPr lang="en-US" sz="1600" dirty="0"/>
              <a:t>uncomplicated</a:t>
            </a:r>
            <a:endParaRPr lang="fa-IR" sz="1600" dirty="0"/>
          </a:p>
          <a:p>
            <a:pPr marL="109728" indent="0" algn="r" rtl="1">
              <a:buNone/>
            </a:pPr>
            <a:r>
              <a:rPr lang="fa-IR" sz="1600" dirty="0"/>
              <a:t>تعیین کننده درمان</a:t>
            </a:r>
          </a:p>
          <a:p>
            <a:pPr marL="566928" indent="-457200" algn="r" rtl="1">
              <a:buFont typeface="+mj-lt"/>
              <a:buAutoNum type="arabicPeriod"/>
            </a:pPr>
            <a:r>
              <a:rPr lang="fa-IR" sz="1600" dirty="0"/>
              <a:t> همکاری کودک </a:t>
            </a:r>
          </a:p>
          <a:p>
            <a:pPr marL="566928" indent="-457200" algn="r" rtl="1">
              <a:buFont typeface="+mj-lt"/>
              <a:buAutoNum type="arabicPeriod"/>
            </a:pPr>
            <a:r>
              <a:rPr lang="fa-IR" sz="1600" dirty="0"/>
              <a:t> اولویت بیمار </a:t>
            </a:r>
          </a:p>
          <a:p>
            <a:pPr marL="109728" indent="0" algn="r" rtl="1">
              <a:buNone/>
            </a:pPr>
            <a:r>
              <a:rPr lang="fa-IR" sz="1600" dirty="0"/>
              <a:t>صاف کردن لبه های تیز-پوشش عاجی مناسب-ترمیم زیبایی</a:t>
            </a:r>
          </a:p>
          <a:p>
            <a:pPr algn="r" rtl="1"/>
            <a:r>
              <a:rPr lang="en-US" sz="1600" dirty="0"/>
              <a:t>Complicated</a:t>
            </a:r>
            <a:r>
              <a:rPr lang="fa-IR" sz="1600" dirty="0"/>
              <a:t>: درمان فوری (پالپ تراپی)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Crown </a:t>
            </a:r>
            <a:r>
              <a:rPr lang="en-US" dirty="0" err="1"/>
              <a:t>fx</a:t>
            </a:r>
            <a:r>
              <a:rPr lang="en-US" dirty="0"/>
              <a:t>.</a:t>
            </a:r>
          </a:p>
        </p:txBody>
      </p:sp>
      <p:pic>
        <p:nvPicPr>
          <p:cNvPr id="4" name="Content Placeholder 3" descr="crown f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484784"/>
            <a:ext cx="3816424" cy="2661638"/>
          </a:xfrm>
          <a:prstGeom prst="rect">
            <a:avLst/>
          </a:prstGeom>
        </p:spPr>
      </p:pic>
      <p:pic>
        <p:nvPicPr>
          <p:cNvPr id="5" name="Picture 4" descr="crown f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2865" y="4437112"/>
            <a:ext cx="2987824" cy="1943002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1800" dirty="0"/>
              <a:t>نادر</a:t>
            </a:r>
          </a:p>
          <a:p>
            <a:pPr algn="r" rtl="1"/>
            <a:r>
              <a:rPr lang="fa-IR" sz="1800" dirty="0"/>
              <a:t>اغلب به علت اتصال فایبر های لثه ای و پریودنتال قطعه کرونال باقی میماند</a:t>
            </a:r>
          </a:p>
          <a:p>
            <a:pPr algn="r" rtl="1"/>
            <a:r>
              <a:rPr lang="fa-IR" sz="1800" dirty="0"/>
              <a:t>رادیوگرافی         در شکستگی های دارای موقعیت لترالی موثر در تعیین ارتباط شکستگی با مارژین لثه</a:t>
            </a:r>
          </a:p>
          <a:p>
            <a:pPr algn="r" rtl="1"/>
            <a:r>
              <a:rPr lang="fa-IR" sz="1800" dirty="0"/>
              <a:t>درمان انتخابی : </a:t>
            </a:r>
            <a:r>
              <a:rPr lang="en-US" sz="1800" dirty="0"/>
              <a:t>extraction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Crown root </a:t>
            </a:r>
            <a:r>
              <a:rPr lang="en-US" dirty="0" err="1"/>
              <a:t>Fx</a:t>
            </a:r>
            <a:r>
              <a:rPr lang="en-US" dirty="0"/>
              <a:t>.</a:t>
            </a:r>
          </a:p>
        </p:txBody>
      </p:sp>
      <p:pic>
        <p:nvPicPr>
          <p:cNvPr id="4" name="Content Placeholder 3" descr="crown root fx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" y="2630142"/>
            <a:ext cx="3499792" cy="3377149"/>
          </a:xfrm>
          <a:prstGeom prst="rect">
            <a:avLst/>
          </a:prstGeom>
        </p:spPr>
      </p:pic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58467C1D-5BB0-29D5-FF85-9D33BE6289FE}"/>
              </a:ext>
            </a:extLst>
          </p:cNvPr>
          <p:cNvCxnSpPr>
            <a:cxnSpLocks/>
          </p:cNvCxnSpPr>
          <p:nvPr/>
        </p:nvCxnSpPr>
        <p:spPr>
          <a:xfrm flipH="1">
            <a:off x="6948264" y="2348880"/>
            <a:ext cx="360040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63888" y="1481328"/>
            <a:ext cx="5122912" cy="4525963"/>
          </a:xfrm>
        </p:spPr>
        <p:txBody>
          <a:bodyPr>
            <a:normAutofit/>
          </a:bodyPr>
          <a:lstStyle/>
          <a:p>
            <a:pPr algn="r" rtl="1"/>
            <a:r>
              <a:rPr lang="fa-IR" sz="2000" dirty="0"/>
              <a:t>احتمال لقی و جا به جایی قطعه تاجی</a:t>
            </a:r>
          </a:p>
          <a:p>
            <a:pPr algn="r" rtl="1"/>
            <a:r>
              <a:rPr lang="en-US" sz="2000" dirty="0"/>
              <a:t>RG</a:t>
            </a:r>
            <a:r>
              <a:rPr lang="fa-IR" sz="2000" dirty="0"/>
              <a:t>: معمولا یک سوم میانی یا اپیکالی ریشه </a:t>
            </a:r>
          </a:p>
          <a:p>
            <a:pPr algn="r" rtl="1"/>
            <a:endParaRPr lang="fa-IR" sz="2000" dirty="0"/>
          </a:p>
          <a:p>
            <a:pPr algn="r" rtl="1"/>
            <a:r>
              <a:rPr lang="fa-IR" sz="2000" dirty="0"/>
              <a:t>درمان:</a:t>
            </a:r>
          </a:p>
          <a:p>
            <a:pPr marL="566928" indent="-457200" algn="r" rtl="1">
              <a:buFont typeface="+mj-lt"/>
              <a:buAutoNum type="arabicParenR"/>
            </a:pPr>
            <a:r>
              <a:rPr lang="fa-IR" sz="2000" dirty="0"/>
              <a:t>حداقل جا به جایی قطعه تاجی: بدون درمان</a:t>
            </a:r>
          </a:p>
          <a:p>
            <a:pPr marL="566928" indent="-457200" algn="r" rtl="1">
              <a:buFont typeface="+mj-lt"/>
              <a:buAutoNum type="arabicParenR"/>
            </a:pPr>
            <a:endParaRPr lang="fa-IR" sz="2000" dirty="0"/>
          </a:p>
          <a:p>
            <a:pPr marL="566928" indent="-457200" algn="r" rtl="1">
              <a:buFont typeface="+mj-lt"/>
              <a:buAutoNum type="arabicParenR"/>
            </a:pPr>
            <a:r>
              <a:rPr lang="fa-IR" sz="2000" dirty="0"/>
              <a:t>قطعه کرونالی بسیار متحرک : خارج کردن  قطعه کرونالی برای جلوگیری از آسپیره شدن و رها کردن قطعه اپیکالی ریشه برای تحلیل فیزیولوژیک </a:t>
            </a:r>
          </a:p>
          <a:p>
            <a:pPr marL="566928" indent="-457200" algn="r" rtl="1">
              <a:buFont typeface="+mj-lt"/>
              <a:buAutoNum type="arabicParenR"/>
            </a:pPr>
            <a:endParaRPr lang="fa-IR" sz="2000" dirty="0"/>
          </a:p>
          <a:p>
            <a:pPr marL="566928" indent="-457200" algn="r" rtl="1">
              <a:buFont typeface="+mj-lt"/>
              <a:buAutoNum type="arabicParenR"/>
            </a:pPr>
            <a:r>
              <a:rPr lang="fa-IR" sz="2000" dirty="0"/>
              <a:t>در کودک همکار و جا جایی کم قطعه تاجی:اسپلینت سیم کامپوزیت به مدت 3 هفته –پروگنوز خوب</a:t>
            </a:r>
            <a:endParaRPr lang="en-US" sz="20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Root </a:t>
            </a:r>
            <a:r>
              <a:rPr lang="en-US" dirty="0" err="1"/>
              <a:t>Fx</a:t>
            </a:r>
            <a:r>
              <a:rPr lang="en-US" dirty="0"/>
              <a:t>.</a:t>
            </a:r>
          </a:p>
        </p:txBody>
      </p:sp>
      <p:pic>
        <p:nvPicPr>
          <p:cNvPr id="4" name="Content Placeholder 3" descr="root f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1376620"/>
            <a:ext cx="3130272" cy="473537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92080" y="1481328"/>
            <a:ext cx="3394720" cy="4539960"/>
          </a:xfrm>
        </p:spPr>
        <p:txBody>
          <a:bodyPr/>
          <a:lstStyle/>
          <a:p>
            <a:pPr marL="109728" indent="0" algn="r" rtl="1">
              <a:buNone/>
            </a:pPr>
            <a:r>
              <a:rPr lang="fa-IR"/>
              <a:t>4 </a:t>
            </a:r>
            <a:r>
              <a:rPr lang="fa-IR" dirty="0"/>
              <a:t>فاکتور موثر بر انتخاب درمان</a:t>
            </a:r>
            <a:endParaRPr lang="en-US" dirty="0"/>
          </a:p>
          <a:p>
            <a:pPr marL="109728" indent="0" algn="r" rtl="1">
              <a:buNone/>
            </a:pPr>
            <a:endParaRPr lang="fa-IR" dirty="0"/>
          </a:p>
          <a:p>
            <a:pPr lvl="1" algn="r" rtl="1"/>
            <a:r>
              <a:rPr lang="fa-IR" dirty="0"/>
              <a:t>زمان نسبتا کوتاه ماندگاری</a:t>
            </a:r>
          </a:p>
          <a:p>
            <a:pPr lvl="1" algn="r" rtl="1"/>
            <a:r>
              <a:rPr lang="fa-IR" dirty="0"/>
              <a:t>ارتباط نزدیک ریشه با دندان دائمی</a:t>
            </a:r>
          </a:p>
          <a:p>
            <a:pPr lvl="1" algn="r" rtl="1"/>
            <a:r>
              <a:rPr lang="fa-IR" dirty="0"/>
              <a:t> همکاری کودک</a:t>
            </a:r>
          </a:p>
          <a:p>
            <a:pPr lvl="1" algn="r" rtl="1"/>
            <a:r>
              <a:rPr lang="fa-IR" dirty="0"/>
              <a:t>مهارت و تجربه کلینیسین</a:t>
            </a:r>
          </a:p>
          <a:p>
            <a:pPr algn="r" rtl="1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dirty="0"/>
              <a:t>ترومای دندان شیری</a:t>
            </a:r>
            <a:endParaRPr lang="en-US" dirty="0"/>
          </a:p>
        </p:txBody>
      </p:sp>
      <p:pic>
        <p:nvPicPr>
          <p:cNvPr id="5" name="Picture 4" descr="A collage of teeth and gums&#10;&#10;Description automatically generated">
            <a:extLst>
              <a:ext uri="{FF2B5EF4-FFF2-40B4-BE49-F238E27FC236}">
                <a16:creationId xmlns:a16="http://schemas.microsoft.com/office/drawing/2014/main" id="{5B124551-55F3-E65F-2986-E902CC3470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481328"/>
            <a:ext cx="5139636" cy="413158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2000" dirty="0"/>
              <a:t>در </a:t>
            </a:r>
            <a:r>
              <a:rPr lang="en-US" sz="2000" dirty="0" err="1"/>
              <a:t>Concusion</a:t>
            </a:r>
            <a:r>
              <a:rPr lang="fa-IR" sz="2000" dirty="0"/>
              <a:t> دندان به لمس و دق حساس است.</a:t>
            </a:r>
          </a:p>
          <a:p>
            <a:pPr algn="r" rtl="1"/>
            <a:r>
              <a:rPr lang="fa-IR" sz="2000" dirty="0"/>
              <a:t> </a:t>
            </a:r>
            <a:r>
              <a:rPr lang="en-US" sz="2000" dirty="0"/>
              <a:t>subluxation</a:t>
            </a:r>
            <a:r>
              <a:rPr lang="fa-IR" sz="2000" dirty="0"/>
              <a:t>         لقی وخونریزی از سالکوس</a:t>
            </a:r>
          </a:p>
          <a:p>
            <a:pPr algn="r" rtl="1"/>
            <a:r>
              <a:rPr lang="fa-IR" sz="2000" dirty="0"/>
              <a:t>رادیوگرافی: ابنورمالیتی وجود ندارد و فضای </a:t>
            </a:r>
            <a:r>
              <a:rPr lang="en-US" sz="2000" dirty="0"/>
              <a:t>PDL</a:t>
            </a:r>
            <a:r>
              <a:rPr lang="fa-IR" sz="2000" dirty="0"/>
              <a:t> نرمال است.</a:t>
            </a:r>
          </a:p>
          <a:p>
            <a:pPr algn="r" rtl="1"/>
            <a:r>
              <a:rPr lang="fa-IR" sz="2000" dirty="0"/>
              <a:t>درمان:</a:t>
            </a:r>
          </a:p>
          <a:p>
            <a:pPr marL="624078" indent="-514350" algn="r" rtl="1">
              <a:buFont typeface="+mj-lt"/>
              <a:buAutoNum type="arabicParenR"/>
            </a:pPr>
            <a:r>
              <a:rPr lang="fa-IR" sz="2000" dirty="0"/>
              <a:t>توصیه های مراقبتی به والدین</a:t>
            </a:r>
          </a:p>
          <a:p>
            <a:pPr marL="624078" indent="-514350" algn="r" rtl="1">
              <a:buFont typeface="+mj-lt"/>
              <a:buAutoNum type="arabicParenR"/>
            </a:pPr>
            <a:r>
              <a:rPr lang="fa-IR" sz="2000" dirty="0"/>
              <a:t>کلرهگزیدین 2بار در روز تا یک هفته</a:t>
            </a:r>
          </a:p>
          <a:p>
            <a:pPr marL="624078" indent="-514350" algn="r" rtl="1">
              <a:buFont typeface="+mj-lt"/>
              <a:buAutoNum type="arabicParenR"/>
            </a:pPr>
            <a:r>
              <a:rPr lang="fa-IR" sz="2000" dirty="0"/>
              <a:t>فالوآپ بعد از 8 هفته</a:t>
            </a:r>
            <a:endParaRPr lang="en-US" sz="20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Concusion</a:t>
            </a:r>
            <a:r>
              <a:rPr lang="en-US" dirty="0"/>
              <a:t> &amp; </a:t>
            </a:r>
            <a:r>
              <a:rPr lang="en-US" dirty="0" err="1"/>
              <a:t>subluxation</a:t>
            </a:r>
            <a:endParaRPr lang="en-US" dirty="0"/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71CC3929-C83A-2CD3-C2CB-77D49B8D3BF4}"/>
              </a:ext>
            </a:extLst>
          </p:cNvPr>
          <p:cNvCxnSpPr>
            <a:cxnSpLocks/>
          </p:cNvCxnSpPr>
          <p:nvPr/>
        </p:nvCxnSpPr>
        <p:spPr>
          <a:xfrm flipH="1">
            <a:off x="6228184" y="2060848"/>
            <a:ext cx="360040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3387832"/>
          </a:xfrm>
        </p:spPr>
        <p:txBody>
          <a:bodyPr>
            <a:normAutofit/>
          </a:bodyPr>
          <a:lstStyle/>
          <a:p>
            <a:pPr algn="r" rtl="1"/>
            <a:r>
              <a:rPr lang="fa-IR" sz="2000" dirty="0"/>
              <a:t>کلینیکی: دندان بلندتر-لقی واضح -جا به جایی تاج در جهت لینگوال و ایجاد تداخل اکلوزالی یا کراس بایت</a:t>
            </a:r>
          </a:p>
          <a:p>
            <a:pPr algn="r" rtl="1"/>
            <a:r>
              <a:rPr lang="fa-IR" sz="2000" dirty="0"/>
              <a:t>رادیوگرافی:فضای </a:t>
            </a:r>
            <a:r>
              <a:rPr lang="en-US" sz="2000" dirty="0"/>
              <a:t>PDL</a:t>
            </a:r>
            <a:r>
              <a:rPr lang="fa-IR" sz="2000" dirty="0"/>
              <a:t> مشخص در اپیکال</a:t>
            </a:r>
          </a:p>
          <a:p>
            <a:pPr algn="r" rtl="1"/>
            <a:r>
              <a:rPr lang="fa-IR" sz="2000" dirty="0"/>
              <a:t>درمان:</a:t>
            </a:r>
          </a:p>
          <a:p>
            <a:pPr lvl="1" algn="r" rtl="1"/>
            <a:r>
              <a:rPr lang="fa-IR" sz="2000" dirty="0"/>
              <a:t>مراجعه بلافاصله بعد تروما : ریپوزیشن و اسپلینت کوتاه مدت</a:t>
            </a:r>
          </a:p>
          <a:p>
            <a:pPr lvl="1" algn="r" rtl="1"/>
            <a:r>
              <a:rPr lang="fa-IR" sz="2000" dirty="0"/>
              <a:t>مراجعه با تاخیر: (ارگانیزه شدن لخته            عدم امکان ریپوزیشن)</a:t>
            </a:r>
          </a:p>
          <a:p>
            <a:pPr lvl="1" algn="r" rtl="1"/>
            <a:r>
              <a:rPr lang="fa-IR" sz="2000" dirty="0"/>
              <a:t>بسته به میزان موبیلیتی و اکستروژن:</a:t>
            </a:r>
          </a:p>
          <a:p>
            <a:pPr lvl="2" algn="r" rtl="1"/>
            <a:r>
              <a:rPr lang="fa-IR" sz="2000" dirty="0"/>
              <a:t>رها شود</a:t>
            </a:r>
          </a:p>
          <a:p>
            <a:pPr lvl="2" algn="r" rtl="1"/>
            <a:r>
              <a:rPr lang="fa-IR" sz="2000" dirty="0"/>
              <a:t>کشیده شود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940"/>
            <a:ext cx="8229600" cy="1143000"/>
          </a:xfrm>
        </p:spPr>
        <p:txBody>
          <a:bodyPr/>
          <a:lstStyle/>
          <a:p>
            <a:r>
              <a:rPr lang="en-US" dirty="0"/>
              <a:t>Extrusion </a:t>
            </a:r>
          </a:p>
        </p:txBody>
      </p:sp>
      <p:pic>
        <p:nvPicPr>
          <p:cNvPr id="4" name="Content Placeholder 3" descr="ext.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" y="3861048"/>
            <a:ext cx="4873560" cy="1977813"/>
          </a:xfrm>
          <a:prstGeom prst="rect">
            <a:avLst/>
          </a:prstGeom>
        </p:spPr>
      </p:pic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1C562512-652C-52DF-F315-31E4F84AA790}"/>
              </a:ext>
            </a:extLst>
          </p:cNvPr>
          <p:cNvCxnSpPr>
            <a:cxnSpLocks/>
          </p:cNvCxnSpPr>
          <p:nvPr/>
        </p:nvCxnSpPr>
        <p:spPr>
          <a:xfrm flipH="1">
            <a:off x="4363582" y="3068960"/>
            <a:ext cx="396044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Lateral 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83568" y="1772816"/>
            <a:ext cx="2448272" cy="3865693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Lateral </a:t>
            </a:r>
            <a:r>
              <a:rPr lang="en-US" dirty="0" err="1"/>
              <a:t>luxation</a:t>
            </a:r>
            <a:endParaRPr lang="en-US" dirty="0"/>
          </a:p>
        </p:txBody>
      </p:sp>
      <p:pic>
        <p:nvPicPr>
          <p:cNvPr id="5" name="Picture 4" descr="lat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54622" y="3356992"/>
            <a:ext cx="5689378" cy="3312368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2000" dirty="0"/>
              <a:t>کلینیکی: </a:t>
            </a:r>
            <a:r>
              <a:rPr lang="en-US" sz="2000" dirty="0"/>
              <a:t>tilt</a:t>
            </a:r>
            <a:r>
              <a:rPr lang="fa-IR" sz="2000" dirty="0"/>
              <a:t> لبیالی یا لینگوالی- بدون لقی </a:t>
            </a:r>
          </a:p>
          <a:p>
            <a:pPr algn="r" rtl="1">
              <a:buNone/>
            </a:pPr>
            <a:r>
              <a:rPr lang="fa-IR" sz="2000" dirty="0"/>
              <a:t>معمولا آسیب در اثر نیروی فرونتال رخ میدهد. </a:t>
            </a:r>
          </a:p>
          <a:p>
            <a:pPr algn="r" rtl="1">
              <a:buNone/>
            </a:pPr>
            <a:r>
              <a:rPr lang="en-US" sz="2000" dirty="0"/>
              <a:t>if</a:t>
            </a:r>
            <a:r>
              <a:rPr lang="fa-IR" sz="2000" dirty="0"/>
              <a:t>وجود یک جز لینگوالی مثل شی در دهان کودک       ریشه به سمت لینگوال</a:t>
            </a:r>
            <a:endParaRPr lang="en-US" sz="2000" dirty="0"/>
          </a:p>
          <a:p>
            <a:pPr algn="r" rtl="1">
              <a:buNone/>
            </a:pPr>
            <a:r>
              <a:rPr lang="en-US" sz="2000" dirty="0"/>
              <a:t>RG</a:t>
            </a:r>
            <a:r>
              <a:rPr lang="fa-IR" sz="2000" dirty="0"/>
              <a:t>:فضای مشخص در</a:t>
            </a:r>
            <a:r>
              <a:rPr lang="en-US" sz="2000" dirty="0"/>
              <a:t>PDL</a:t>
            </a:r>
            <a:r>
              <a:rPr lang="fa-IR" sz="2000" dirty="0"/>
              <a:t> اپیکال  به بهترین شکل در اکسپوژر اکلوزال دیده میشود.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Lateral </a:t>
            </a:r>
            <a:r>
              <a:rPr lang="en-US" dirty="0" err="1"/>
              <a:t>luxation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2585269"/>
              </p:ext>
            </p:extLst>
          </p:nvPr>
        </p:nvGraphicFramePr>
        <p:xfrm>
          <a:off x="1187624" y="3429000"/>
          <a:ext cx="7392144" cy="25782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64048">
                  <a:extLst>
                    <a:ext uri="{9D8B030D-6E8A-4147-A177-3AD203B41FA5}">
                      <a16:colId xmlns:a16="http://schemas.microsoft.com/office/drawing/2014/main" val="2663255274"/>
                    </a:ext>
                  </a:extLst>
                </a:gridCol>
                <a:gridCol w="2464048">
                  <a:extLst>
                    <a:ext uri="{9D8B030D-6E8A-4147-A177-3AD203B41FA5}">
                      <a16:colId xmlns:a16="http://schemas.microsoft.com/office/drawing/2014/main" val="1076434668"/>
                    </a:ext>
                  </a:extLst>
                </a:gridCol>
                <a:gridCol w="2464048">
                  <a:extLst>
                    <a:ext uri="{9D8B030D-6E8A-4147-A177-3AD203B41FA5}">
                      <a16:colId xmlns:a16="http://schemas.microsoft.com/office/drawing/2014/main" val="1639560685"/>
                    </a:ext>
                  </a:extLst>
                </a:gridCol>
              </a:tblGrid>
              <a:tr h="85943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dirty="0"/>
                        <a:t>درمان:</a:t>
                      </a:r>
                    </a:p>
                    <a:p>
                      <a:pPr algn="r" rtl="1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dirty="0"/>
                        <a:t>رادیو گرافی: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42204401"/>
                  </a:ext>
                </a:extLst>
              </a:tr>
              <a:tr h="85943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F</a:t>
                      </a:r>
                      <a:r>
                        <a:rPr lang="en-US" dirty="0"/>
                        <a:t>ollow up 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F</a:t>
                      </a:r>
                      <a:r>
                        <a:rPr lang="en-US" dirty="0"/>
                        <a:t>oreshortening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800" dirty="0"/>
                        <a:t>ریشه به سمت لبیال</a:t>
                      </a:r>
                      <a:endParaRPr lang="en-US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4183100"/>
                  </a:ext>
                </a:extLst>
              </a:tr>
              <a:tr h="85943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E</a:t>
                      </a:r>
                      <a:r>
                        <a:rPr lang="en-US" dirty="0"/>
                        <a:t>xtraction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E</a:t>
                      </a:r>
                      <a:r>
                        <a:rPr lang="en-US" dirty="0"/>
                        <a:t>longation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2400" dirty="0"/>
                        <a:t>ریشه به سمت لینگوال</a:t>
                      </a:r>
                      <a:endParaRPr lang="en-U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614684"/>
                  </a:ext>
                </a:extLst>
              </a:tr>
            </a:tbl>
          </a:graphicData>
        </a:graphic>
      </p:graphicFrame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5929C14E-F6B7-B2D5-7940-7C2BEC050F26}"/>
              </a:ext>
            </a:extLst>
          </p:cNvPr>
          <p:cNvCxnSpPr>
            <a:cxnSpLocks/>
          </p:cNvCxnSpPr>
          <p:nvPr/>
        </p:nvCxnSpPr>
        <p:spPr>
          <a:xfrm flipH="1">
            <a:off x="3995936" y="2420888"/>
            <a:ext cx="396044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>
              <a:buNone/>
            </a:pPr>
            <a:r>
              <a:rPr lang="fa-IR" sz="1800" dirty="0"/>
              <a:t>درمان:(ریشه به سمت لبیال)</a:t>
            </a:r>
            <a:endParaRPr lang="en-US" sz="1800" dirty="0"/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sz="1800" dirty="0"/>
              <a:t>عدم تداخل اکلوزالی       رها شود        ریپوزیشن خودبخود ظرف 3 ماه</a:t>
            </a:r>
            <a:r>
              <a:rPr lang="fa-IR" sz="1600" dirty="0"/>
              <a:t>(اکثرا،به دلیل شیوع اپن بایت قدامی)</a:t>
            </a:r>
          </a:p>
          <a:p>
            <a:pPr algn="r" rtl="1">
              <a:buFont typeface="Wingdings" panose="05000000000000000000" pitchFamily="2" charset="2"/>
              <a:buChar char="q"/>
            </a:pPr>
            <a:endParaRPr lang="fa-IR" sz="1800" dirty="0"/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sz="1800" dirty="0"/>
              <a:t>تداخل اکلوزالی شدید  و امکان ریپوزیشن کردن          ریپوزیشن و اسپلینت 2-3 هفته</a:t>
            </a:r>
          </a:p>
          <a:p>
            <a:pPr algn="r" rtl="1">
              <a:buFont typeface="Wingdings" panose="05000000000000000000" pitchFamily="2" charset="2"/>
              <a:buChar char="q"/>
            </a:pPr>
            <a:endParaRPr lang="fa-IR" sz="1800" dirty="0"/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sz="1800" dirty="0"/>
              <a:t>تداخل اکلوزالی اندک و یا عدم امکان ریپوزیشن کردن(تاخیر در مرجعه تا چند ساعت بعد از جایگزینی لخته):</a:t>
            </a:r>
            <a:endParaRPr lang="en-US" sz="1800" dirty="0"/>
          </a:p>
          <a:p>
            <a:pPr marL="624078" indent="-514350" algn="r" rtl="1">
              <a:buFont typeface="+mj-lt"/>
              <a:buAutoNum type="arabicParenR"/>
            </a:pPr>
            <a:r>
              <a:rPr lang="en-US" sz="1800" dirty="0"/>
              <a:t>Grinding</a:t>
            </a:r>
            <a:r>
              <a:rPr lang="fa-IR" sz="1800" dirty="0"/>
              <a:t> لبه انسیزال بالا و پایین</a:t>
            </a:r>
          </a:p>
          <a:p>
            <a:pPr marL="624078" indent="-514350" algn="r" rtl="1">
              <a:buFont typeface="+mj-lt"/>
              <a:buAutoNum type="arabicParenR"/>
            </a:pPr>
            <a:r>
              <a:rPr lang="fa-IR" sz="1800" dirty="0"/>
              <a:t>اضافه کردن کامپوزیت به سطح مولرها</a:t>
            </a:r>
            <a:endParaRPr lang="en-US" sz="1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Lateral </a:t>
            </a:r>
            <a:r>
              <a:rPr lang="en-US" dirty="0" err="1"/>
              <a:t>luxation</a:t>
            </a:r>
            <a:endParaRPr lang="en-US" dirty="0"/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FAD589F6-0581-2955-3199-03F4CDF30AD2}"/>
              </a:ext>
            </a:extLst>
          </p:cNvPr>
          <p:cNvCxnSpPr>
            <a:cxnSpLocks/>
          </p:cNvCxnSpPr>
          <p:nvPr/>
        </p:nvCxnSpPr>
        <p:spPr>
          <a:xfrm flipH="1">
            <a:off x="5364088" y="2060848"/>
            <a:ext cx="324036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C0A053C4-FD64-41B6-3EA9-9B2BD5126977}"/>
              </a:ext>
            </a:extLst>
          </p:cNvPr>
          <p:cNvCxnSpPr>
            <a:cxnSpLocks/>
          </p:cNvCxnSpPr>
          <p:nvPr/>
        </p:nvCxnSpPr>
        <p:spPr>
          <a:xfrm flipH="1">
            <a:off x="6372200" y="2060848"/>
            <a:ext cx="324036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06C89EAC-6AC8-4EAF-24BA-D3E53467E926}"/>
              </a:ext>
            </a:extLst>
          </p:cNvPr>
          <p:cNvCxnSpPr>
            <a:cxnSpLocks/>
          </p:cNvCxnSpPr>
          <p:nvPr/>
        </p:nvCxnSpPr>
        <p:spPr>
          <a:xfrm flipH="1">
            <a:off x="4211960" y="2924944"/>
            <a:ext cx="360040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int. 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20636" y="2287506"/>
            <a:ext cx="4094559" cy="4295856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en-US" dirty="0"/>
              <a:t>Intrusion</a:t>
            </a:r>
          </a:p>
        </p:txBody>
      </p:sp>
      <p:pic>
        <p:nvPicPr>
          <p:cNvPr id="5" name="Picture 4" descr="int.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80525"/>
            <a:ext cx="3168352" cy="2559054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073923" y="1484784"/>
            <a:ext cx="4841477" cy="79098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000" b="1" dirty="0"/>
              <a:t>بالینی </a:t>
            </a:r>
          </a:p>
          <a:p>
            <a:pPr algn="r" rtl="1"/>
            <a:r>
              <a:rPr lang="fa-IR" dirty="0">
                <a:solidFill>
                  <a:srgbClr val="FF0000"/>
                </a:solidFill>
              </a:rPr>
              <a:t>انحنای لبیالی </a:t>
            </a:r>
            <a:r>
              <a:rPr lang="fa-IR" dirty="0"/>
              <a:t>ریشه وجهت نیرو در اینتروژن      حرکت    بسمت وستیبول نازک </a:t>
            </a:r>
            <a:r>
              <a:rPr lang="fa-IR" dirty="0">
                <a:solidFill>
                  <a:srgbClr val="FF0000"/>
                </a:solidFill>
              </a:rPr>
              <a:t>باکال     </a:t>
            </a:r>
            <a:r>
              <a:rPr lang="fa-IR" dirty="0"/>
              <a:t>     </a:t>
            </a:r>
            <a:r>
              <a:rPr lang="fa-IR" dirty="0">
                <a:solidFill>
                  <a:srgbClr val="FF0000"/>
                </a:solidFill>
              </a:rPr>
              <a:t>تورم لب بالا </a:t>
            </a:r>
          </a:p>
          <a:p>
            <a:pPr algn="r" rtl="1"/>
            <a:endParaRPr lang="fa-IR" dirty="0">
              <a:solidFill>
                <a:srgbClr val="FF0000"/>
              </a:solidFill>
            </a:endParaRPr>
          </a:p>
          <a:p>
            <a:pPr algn="r" rtl="1"/>
            <a:r>
              <a:rPr lang="fa-IR" dirty="0"/>
              <a:t>بررسی درجه اینتروژن : فاصله بین لبه  انسیزال دندان اینترود شده و خط واصل لبه انسیزال دو دندان آسیب ندیده مجاور</a:t>
            </a:r>
          </a:p>
          <a:p>
            <a:pPr algn="r" rtl="1"/>
            <a:endParaRPr lang="fa-IR" sz="2000" dirty="0"/>
          </a:p>
          <a:p>
            <a:pPr algn="r" rtl="1"/>
            <a:r>
              <a:rPr lang="fa-IR" sz="2000" b="1" dirty="0"/>
              <a:t>رادیوگرافی:</a:t>
            </a:r>
          </a:p>
          <a:p>
            <a:pPr marL="342900" indent="-342900" algn="r" rtl="1">
              <a:buFont typeface="Wingdings" panose="05000000000000000000" pitchFamily="2" charset="2"/>
              <a:buChar char="§"/>
            </a:pPr>
            <a:r>
              <a:rPr lang="fa-IR" b="1" dirty="0"/>
              <a:t>توصیه به رادیوگرافی اکلوزال جهت بررسی </a:t>
            </a:r>
            <a:r>
              <a:rPr lang="fa-IR" dirty="0"/>
              <a:t>:</a:t>
            </a:r>
          </a:p>
          <a:p>
            <a:pPr marL="342900" indent="-342900" algn="r" rtl="1">
              <a:buFont typeface="Wingdings" panose="05000000000000000000" pitchFamily="2" charset="2"/>
              <a:buChar char="q"/>
            </a:pPr>
            <a:r>
              <a:rPr lang="fa-IR" dirty="0"/>
              <a:t>موقعیت دندان جابه جا رشده </a:t>
            </a:r>
          </a:p>
          <a:p>
            <a:pPr marL="342900" indent="-342900" algn="r" rtl="1">
              <a:buFont typeface="Wingdings" panose="05000000000000000000" pitchFamily="2" charset="2"/>
              <a:buChar char="q"/>
            </a:pPr>
            <a:r>
              <a:rPr lang="fa-IR" dirty="0"/>
              <a:t>ارتباط آن با دندان دائمی</a:t>
            </a:r>
          </a:p>
          <a:p>
            <a:pPr marL="342900" indent="-342900" algn="r" rtl="1">
              <a:buFont typeface="Wingdings" panose="05000000000000000000" pitchFamily="2" charset="2"/>
              <a:buChar char="q"/>
            </a:pPr>
            <a:endParaRPr lang="fa-IR" dirty="0"/>
          </a:p>
          <a:p>
            <a:pPr marL="342900" indent="-342900" algn="r" rtl="1">
              <a:buFont typeface="Wingdings" panose="05000000000000000000" pitchFamily="2" charset="2"/>
              <a:buChar char="§"/>
            </a:pPr>
            <a:r>
              <a:rPr lang="fa-IR" b="1" dirty="0"/>
              <a:t>روش سنتی : رادیوگرافی لترال خارج دهانی </a:t>
            </a:r>
          </a:p>
          <a:p>
            <a:pPr algn="r" rtl="1"/>
            <a:r>
              <a:rPr lang="fa-IR" sz="2000" dirty="0"/>
              <a:t>    </a:t>
            </a:r>
            <a:r>
              <a:rPr lang="fa-IR" dirty="0"/>
              <a:t>لترال خارج دهانی در3 مورد ارزش تشخیصی ندارد :</a:t>
            </a:r>
          </a:p>
          <a:p>
            <a:pPr marL="342900" indent="-342900" algn="r" rtl="1">
              <a:buFont typeface="+mj-lt"/>
              <a:buAutoNum type="arabicParenR"/>
            </a:pPr>
            <a:r>
              <a:rPr lang="fa-IR" dirty="0"/>
              <a:t>اینتروژن بیش از یک انسیزور </a:t>
            </a:r>
          </a:p>
          <a:p>
            <a:pPr marL="342900" indent="-342900" algn="r" rtl="1">
              <a:buFont typeface="+mj-lt"/>
              <a:buAutoNum type="arabicParenR"/>
            </a:pPr>
            <a:r>
              <a:rPr lang="fa-IR" dirty="0"/>
              <a:t>اینتروژن انسیزوز  لترال</a:t>
            </a:r>
          </a:p>
          <a:p>
            <a:pPr marL="342900" indent="-342900" algn="r" rtl="1">
              <a:buFont typeface="+mj-lt"/>
              <a:buAutoNum type="arabicParenR"/>
            </a:pPr>
            <a:r>
              <a:rPr lang="fa-IR" dirty="0"/>
              <a:t>اینتروژن و شکستگی استخوان باکال(علائم بالینی کافیست)</a:t>
            </a:r>
          </a:p>
          <a:p>
            <a:pPr algn="r" rtl="1"/>
            <a:endParaRPr lang="fa-IR" dirty="0"/>
          </a:p>
          <a:p>
            <a:pPr algn="r" rtl="1"/>
            <a:endParaRPr lang="fa-IR" sz="2000" dirty="0"/>
          </a:p>
          <a:p>
            <a:pPr algn="r" rtl="1"/>
            <a:endParaRPr lang="fa-IR" sz="2000" dirty="0"/>
          </a:p>
          <a:p>
            <a:pPr algn="r" rtl="1"/>
            <a:endParaRPr lang="fa-IR" sz="2000" dirty="0"/>
          </a:p>
          <a:p>
            <a:pPr algn="r" rtl="1"/>
            <a:endParaRPr lang="fa-IR" sz="2000" dirty="0"/>
          </a:p>
          <a:p>
            <a:pPr algn="r" rtl="1"/>
            <a:endParaRPr lang="fa-IR" sz="2000" dirty="0"/>
          </a:p>
          <a:p>
            <a:pPr algn="r" rtl="1"/>
            <a:endParaRPr lang="fa-IR" sz="2000" dirty="0"/>
          </a:p>
          <a:p>
            <a:pPr algn="r" rtl="1"/>
            <a:endParaRPr lang="fa-IR" sz="2000" dirty="0"/>
          </a:p>
          <a:p>
            <a:pPr algn="r" rtl="1"/>
            <a:endParaRPr lang="fa-IR" sz="2000" dirty="0"/>
          </a:p>
          <a:p>
            <a:pPr algn="r" rtl="1"/>
            <a:endParaRPr lang="fa-IR" sz="2000" dirty="0"/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A34A7093-02C5-A8AE-E774-7801788FAA27}"/>
              </a:ext>
            </a:extLst>
          </p:cNvPr>
          <p:cNvCxnSpPr>
            <a:cxnSpLocks/>
          </p:cNvCxnSpPr>
          <p:nvPr/>
        </p:nvCxnSpPr>
        <p:spPr>
          <a:xfrm flipH="1">
            <a:off x="5220072" y="1997156"/>
            <a:ext cx="303448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022A1901-8363-5A77-6C01-C1F49E4E006D}"/>
              </a:ext>
            </a:extLst>
          </p:cNvPr>
          <p:cNvCxnSpPr>
            <a:cxnSpLocks/>
          </p:cNvCxnSpPr>
          <p:nvPr/>
        </p:nvCxnSpPr>
        <p:spPr>
          <a:xfrm flipH="1">
            <a:off x="6300192" y="2322597"/>
            <a:ext cx="412116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r" rtl="1"/>
            <a:r>
              <a:rPr lang="fa-IR" sz="1800" b="1" dirty="0"/>
              <a:t>درمان: </a:t>
            </a:r>
          </a:p>
          <a:p>
            <a:pPr algn="r" rtl="1"/>
            <a:r>
              <a:rPr lang="fa-IR" sz="1800" dirty="0"/>
              <a:t>درگیری دندان دائمی: </a:t>
            </a:r>
            <a:r>
              <a:rPr lang="en-US" sz="1800" dirty="0"/>
              <a:t>Extraction</a:t>
            </a:r>
            <a:r>
              <a:rPr lang="fa-IR" sz="1800" dirty="0"/>
              <a:t>       عدم استفاده از الواتور – فورسپس به شکل پروگزیمالی</a:t>
            </a:r>
            <a:endParaRPr lang="en-US" sz="1800" dirty="0"/>
          </a:p>
          <a:p>
            <a:pPr marL="109728" indent="0" algn="r" rtl="1">
              <a:buNone/>
            </a:pPr>
            <a:endParaRPr lang="fa-IR" sz="1800" dirty="0"/>
          </a:p>
          <a:p>
            <a:pPr algn="r" rtl="1"/>
            <a:r>
              <a:rPr lang="fa-IR" sz="1800" dirty="0"/>
              <a:t>عدم درگیری دندان دائمی: فالوآپ جهت رویش خودبخود(معمولا در عرض سه ماه رخ میدهد)</a:t>
            </a:r>
          </a:p>
          <a:p>
            <a:pPr marL="109728" indent="0" algn="r" rtl="1">
              <a:buNone/>
            </a:pPr>
            <a:endParaRPr lang="fa-IR" sz="1800" dirty="0"/>
          </a:p>
          <a:p>
            <a:pPr algn="r" rtl="1">
              <a:buNone/>
            </a:pPr>
            <a:r>
              <a:rPr lang="en-US" sz="1800" dirty="0"/>
              <a:t>If</a:t>
            </a:r>
            <a:r>
              <a:rPr lang="fa-IR" sz="1800" dirty="0"/>
              <a:t>  بروزعلائم التهاب حاد عفونت در فاز رویش مجدد دندان اینترود شده         </a:t>
            </a:r>
            <a:r>
              <a:rPr lang="en-US" sz="1800" dirty="0"/>
              <a:t>Extraction</a:t>
            </a:r>
            <a:r>
              <a:rPr lang="fa-IR" sz="1800" dirty="0"/>
              <a:t>  </a:t>
            </a:r>
          </a:p>
          <a:p>
            <a:pPr algn="r" rtl="1">
              <a:buNone/>
            </a:pPr>
            <a:r>
              <a:rPr lang="fa-IR" sz="1800" dirty="0"/>
              <a:t>                                                                                            و آنتی بیوتیک تراپی</a:t>
            </a:r>
          </a:p>
          <a:p>
            <a:pPr algn="r" rtl="1">
              <a:buNone/>
            </a:pPr>
            <a:r>
              <a:rPr lang="en-US" sz="1800" dirty="0"/>
              <a:t>If</a:t>
            </a:r>
            <a:r>
              <a:rPr lang="fa-IR" sz="1800" dirty="0"/>
              <a:t> انکیلوز        احتمال تاخیر خفیف در افتادن دندان</a:t>
            </a:r>
          </a:p>
          <a:p>
            <a:pPr algn="r" rtl="1">
              <a:buNone/>
            </a:pPr>
            <a:r>
              <a:rPr lang="fa-IR" sz="1800" dirty="0"/>
              <a:t>                    نیازی به </a:t>
            </a:r>
            <a:r>
              <a:rPr lang="en-US" sz="1800" dirty="0"/>
              <a:t>ext.</a:t>
            </a:r>
            <a:r>
              <a:rPr lang="fa-IR" sz="1800" dirty="0"/>
              <a:t> نیست</a:t>
            </a:r>
          </a:p>
          <a:p>
            <a:pPr algn="r" rtl="1">
              <a:buNone/>
            </a:pPr>
            <a:endParaRPr lang="fa-IR" sz="1800" dirty="0"/>
          </a:p>
          <a:p>
            <a:pPr algn="r" rtl="1">
              <a:buNone/>
            </a:pPr>
            <a:r>
              <a:rPr lang="fa-IR" sz="1800" dirty="0"/>
              <a:t>نکته مهم:آموزش دقیق والدین در جهت تمیز نگه داشتن</a:t>
            </a:r>
          </a:p>
          <a:p>
            <a:pPr algn="r" rtl="1">
              <a:buNone/>
            </a:pPr>
            <a:r>
              <a:rPr lang="fa-IR" sz="1800" dirty="0"/>
              <a:t> دندان برای پیشگیری از گسترش عفونت به جوانه </a:t>
            </a:r>
          </a:p>
          <a:p>
            <a:pPr algn="r" rtl="1">
              <a:buNone/>
            </a:pPr>
            <a:r>
              <a:rPr lang="fa-IR" sz="1800" dirty="0"/>
              <a:t>دندان دائمی(کلرهگزدین-مسواک- رژیم نرم-عدم  استفاده از</a:t>
            </a:r>
          </a:p>
          <a:p>
            <a:pPr algn="r" rtl="1">
              <a:buNone/>
            </a:pPr>
            <a:r>
              <a:rPr lang="fa-IR" sz="1800" dirty="0"/>
              <a:t>پستانک تا 10 روز –فالوآپ منظم)</a:t>
            </a:r>
            <a:endParaRPr lang="fa-IR" sz="2000" dirty="0"/>
          </a:p>
          <a:p>
            <a:pPr algn="r" rtl="1"/>
            <a:endParaRPr lang="en-US" sz="20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Intrusion </a:t>
            </a:r>
          </a:p>
        </p:txBody>
      </p:sp>
      <p:pic>
        <p:nvPicPr>
          <p:cNvPr id="4" name="Picture 3" descr="int.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3568" y="3970788"/>
            <a:ext cx="3481235" cy="2811767"/>
          </a:xfrm>
          <a:prstGeom prst="rect">
            <a:avLst/>
          </a:prstGeom>
        </p:spPr>
      </p:pic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B14F8D14-6D42-926B-1CAA-9EE495599948}"/>
              </a:ext>
            </a:extLst>
          </p:cNvPr>
          <p:cNvCxnSpPr>
            <a:cxnSpLocks/>
          </p:cNvCxnSpPr>
          <p:nvPr/>
        </p:nvCxnSpPr>
        <p:spPr>
          <a:xfrm flipH="1">
            <a:off x="2699792" y="3140968"/>
            <a:ext cx="412116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E730E968-B3C4-3B19-2A39-54001A6AF619}"/>
              </a:ext>
            </a:extLst>
          </p:cNvPr>
          <p:cNvCxnSpPr>
            <a:cxnSpLocks/>
          </p:cNvCxnSpPr>
          <p:nvPr/>
        </p:nvCxnSpPr>
        <p:spPr>
          <a:xfrm flipH="1">
            <a:off x="2731604" y="3276060"/>
            <a:ext cx="348492" cy="20764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73584988-620C-C078-C598-F75884267772}"/>
              </a:ext>
            </a:extLst>
          </p:cNvPr>
          <p:cNvCxnSpPr>
            <a:cxnSpLocks/>
          </p:cNvCxnSpPr>
          <p:nvPr/>
        </p:nvCxnSpPr>
        <p:spPr>
          <a:xfrm flipH="1">
            <a:off x="7305363" y="3744309"/>
            <a:ext cx="412116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3D0CF2C7-265E-3B34-830A-26C7E9ABD754}"/>
              </a:ext>
            </a:extLst>
          </p:cNvPr>
          <p:cNvCxnSpPr>
            <a:cxnSpLocks/>
          </p:cNvCxnSpPr>
          <p:nvPr/>
        </p:nvCxnSpPr>
        <p:spPr>
          <a:xfrm flipH="1">
            <a:off x="7331401" y="3862776"/>
            <a:ext cx="360040" cy="216024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002FAA2B-50F8-B88A-7424-059BB0287D78}"/>
              </a:ext>
            </a:extLst>
          </p:cNvPr>
          <p:cNvCxnSpPr>
            <a:cxnSpLocks/>
          </p:cNvCxnSpPr>
          <p:nvPr/>
        </p:nvCxnSpPr>
        <p:spPr>
          <a:xfrm flipH="1">
            <a:off x="5004048" y="1988840"/>
            <a:ext cx="412116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95936" y="1481328"/>
            <a:ext cx="4690864" cy="4525963"/>
          </a:xfrm>
        </p:spPr>
        <p:txBody>
          <a:bodyPr>
            <a:normAutofit/>
          </a:bodyPr>
          <a:lstStyle/>
          <a:p>
            <a:pPr algn="r" rtl="1"/>
            <a:r>
              <a:rPr lang="fa-IR" sz="2000" b="1" dirty="0"/>
              <a:t>کلینیکی:</a:t>
            </a:r>
          </a:p>
          <a:p>
            <a:pPr marL="109728" indent="0" algn="r" rtl="1">
              <a:buNone/>
            </a:pPr>
            <a:r>
              <a:rPr lang="fa-IR" sz="2000" dirty="0"/>
              <a:t> عدم حضور دندان در قوس (شبیه اینتروژن کامل/شکستگی ریشه با از دست رفتن کامل قطعه کرونال)</a:t>
            </a:r>
          </a:p>
          <a:p>
            <a:pPr algn="r" rtl="1"/>
            <a:r>
              <a:rPr lang="fa-IR" sz="2000" b="1" dirty="0"/>
              <a:t>رادیوگرافی: </a:t>
            </a:r>
          </a:p>
          <a:p>
            <a:pPr marL="109728" indent="0" algn="r" rtl="1">
              <a:buNone/>
            </a:pPr>
            <a:r>
              <a:rPr lang="fa-IR" sz="2000" b="1" dirty="0"/>
              <a:t>  </a:t>
            </a:r>
            <a:r>
              <a:rPr lang="fa-IR" sz="2000" dirty="0"/>
              <a:t>ساکت خالی</a:t>
            </a:r>
          </a:p>
          <a:p>
            <a:pPr algn="r" rtl="1"/>
            <a:r>
              <a:rPr lang="fa-IR" sz="2000" b="1" dirty="0"/>
              <a:t>درمان: </a:t>
            </a:r>
          </a:p>
          <a:p>
            <a:pPr marL="109728" indent="0" algn="r" rtl="1">
              <a:buNone/>
            </a:pPr>
            <a:r>
              <a:rPr lang="fa-IR" sz="2000" b="1" dirty="0"/>
              <a:t>  </a:t>
            </a:r>
            <a:r>
              <a:rPr lang="fa-IR" sz="2000" dirty="0"/>
              <a:t>عدم ریپوزیشن</a:t>
            </a:r>
          </a:p>
          <a:p>
            <a:pPr marL="109728" indent="0" algn="r" rtl="1">
              <a:buNone/>
            </a:pPr>
            <a:r>
              <a:rPr lang="fa-IR" sz="2000" dirty="0"/>
              <a:t>      دلایل:</a:t>
            </a:r>
          </a:p>
          <a:p>
            <a:pPr lvl="1" algn="r" rtl="1"/>
            <a:r>
              <a:rPr lang="fa-IR" sz="2000" dirty="0"/>
              <a:t>جابجایی لخته به درون فولیکول دندان دائمی</a:t>
            </a:r>
          </a:p>
          <a:p>
            <a:pPr lvl="1" algn="r" rtl="1"/>
            <a:r>
              <a:rPr lang="fa-IR" sz="2000" dirty="0"/>
              <a:t>احتمال التهاب پری اپیکال و تداخل </a:t>
            </a:r>
            <a:r>
              <a:rPr lang="fa-IR" sz="2000"/>
              <a:t>با مینرالیزه  </a:t>
            </a:r>
            <a:r>
              <a:rPr lang="fa-IR" sz="2000" dirty="0"/>
              <a:t>شدن دندان دائمی</a:t>
            </a:r>
          </a:p>
          <a:p>
            <a:pPr lvl="1" algn="r" rtl="1"/>
            <a:endParaRPr lang="fa-IR" sz="2000" dirty="0"/>
          </a:p>
          <a:p>
            <a:pPr algn="r" rtl="1"/>
            <a:endParaRPr lang="fa-IR" sz="20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Avulsion </a:t>
            </a:r>
          </a:p>
        </p:txBody>
      </p:sp>
      <p:pic>
        <p:nvPicPr>
          <p:cNvPr id="4" name="Content Placeholder 3" descr="avul 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700808"/>
            <a:ext cx="3933778" cy="3251537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intr.4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7544" y="2276872"/>
            <a:ext cx="8197062" cy="2719586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Intrusion or avulsion?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7F237AF-AEF2-54E3-1B92-981D1B5B03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buNone/>
            </a:pPr>
            <a:endParaRPr lang="en-US" dirty="0"/>
          </a:p>
          <a:p>
            <a:pPr marL="109728" indent="0">
              <a:buNone/>
            </a:pPr>
            <a:endParaRPr lang="en-US" sz="6000" dirty="0"/>
          </a:p>
          <a:p>
            <a:pPr marL="109728" indent="0">
              <a:buNone/>
            </a:pPr>
            <a:r>
              <a:rPr lang="en-US" sz="6000" dirty="0"/>
              <a:t>    Complications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FCA2E62-E121-C5DB-3737-2C5EDCDA32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01185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04048" y="1481328"/>
            <a:ext cx="3682752" cy="4900000"/>
          </a:xfrm>
        </p:spPr>
        <p:txBody>
          <a:bodyPr/>
          <a:lstStyle/>
          <a:p>
            <a:pPr algn="r" rtl="1"/>
            <a:r>
              <a:rPr lang="fa-IR" dirty="0"/>
              <a:t>راههای انتقال آسیب به دندان دائمی:</a:t>
            </a:r>
          </a:p>
          <a:p>
            <a:pPr lvl="1" algn="r" rtl="1"/>
            <a:r>
              <a:rPr lang="fa-IR" dirty="0"/>
              <a:t>جا به جایی مستقیم</a:t>
            </a:r>
          </a:p>
          <a:p>
            <a:pPr lvl="1" algn="r" rtl="1"/>
            <a:r>
              <a:rPr lang="fa-IR" dirty="0"/>
              <a:t>عفونت ناشی از تهاجم باکتریال</a:t>
            </a:r>
          </a:p>
          <a:p>
            <a:pPr lvl="1" algn="r" rtl="1"/>
            <a:r>
              <a:rPr lang="fa-IR" dirty="0"/>
              <a:t>ترومای ناشی از درمان  </a:t>
            </a:r>
            <a:r>
              <a:rPr lang="fa-IR" sz="1800" dirty="0"/>
              <a:t>(</a:t>
            </a:r>
            <a:r>
              <a:rPr lang="en-US" sz="1600" dirty="0"/>
              <a:t>reduction or </a:t>
            </a:r>
            <a:r>
              <a:rPr lang="en-US" sz="1600" dirty="0" err="1"/>
              <a:t>extrction</a:t>
            </a:r>
            <a:r>
              <a:rPr lang="fa-IR" sz="1600" dirty="0"/>
              <a:t>)</a:t>
            </a:r>
          </a:p>
          <a:p>
            <a:pPr algn="r" rtl="1"/>
            <a:endParaRPr lang="fa-IR" dirty="0"/>
          </a:p>
          <a:p>
            <a:pPr algn="r" rtl="1"/>
            <a:r>
              <a:rPr lang="fa-IR" dirty="0"/>
              <a:t>اینتروژن، اوالژن، شکستگی آلوئولار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/>
              <a:t>آسیب به دندان دائمی</a:t>
            </a:r>
            <a:endParaRPr lang="en-US" dirty="0"/>
          </a:p>
        </p:txBody>
      </p:sp>
      <p:pic>
        <p:nvPicPr>
          <p:cNvPr id="4" name="Picture 3" descr="A collage of teeth and gums&#10;&#10;Description automatically generated">
            <a:extLst>
              <a:ext uri="{FF2B5EF4-FFF2-40B4-BE49-F238E27FC236}">
                <a16:creationId xmlns:a16="http://schemas.microsoft.com/office/drawing/2014/main" id="{06CA4820-B342-3E3A-850B-021D00A12C7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2" y="1363208"/>
            <a:ext cx="5001326" cy="4020402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366B1F5-D02A-E879-F125-300AB1EEDA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2400" dirty="0"/>
              <a:t>مجموعه ای عوارض پالپی و پریودنتال که بیشتر آنها  در سال اول بعد از تروما بروز پیدا میکنند:</a:t>
            </a:r>
          </a:p>
          <a:p>
            <a:pPr algn="r" rtl="1"/>
            <a:r>
              <a:rPr lang="fa-IR" sz="2400" dirty="0"/>
              <a:t>تغییر رنگ تاج</a:t>
            </a:r>
          </a:p>
          <a:p>
            <a:pPr algn="r" rtl="1"/>
            <a:r>
              <a:rPr lang="fa-IR" sz="2400" dirty="0"/>
              <a:t>نکروز پالپ </a:t>
            </a:r>
          </a:p>
          <a:p>
            <a:pPr algn="r" rtl="1"/>
            <a:r>
              <a:rPr lang="fa-IR" sz="2400" dirty="0"/>
              <a:t>محو شدگی کانال دندان (</a:t>
            </a:r>
            <a:r>
              <a:rPr lang="en-US" sz="2400" dirty="0" err="1"/>
              <a:t>pco</a:t>
            </a:r>
            <a:r>
              <a:rPr lang="fa-IR" sz="2400" dirty="0"/>
              <a:t>)</a:t>
            </a:r>
          </a:p>
          <a:p>
            <a:pPr algn="r" rtl="1"/>
            <a:r>
              <a:rPr lang="fa-IR" sz="2400" dirty="0"/>
              <a:t>تحلیل پاتولوژیک ریشه : تحلیل خارجی و داخلی ریشه</a:t>
            </a:r>
          </a:p>
          <a:p>
            <a:pPr algn="r" rtl="1"/>
            <a:endParaRPr lang="en-US" sz="24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6D49CA6-9E97-131E-7AFC-E0001FD2BF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109728" indent="0" algn="l"/>
            <a:r>
              <a:rPr lang="en-US" sz="4400" dirty="0"/>
              <a:t>Complications</a:t>
            </a:r>
            <a:br>
              <a:rPr lang="en-US" sz="4400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988596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93547CF-1A71-C170-1734-87D292A70F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 algn="r" rtl="1">
              <a:buNone/>
            </a:pPr>
            <a:r>
              <a:rPr lang="fa-IR" dirty="0"/>
              <a:t>مشکلات زود از دست رفتن دندان های شیری: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dirty="0"/>
              <a:t> از دست رفتن فضا</a:t>
            </a:r>
          </a:p>
          <a:p>
            <a:pPr algn="r" rtl="1">
              <a:buFont typeface="Courier New" panose="02070309020205020404" pitchFamily="49" charset="0"/>
              <a:buChar char="o"/>
            </a:pPr>
            <a:r>
              <a:rPr lang="fa-IR" sz="2000" dirty="0"/>
              <a:t> اگر رخ دهد اندک است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dirty="0"/>
              <a:t>    مشکلات گفتاری </a:t>
            </a:r>
          </a:p>
          <a:p>
            <a:pPr algn="r" rtl="1">
              <a:buFont typeface="Courier New" panose="02070309020205020404" pitchFamily="49" charset="0"/>
              <a:buChar char="o"/>
            </a:pPr>
            <a:r>
              <a:rPr lang="fa-IR" sz="2400" dirty="0"/>
              <a:t>نقص گفتاری </a:t>
            </a:r>
          </a:p>
          <a:p>
            <a:pPr algn="r" rtl="1">
              <a:buFont typeface="Courier New" panose="02070309020205020404" pitchFamily="49" charset="0"/>
              <a:buChar char="o"/>
            </a:pPr>
            <a:r>
              <a:rPr lang="fa-IR" sz="2400" dirty="0"/>
              <a:t>اختلالات بیان </a:t>
            </a:r>
          </a:p>
          <a:p>
            <a:pPr algn="r" rtl="1">
              <a:buFont typeface="Courier New" panose="02070309020205020404" pitchFamily="49" charset="0"/>
              <a:buChar char="o"/>
            </a:pPr>
            <a:r>
              <a:rPr lang="fa-IR" sz="2400" dirty="0"/>
              <a:t>با رویش انسیزور دائمی برطرف میشوند.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38CB0FC-90A5-DD91-4E06-04B148EF28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000" dirty="0"/>
              <a:t>Complications</a:t>
            </a:r>
            <a:br>
              <a:rPr lang="en-US" sz="4000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78416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39952" y="1481328"/>
            <a:ext cx="4546848" cy="4827992"/>
          </a:xfrm>
        </p:spPr>
        <p:txBody>
          <a:bodyPr>
            <a:normAutofit fontScale="92500"/>
          </a:bodyPr>
          <a:lstStyle/>
          <a:p>
            <a:pPr algn="r" rtl="1"/>
            <a:r>
              <a:rPr lang="fa-IR" dirty="0"/>
              <a:t>شایع </a:t>
            </a:r>
            <a:r>
              <a:rPr lang="fa-IR" sz="1800" dirty="0"/>
              <a:t>(بیشتر از دائمی)</a:t>
            </a:r>
          </a:p>
          <a:p>
            <a:pPr algn="r" rtl="1"/>
            <a:r>
              <a:rPr lang="fa-IR" dirty="0"/>
              <a:t>18-30 ماهگی</a:t>
            </a:r>
          </a:p>
          <a:p>
            <a:pPr marL="109728" indent="0" algn="r" rtl="1">
              <a:buNone/>
            </a:pPr>
            <a:r>
              <a:rPr lang="fa-IR" sz="1800" dirty="0"/>
              <a:t>(هماهنگی ضعیف حرکتی- ناتوانی در ارزیابی خطرات بالقوه)</a:t>
            </a:r>
          </a:p>
          <a:p>
            <a:pPr marL="109728" indent="0" algn="r" rtl="1">
              <a:buNone/>
            </a:pPr>
            <a:endParaRPr lang="fa-IR" sz="1800" dirty="0"/>
          </a:p>
          <a:p>
            <a:pPr algn="r" rtl="1"/>
            <a:r>
              <a:rPr lang="fa-IR" dirty="0"/>
              <a:t>اتیولوژی اصلی : افتادن</a:t>
            </a:r>
            <a:r>
              <a:rPr lang="en-US" dirty="0"/>
              <a:t> </a:t>
            </a:r>
            <a:r>
              <a:rPr lang="fa-IR" sz="1800" dirty="0"/>
              <a:t>(</a:t>
            </a:r>
            <a:r>
              <a:rPr lang="en-US" sz="1800" dirty="0"/>
              <a:t>falls</a:t>
            </a:r>
            <a:r>
              <a:rPr lang="fa-IR" sz="1800" dirty="0"/>
              <a:t>)</a:t>
            </a:r>
          </a:p>
          <a:p>
            <a:pPr marL="109728" indent="0" algn="r" rtl="1">
              <a:buNone/>
            </a:pPr>
            <a:endParaRPr lang="fa-IR" sz="1800" dirty="0"/>
          </a:p>
          <a:p>
            <a:pPr algn="r" rtl="1"/>
            <a:r>
              <a:rPr lang="en-US" sz="2300" dirty="0"/>
              <a:t> Predisposing factor</a:t>
            </a:r>
            <a:r>
              <a:rPr lang="fa-IR" sz="2300" dirty="0"/>
              <a:t>:</a:t>
            </a:r>
          </a:p>
          <a:p>
            <a:pPr marL="109728" indent="0" algn="r" rtl="1">
              <a:buNone/>
            </a:pPr>
            <a:r>
              <a:rPr lang="fa-IR" sz="1800" dirty="0"/>
              <a:t> </a:t>
            </a:r>
          </a:p>
          <a:p>
            <a:pPr marL="109728" indent="0" algn="r" rtl="1">
              <a:buNone/>
            </a:pPr>
            <a:endParaRPr lang="fa-IR" sz="1800" dirty="0"/>
          </a:p>
          <a:p>
            <a:pPr marL="109728" indent="0" algn="r" rtl="1">
              <a:buNone/>
            </a:pPr>
            <a:r>
              <a:rPr lang="fa-IR" sz="2000" dirty="0">
                <a:highlight>
                  <a:srgbClr val="FFFF00"/>
                </a:highlight>
              </a:rPr>
              <a:t>بروز</a:t>
            </a:r>
            <a:r>
              <a:rPr lang="fa-IR" sz="2000" dirty="0"/>
              <a:t> ترومای شیری </a:t>
            </a:r>
          </a:p>
          <a:p>
            <a:pPr marL="109728" indent="0" algn="r" rtl="1">
              <a:buNone/>
            </a:pPr>
            <a:r>
              <a:rPr lang="fa-IR" sz="2000" dirty="0"/>
              <a:t> در اثر افتادن در دختران و پسران برابر است ولی در کل </a:t>
            </a:r>
            <a:r>
              <a:rPr lang="fa-IR" sz="2000" dirty="0">
                <a:highlight>
                  <a:srgbClr val="FFFF00"/>
                </a:highlight>
              </a:rPr>
              <a:t>شیوع </a:t>
            </a:r>
            <a:r>
              <a:rPr lang="fa-IR" sz="2000" dirty="0"/>
              <a:t>ترومای شیری در پسران بیشتر از دختران است  و پیک</a:t>
            </a:r>
            <a:r>
              <a:rPr lang="en-US" sz="2000" dirty="0"/>
              <a:t> </a:t>
            </a:r>
            <a:r>
              <a:rPr lang="fa-IR" sz="2000" dirty="0"/>
              <a:t>بروز سنی آن 2 تا 3 سالگی است     </a:t>
            </a:r>
          </a:p>
          <a:p>
            <a:pPr algn="r" rtl="1"/>
            <a:endParaRPr lang="fa-IR" sz="1800" dirty="0"/>
          </a:p>
          <a:p>
            <a:pPr algn="r" rtl="1"/>
            <a:endParaRPr lang="fa-IR" sz="1800" dirty="0"/>
          </a:p>
          <a:p>
            <a:pPr algn="r" rtl="1"/>
            <a:endParaRPr lang="fa-IR" sz="1800" dirty="0"/>
          </a:p>
          <a:p>
            <a:pPr algn="r" rtl="1"/>
            <a:endParaRPr lang="fa-IR" sz="1800" dirty="0"/>
          </a:p>
          <a:p>
            <a:pPr algn="r" rtl="1"/>
            <a:endParaRPr lang="fa-IR" sz="1800" dirty="0"/>
          </a:p>
          <a:p>
            <a:pPr algn="r" rtl="1">
              <a:buNone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/>
              <a:t>اپیدمیولوژی و اتیولوژی</a:t>
            </a:r>
            <a:endParaRPr lang="en-US" dirty="0"/>
          </a:p>
        </p:txBody>
      </p:sp>
      <p:pic>
        <p:nvPicPr>
          <p:cNvPr id="5" name="Picture 4" descr="A child playing with a box&#10;&#10;Description automatically generated with medium confidence">
            <a:extLst>
              <a:ext uri="{FF2B5EF4-FFF2-40B4-BE49-F238E27FC236}">
                <a16:creationId xmlns:a16="http://schemas.microsoft.com/office/drawing/2014/main" id="{2FDB4844-BC3E-3AF0-B6F1-926472B33F1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762976"/>
            <a:ext cx="4109640" cy="273976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95C44DCD-938F-0B08-C257-797AF13568EB}"/>
              </a:ext>
            </a:extLst>
          </p:cNvPr>
          <p:cNvSpPr/>
          <p:nvPr/>
        </p:nvSpPr>
        <p:spPr>
          <a:xfrm>
            <a:off x="2051720" y="3645024"/>
            <a:ext cx="3456384" cy="108012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09728" indent="0" algn="r" rtl="1">
              <a:buNone/>
            </a:pPr>
            <a:r>
              <a:rPr lang="en-US" sz="1400" dirty="0">
                <a:solidFill>
                  <a:schemeClr val="tx1"/>
                </a:solidFill>
              </a:rPr>
              <a:t>lip incompetency</a:t>
            </a:r>
            <a:endParaRPr lang="fa-IR" sz="1400" dirty="0">
              <a:solidFill>
                <a:schemeClr val="tx1"/>
              </a:solidFill>
            </a:endParaRPr>
          </a:p>
          <a:p>
            <a:pPr marL="109728" indent="0" algn="r" rtl="1">
              <a:buNone/>
            </a:pPr>
            <a:r>
              <a:rPr lang="fa-IR" sz="1400" dirty="0">
                <a:solidFill>
                  <a:schemeClr val="tx1"/>
                </a:solidFill>
              </a:rPr>
              <a:t>اورجت &gt; 5-6 میلی متر </a:t>
            </a:r>
            <a:endParaRPr lang="en-US" sz="1400" dirty="0">
              <a:solidFill>
                <a:schemeClr val="tx1"/>
              </a:solidFill>
            </a:endParaRPr>
          </a:p>
          <a:p>
            <a:pPr marL="109728" indent="0" algn="r" rtl="1">
              <a:buNone/>
            </a:pPr>
            <a:r>
              <a:rPr lang="en-US" sz="1400" dirty="0">
                <a:solidFill>
                  <a:schemeClr val="tx1"/>
                </a:solidFill>
              </a:rPr>
              <a:t>anterior open bite </a:t>
            </a:r>
            <a:r>
              <a:rPr lang="fa-IR" sz="1400" dirty="0">
                <a:solidFill>
                  <a:schemeClr val="tx1"/>
                </a:solidFill>
              </a:rPr>
              <a:t> و هر عامل ایجاد کننده آن مثل عادت مکنیدن انگشت ،</a:t>
            </a:r>
            <a:r>
              <a:rPr lang="fa-IR" sz="1400" dirty="0">
                <a:solidFill>
                  <a:srgbClr val="FF0000"/>
                </a:solidFill>
              </a:rPr>
              <a:t>پستانک</a:t>
            </a:r>
            <a:r>
              <a:rPr lang="fa-IR" sz="1400" dirty="0">
                <a:solidFill>
                  <a:schemeClr val="tx1"/>
                </a:solidFill>
              </a:rPr>
              <a:t> و ...</a:t>
            </a:r>
            <a:endParaRPr lang="en-US" sz="1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39952" y="1481328"/>
            <a:ext cx="4546848" cy="4827992"/>
          </a:xfrm>
        </p:spPr>
        <p:txBody>
          <a:bodyPr>
            <a:normAutofit/>
          </a:bodyPr>
          <a:lstStyle/>
          <a:p>
            <a:pPr algn="r" rtl="1"/>
            <a:r>
              <a:rPr lang="fa-IR" sz="1800" dirty="0"/>
              <a:t>صدمات خودآزاری</a:t>
            </a:r>
          </a:p>
          <a:p>
            <a:pPr marL="109728" indent="0" algn="r" rtl="1">
              <a:buNone/>
            </a:pPr>
            <a:r>
              <a:rPr lang="fa-IR" sz="1800" dirty="0"/>
              <a:t>  </a:t>
            </a:r>
            <a:r>
              <a:rPr lang="fa-IR" sz="1600" dirty="0"/>
              <a:t>(سندروم </a:t>
            </a:r>
            <a:r>
              <a:rPr lang="en-US" sz="1600" dirty="0" err="1"/>
              <a:t>lesch</a:t>
            </a:r>
            <a:r>
              <a:rPr lang="en-US" sz="1600" dirty="0"/>
              <a:t>- </a:t>
            </a:r>
            <a:r>
              <a:rPr lang="en-US" sz="1600" dirty="0" err="1"/>
              <a:t>nyhan</a:t>
            </a:r>
            <a:r>
              <a:rPr lang="fa-IR" sz="1600" dirty="0"/>
              <a:t> و بیماری </a:t>
            </a:r>
            <a:r>
              <a:rPr lang="en-US" sz="1600" dirty="0"/>
              <a:t>leigh</a:t>
            </a:r>
            <a:r>
              <a:rPr lang="fa-IR" sz="1600" dirty="0"/>
              <a:t>)</a:t>
            </a:r>
          </a:p>
          <a:p>
            <a:pPr algn="r" rtl="1"/>
            <a:endParaRPr lang="fa-IR" sz="1800" dirty="0"/>
          </a:p>
          <a:p>
            <a:pPr algn="r" rtl="1"/>
            <a:r>
              <a:rPr lang="fa-IR" sz="1800" dirty="0"/>
              <a:t>صدمات ایاتروژنیک </a:t>
            </a:r>
          </a:p>
          <a:p>
            <a:pPr marL="109728" indent="0" algn="r" rtl="1">
              <a:buNone/>
            </a:pPr>
            <a:r>
              <a:rPr lang="fa-IR" sz="1800" dirty="0"/>
              <a:t>  اینتوباسیون اندوتراکئال در نوزاد نارس </a:t>
            </a:r>
          </a:p>
          <a:p>
            <a:pPr marL="109728" indent="0" algn="r" rtl="1">
              <a:buNone/>
            </a:pPr>
            <a:r>
              <a:rPr lang="fa-IR" sz="1800" dirty="0"/>
              <a:t>    عمدتا انسیزورهای سمت چپ ماگزیلا</a:t>
            </a:r>
          </a:p>
          <a:p>
            <a:pPr marL="109728" indent="0" algn="r" rtl="1">
              <a:buNone/>
            </a:pPr>
            <a:r>
              <a:rPr lang="fa-IR" sz="1800" dirty="0"/>
              <a:t>       دایلسریشن تاج </a:t>
            </a:r>
          </a:p>
          <a:p>
            <a:pPr marL="109728" indent="0" algn="r" rtl="1">
              <a:buNone/>
            </a:pPr>
            <a:r>
              <a:rPr lang="fa-IR" sz="1800" dirty="0"/>
              <a:t>       هایپوپلازی تاج </a:t>
            </a:r>
          </a:p>
          <a:p>
            <a:pPr marL="109728" indent="0" algn="r" rtl="1">
              <a:buNone/>
            </a:pPr>
            <a:r>
              <a:rPr lang="fa-IR" sz="1800" dirty="0"/>
              <a:t>       فضای کیست مانند اطراف مارتیکس مینایی</a:t>
            </a:r>
          </a:p>
          <a:p>
            <a:pPr marL="109728" indent="0" algn="r" rtl="1">
              <a:buNone/>
            </a:pPr>
            <a:endParaRPr lang="fa-IR" sz="1800" dirty="0"/>
          </a:p>
          <a:p>
            <a:pPr algn="r" rtl="1"/>
            <a:r>
              <a:rPr lang="fa-IR" sz="1800" dirty="0"/>
              <a:t>سندروم کودک کتک خورده</a:t>
            </a:r>
          </a:p>
          <a:p>
            <a:pPr algn="r" rtl="1"/>
            <a:endParaRPr lang="fa-IR" sz="1800" dirty="0"/>
          </a:p>
          <a:p>
            <a:pPr algn="r" rtl="1">
              <a:buNone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/>
              <a:t>اپیدمیولوژی و اتیولوژی</a:t>
            </a:r>
            <a:endParaRPr lang="en-US" dirty="0"/>
          </a:p>
        </p:txBody>
      </p:sp>
      <p:pic>
        <p:nvPicPr>
          <p:cNvPr id="5" name="Picture 4" descr="A child playing with a box&#10;&#10;Description automatically generated with medium confidence">
            <a:extLst>
              <a:ext uri="{FF2B5EF4-FFF2-40B4-BE49-F238E27FC236}">
                <a16:creationId xmlns:a16="http://schemas.microsoft.com/office/drawing/2014/main" id="{2FDB4844-BC3E-3AF0-B6F1-926472B33F1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762976"/>
            <a:ext cx="4109640" cy="2739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70924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D1455B5-028B-4E98-7AAA-CF8CBF1ADD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1800" dirty="0"/>
              <a:t>تفاوت در خصوصیات مکانیکی پرودنشیوم شیری و دائمی       تفاوت در نوع ترومای شیری و دائمی </a:t>
            </a:r>
          </a:p>
          <a:p>
            <a:pPr algn="r" rtl="1"/>
            <a:endParaRPr lang="fa-IR" sz="1800" dirty="0"/>
          </a:p>
          <a:p>
            <a:pPr marL="109728" indent="0" algn="r" rtl="1">
              <a:buNone/>
            </a:pPr>
            <a:r>
              <a:rPr lang="fa-IR" sz="1800" dirty="0"/>
              <a:t>                                                تراکم استخوانی کمتر </a:t>
            </a:r>
          </a:p>
          <a:p>
            <a:pPr algn="r" rtl="1"/>
            <a:r>
              <a:rPr lang="fa-IR" sz="1800" dirty="0"/>
              <a:t>در دندان های شیری به علت                                                     جابه جایی دندان &gt; شکستگی </a:t>
            </a:r>
          </a:p>
          <a:p>
            <a:pPr marL="109728" indent="0" algn="r" rtl="1">
              <a:buNone/>
            </a:pPr>
            <a:r>
              <a:rPr lang="fa-IR" sz="1800" dirty="0"/>
              <a:t>                                             مینرالیزاسیون استخوانی کمتر</a:t>
            </a:r>
          </a:p>
          <a:p>
            <a:pPr algn="r" rtl="1"/>
            <a:endParaRPr lang="fa-IR" sz="1800" dirty="0"/>
          </a:p>
          <a:p>
            <a:pPr algn="r" rtl="1"/>
            <a:endParaRPr lang="fa-IR" sz="1800" dirty="0"/>
          </a:p>
          <a:p>
            <a:pPr algn="r" rtl="1"/>
            <a:r>
              <a:rPr lang="fa-IR" sz="1800" dirty="0"/>
              <a:t>در اکثر زمین خوردن ها (</a:t>
            </a:r>
            <a:r>
              <a:rPr lang="en-US" sz="1800" dirty="0"/>
              <a:t>ground-floor-</a:t>
            </a:r>
            <a:r>
              <a:rPr lang="en-US" sz="1800" dirty="0" err="1"/>
              <a:t>fruntiers</a:t>
            </a:r>
            <a:r>
              <a:rPr lang="fa-IR" sz="1800" dirty="0"/>
              <a:t>) </a:t>
            </a:r>
            <a:r>
              <a:rPr lang="fa-IR" sz="1800" dirty="0">
                <a:highlight>
                  <a:srgbClr val="FFFF00"/>
                </a:highlight>
              </a:rPr>
              <a:t>نیرو فرونتالی </a:t>
            </a:r>
            <a:r>
              <a:rPr lang="fa-IR" sz="1800" dirty="0"/>
              <a:t>وارد میشود،  دندان انسیزور شیری  دچار لترال لاکسیشن شده و ریشه دندان به دلیل انحنای  لبیالی اپکس معمولا به سمت  استخوان لبیال جا به جا میشود واز دندان دائمی دور میشود.</a:t>
            </a:r>
          </a:p>
          <a:p>
            <a:pPr algn="r" rtl="1"/>
            <a:endParaRPr lang="fa-IR" sz="1800" dirty="0"/>
          </a:p>
          <a:p>
            <a:pPr algn="r" rtl="1"/>
            <a:r>
              <a:rPr lang="fa-IR" sz="1800" dirty="0"/>
              <a:t>در </a:t>
            </a:r>
            <a:r>
              <a:rPr lang="fa-IR" sz="1800" dirty="0">
                <a:highlight>
                  <a:srgbClr val="FFFF00"/>
                </a:highlight>
              </a:rPr>
              <a:t>نیروی اگزیالی </a:t>
            </a:r>
            <a:r>
              <a:rPr lang="fa-IR" sz="1800" dirty="0"/>
              <a:t>دندان دچار اینتروژن میشود و به دلیل انحنای اناتومیک ریشه دندان به سمت پلیت استخواان لبیال  میرود درواقع دندان شیری لیبیواگزیالی جابه جا شده و از دندان دائمی دور میشود.</a:t>
            </a:r>
            <a:endParaRPr lang="fa-IR" dirty="0"/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8D8F373-3F72-48A3-DBCF-5E85FAF38A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/>
              <a:t>پاتوژنز صدمات شیری</a:t>
            </a:r>
            <a:endParaRPr lang="en-US" dirty="0"/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60E5EECB-18EE-F292-5EEA-648B46643C57}"/>
              </a:ext>
            </a:extLst>
          </p:cNvPr>
          <p:cNvCxnSpPr>
            <a:cxnSpLocks/>
          </p:cNvCxnSpPr>
          <p:nvPr/>
        </p:nvCxnSpPr>
        <p:spPr>
          <a:xfrm flipH="1" flipV="1">
            <a:off x="5768159" y="2348880"/>
            <a:ext cx="216024" cy="216024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FBA82ED7-39BD-6F14-4EDB-BFFFD6ADB5F1}"/>
              </a:ext>
            </a:extLst>
          </p:cNvPr>
          <p:cNvCxnSpPr>
            <a:cxnSpLocks/>
          </p:cNvCxnSpPr>
          <p:nvPr/>
        </p:nvCxnSpPr>
        <p:spPr>
          <a:xfrm flipH="1">
            <a:off x="5756462" y="2744927"/>
            <a:ext cx="216024" cy="222929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19C7102C-40CF-E27A-9F1F-397C85D2D890}"/>
              </a:ext>
            </a:extLst>
          </p:cNvPr>
          <p:cNvCxnSpPr>
            <a:cxnSpLocks/>
          </p:cNvCxnSpPr>
          <p:nvPr/>
        </p:nvCxnSpPr>
        <p:spPr>
          <a:xfrm flipH="1">
            <a:off x="2987824" y="2636912"/>
            <a:ext cx="370384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DF95BE95-38C6-FA8F-C8FB-4FDC83ACDBFF}"/>
              </a:ext>
            </a:extLst>
          </p:cNvPr>
          <p:cNvCxnSpPr>
            <a:cxnSpLocks/>
          </p:cNvCxnSpPr>
          <p:nvPr/>
        </p:nvCxnSpPr>
        <p:spPr>
          <a:xfrm flipH="1">
            <a:off x="3635896" y="1700808"/>
            <a:ext cx="288032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215494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FC580FA-E30B-AF7E-3D31-5F64F18A4A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 algn="r" rtl="1">
              <a:buNone/>
            </a:pPr>
            <a:endParaRPr lang="fa-IR" dirty="0"/>
          </a:p>
          <a:p>
            <a:pPr algn="r" rtl="1"/>
            <a:r>
              <a:rPr lang="fa-IR" sz="1800" dirty="0"/>
              <a:t>1-جا به جایی لینگوالی اپکس شیری در اثر نیرویی که مولفه  لینگوالی قوی دارد</a:t>
            </a:r>
            <a:r>
              <a:rPr lang="fa-IR" sz="2400" dirty="0"/>
              <a:t>. </a:t>
            </a:r>
            <a:r>
              <a:rPr lang="fa-IR" sz="1800" dirty="0"/>
              <a:t>(مثلا وقتی شی در دهان کودک است مثل اسباب بازی یا پستانک)</a:t>
            </a:r>
          </a:p>
          <a:p>
            <a:pPr marL="109728" indent="0" algn="r" rtl="1">
              <a:buNone/>
            </a:pPr>
            <a:endParaRPr lang="fa-IR" sz="1800" dirty="0"/>
          </a:p>
          <a:p>
            <a:pPr algn="r" rtl="1"/>
            <a:endParaRPr lang="fa-IR" sz="2000" dirty="0"/>
          </a:p>
          <a:p>
            <a:pPr marL="109728" indent="0" algn="r" rtl="1">
              <a:buNone/>
            </a:pPr>
            <a:r>
              <a:rPr lang="fa-IR" sz="2000" dirty="0"/>
              <a:t>2-  در لترال لاکسیشن و اینتروژن که جابه جایی شدید باشد قسمت کرونال دندان شیری میتواند به جوانه دندان دائمی نفوذ کند           مالفورماسیون تاج </a:t>
            </a:r>
          </a:p>
          <a:p>
            <a:pPr marL="109728" indent="0" algn="r" rtl="1">
              <a:buNone/>
            </a:pPr>
            <a:r>
              <a:rPr lang="fa-IR" sz="2000" dirty="0"/>
              <a:t>                                          توقف تشکیل ریشه </a:t>
            </a:r>
          </a:p>
          <a:p>
            <a:pPr marL="109728" indent="0" algn="r" rtl="1">
              <a:buNone/>
            </a:pPr>
            <a:endParaRPr lang="fa-IR" sz="2000" dirty="0"/>
          </a:p>
          <a:p>
            <a:pPr marL="109728" indent="0" algn="r" rtl="1">
              <a:buNone/>
            </a:pPr>
            <a:r>
              <a:rPr lang="fa-IR" sz="2000" dirty="0"/>
              <a:t>پس تروما به دائمی  محدود به آسیب وارده از ریشه دندان شیری تروما خورده نمیباشد.</a:t>
            </a:r>
          </a:p>
          <a:p>
            <a:pPr algn="r" rtl="1"/>
            <a:endParaRPr lang="fa-IR" sz="1800" dirty="0"/>
          </a:p>
          <a:p>
            <a:pPr algn="r" rtl="1"/>
            <a:endParaRPr lang="fa-IR" sz="18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3BBBC5E-6658-995C-25D4-E5EF84C1E5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 rtl="1"/>
            <a:r>
              <a:rPr lang="fa-IR" dirty="0"/>
              <a:t>نحوه درگیری مستقیم جوانه دندان دائمی:</a:t>
            </a:r>
            <a:br>
              <a:rPr lang="fa-IR" dirty="0"/>
            </a:br>
            <a:endParaRPr lang="en-US" dirty="0"/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BF61D566-6EF8-BF1A-B065-6F40CECEAEB2}"/>
              </a:ext>
            </a:extLst>
          </p:cNvPr>
          <p:cNvCxnSpPr>
            <a:cxnSpLocks/>
          </p:cNvCxnSpPr>
          <p:nvPr/>
        </p:nvCxnSpPr>
        <p:spPr>
          <a:xfrm flipH="1">
            <a:off x="5643624" y="3861048"/>
            <a:ext cx="576064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6E5C0C3F-4FFC-2157-6450-FEB41A45D8B4}"/>
              </a:ext>
            </a:extLst>
          </p:cNvPr>
          <p:cNvCxnSpPr>
            <a:cxnSpLocks/>
          </p:cNvCxnSpPr>
          <p:nvPr/>
        </p:nvCxnSpPr>
        <p:spPr>
          <a:xfrm flipH="1">
            <a:off x="5652120" y="3877359"/>
            <a:ext cx="567568" cy="271721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500723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9AE00AE-5308-4D98-A951-DB86AEBDD9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buNone/>
            </a:pPr>
            <a:endParaRPr lang="fa-IR" sz="1800" b="1" i="0" u="none" strike="noStrike" baseline="0" dirty="0">
              <a:latin typeface="FrutigerLTStd-BoldCn"/>
            </a:endParaRPr>
          </a:p>
          <a:p>
            <a:endParaRPr lang="fa-IR" sz="1800" b="1" dirty="0">
              <a:latin typeface="FrutigerLTStd-BoldCn"/>
            </a:endParaRPr>
          </a:p>
          <a:p>
            <a:endParaRPr lang="fa-IR" sz="1800" b="1" i="0" u="none" strike="noStrike" baseline="0" dirty="0">
              <a:latin typeface="FrutigerLTStd-BoldCn"/>
            </a:endParaRPr>
          </a:p>
          <a:p>
            <a:endParaRPr lang="fa-IR" sz="1800" b="1" dirty="0">
              <a:latin typeface="FrutigerLTStd-BoldCn"/>
            </a:endParaRPr>
          </a:p>
          <a:p>
            <a:pPr marL="109728" indent="0">
              <a:buNone/>
            </a:pPr>
            <a:r>
              <a:rPr lang="fa-IR" sz="1800" b="1" i="0" u="none" strike="noStrike" baseline="0" dirty="0">
                <a:latin typeface="FrutigerLTStd-BoldCn"/>
              </a:rPr>
              <a:t>                                 </a:t>
            </a:r>
            <a:r>
              <a:rPr lang="en-US" sz="6000" b="1" i="0" u="none" strike="noStrike" baseline="0" dirty="0">
                <a:latin typeface="FrutigerLTStd-BoldCn"/>
              </a:rPr>
              <a:t>Examination</a:t>
            </a:r>
            <a:endParaRPr lang="en-US" sz="60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30A7420-E028-5B23-6489-8B78EE9160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00780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525963"/>
          </a:xfrm>
        </p:spPr>
        <p:txBody>
          <a:bodyPr/>
          <a:lstStyle/>
          <a:p>
            <a:pPr algn="r" rtl="1"/>
            <a:r>
              <a:rPr lang="fa-IR" sz="2000" dirty="0"/>
              <a:t>آسیمتری            شکستگی فک</a:t>
            </a:r>
          </a:p>
          <a:p>
            <a:pPr algn="r" rtl="1"/>
            <a:r>
              <a:rPr lang="fa-IR" sz="2000" dirty="0"/>
              <a:t>تورم لب، پارگی و بریدگی</a:t>
            </a:r>
          </a:p>
          <a:p>
            <a:pPr algn="r" rtl="1"/>
            <a:r>
              <a:rPr lang="fa-IR" sz="2000" dirty="0"/>
              <a:t>اسکار         </a:t>
            </a:r>
            <a:r>
              <a:rPr lang="fa-IR" sz="2000" dirty="0">
                <a:sym typeface="Wingdings" pitchFamily="2" charset="2"/>
              </a:rPr>
              <a:t>آسیب قبلی</a:t>
            </a:r>
          </a:p>
          <a:p>
            <a:pPr algn="r" rtl="1"/>
            <a:r>
              <a:rPr lang="fa-IR" sz="2000" dirty="0">
                <a:sym typeface="Wingdings" pitchFamily="2" charset="2"/>
              </a:rPr>
              <a:t>خونریزی از سوراخ بینی/هموراژی زیر پوستی نزدیک آن          شکستگی استخوان آلوئول</a:t>
            </a:r>
          </a:p>
          <a:p>
            <a:pPr algn="r" rtl="1"/>
            <a:r>
              <a:rPr lang="fa-IR" sz="2000" dirty="0">
                <a:sym typeface="Wingdings" pitchFamily="2" charset="2"/>
              </a:rPr>
              <a:t>توانایی محدود در باز کردن دهان            آسیب به </a:t>
            </a:r>
            <a:r>
              <a:rPr lang="en-US" sz="2000" dirty="0">
                <a:sym typeface="Wingdings" pitchFamily="2" charset="2"/>
              </a:rPr>
              <a:t>TMJ</a:t>
            </a:r>
          </a:p>
          <a:p>
            <a:pPr algn="r" rtl="1"/>
            <a:r>
              <a:rPr lang="fa-IR" sz="2000" dirty="0">
                <a:sym typeface="Wingdings" pitchFamily="2" charset="2"/>
              </a:rPr>
              <a:t>پارگی یا هماتوم چانه            شکستگی سمفیز یا کندیل/ شکستگی دندان های مولر</a:t>
            </a:r>
          </a:p>
          <a:p>
            <a:pPr algn="r" rtl="1"/>
            <a:r>
              <a:rPr lang="fa-IR" sz="2000" dirty="0">
                <a:sym typeface="Wingdings" pitchFamily="2" charset="2"/>
              </a:rPr>
              <a:t>حساسیت استخوان به لمس            شکستگی استخوان زیرین</a:t>
            </a:r>
          </a:p>
          <a:p>
            <a:pPr algn="r" rtl="1"/>
            <a:r>
              <a:rPr lang="fa-IR" sz="2000" dirty="0">
                <a:sym typeface="Wingdings" pitchFamily="2" charset="2"/>
              </a:rPr>
              <a:t>درد مزمن و طولانی مدت صورت           احتمال جا به جایی دندان به کونکای بینی </a:t>
            </a:r>
            <a:endParaRPr lang="en-US" sz="20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/>
              <a:t>معاینه خارج دهانی</a:t>
            </a:r>
            <a:endParaRPr lang="en-US" dirty="0"/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7E3F9CE6-1175-DEE3-EDE7-6077E9F884A1}"/>
              </a:ext>
            </a:extLst>
          </p:cNvPr>
          <p:cNvCxnSpPr>
            <a:cxnSpLocks/>
          </p:cNvCxnSpPr>
          <p:nvPr/>
        </p:nvCxnSpPr>
        <p:spPr>
          <a:xfrm flipH="1">
            <a:off x="2915816" y="2780928"/>
            <a:ext cx="432048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3C132ED0-AF6F-D93B-B81B-57DBDA6B388E}"/>
              </a:ext>
            </a:extLst>
          </p:cNvPr>
          <p:cNvCxnSpPr>
            <a:cxnSpLocks/>
          </p:cNvCxnSpPr>
          <p:nvPr/>
        </p:nvCxnSpPr>
        <p:spPr>
          <a:xfrm flipH="1">
            <a:off x="4860032" y="3140968"/>
            <a:ext cx="504056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7C3759C7-614D-A099-2871-9B986F16FC83}"/>
              </a:ext>
            </a:extLst>
          </p:cNvPr>
          <p:cNvCxnSpPr>
            <a:cxnSpLocks/>
          </p:cNvCxnSpPr>
          <p:nvPr/>
        </p:nvCxnSpPr>
        <p:spPr>
          <a:xfrm flipH="1">
            <a:off x="5796136" y="3437239"/>
            <a:ext cx="576064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CC4F19DF-BDC8-41AD-76F0-CFE338F09A0E}"/>
              </a:ext>
            </a:extLst>
          </p:cNvPr>
          <p:cNvCxnSpPr>
            <a:cxnSpLocks/>
          </p:cNvCxnSpPr>
          <p:nvPr/>
        </p:nvCxnSpPr>
        <p:spPr>
          <a:xfrm flipH="1">
            <a:off x="7164288" y="2420888"/>
            <a:ext cx="504056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622F9FFD-1B7C-4C59-6A2F-87AFB07CFA67}"/>
              </a:ext>
            </a:extLst>
          </p:cNvPr>
          <p:cNvCxnSpPr>
            <a:cxnSpLocks/>
          </p:cNvCxnSpPr>
          <p:nvPr/>
        </p:nvCxnSpPr>
        <p:spPr>
          <a:xfrm flipH="1">
            <a:off x="5364088" y="3861048"/>
            <a:ext cx="576064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6394A174-BC70-42F6-EE8F-859E5998B635}"/>
              </a:ext>
            </a:extLst>
          </p:cNvPr>
          <p:cNvCxnSpPr>
            <a:cxnSpLocks/>
          </p:cNvCxnSpPr>
          <p:nvPr/>
        </p:nvCxnSpPr>
        <p:spPr>
          <a:xfrm flipH="1">
            <a:off x="4716016" y="4149080"/>
            <a:ext cx="576064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726C7044-8D2E-BF13-EF81-863D294065EB}"/>
              </a:ext>
            </a:extLst>
          </p:cNvPr>
          <p:cNvCxnSpPr>
            <a:cxnSpLocks/>
          </p:cNvCxnSpPr>
          <p:nvPr/>
        </p:nvCxnSpPr>
        <p:spPr>
          <a:xfrm flipH="1">
            <a:off x="6876256" y="1700808"/>
            <a:ext cx="576064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2268</TotalTime>
  <Words>1601</Words>
  <Application>Microsoft Office PowerPoint</Application>
  <PresentationFormat>On-screen Show (4:3)</PresentationFormat>
  <Paragraphs>280</Paragraphs>
  <Slides>31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9" baseType="lpstr">
      <vt:lpstr>Courier New</vt:lpstr>
      <vt:lpstr>FrutigerLTStd-BoldCn</vt:lpstr>
      <vt:lpstr>Lucida Sans Unicode</vt:lpstr>
      <vt:lpstr>Verdana</vt:lpstr>
      <vt:lpstr>Wingdings</vt:lpstr>
      <vt:lpstr>Wingdings 2</vt:lpstr>
      <vt:lpstr>Wingdings 3</vt:lpstr>
      <vt:lpstr>Concourse</vt:lpstr>
      <vt:lpstr>traumatic injuries in primary teeth</vt:lpstr>
      <vt:lpstr>ترومای دندان شیری</vt:lpstr>
      <vt:lpstr>آسیب به دندان دائمی</vt:lpstr>
      <vt:lpstr>اپیدمیولوژی و اتیولوژی</vt:lpstr>
      <vt:lpstr>اپیدمیولوژی و اتیولوژی</vt:lpstr>
      <vt:lpstr>پاتوژنز صدمات شیری</vt:lpstr>
      <vt:lpstr>نحوه درگیری مستقیم جوانه دندان دائمی: </vt:lpstr>
      <vt:lpstr>PowerPoint Presentation</vt:lpstr>
      <vt:lpstr>معاینه خارج دهانی</vt:lpstr>
      <vt:lpstr>معاینه داخل دهانی</vt:lpstr>
      <vt:lpstr>لقی دندان</vt:lpstr>
      <vt:lpstr>Alignment دندان ها </vt:lpstr>
      <vt:lpstr>تست های حیات پالپ</vt:lpstr>
      <vt:lpstr>معاینات رادیوگرافیک</vt:lpstr>
      <vt:lpstr>PowerPoint Presentation</vt:lpstr>
      <vt:lpstr>Treatment</vt:lpstr>
      <vt:lpstr>Crown fx.</vt:lpstr>
      <vt:lpstr>Crown root Fx.</vt:lpstr>
      <vt:lpstr>Root Fx.</vt:lpstr>
      <vt:lpstr>Concusion &amp; subluxation</vt:lpstr>
      <vt:lpstr>Extrusion </vt:lpstr>
      <vt:lpstr>Lateral luxation</vt:lpstr>
      <vt:lpstr>Lateral luxation</vt:lpstr>
      <vt:lpstr>Lateral luxation</vt:lpstr>
      <vt:lpstr>Intrusion</vt:lpstr>
      <vt:lpstr>Intrusion </vt:lpstr>
      <vt:lpstr>Avulsion </vt:lpstr>
      <vt:lpstr>Intrusion or avulsion?</vt:lpstr>
      <vt:lpstr>PowerPoint Presentation</vt:lpstr>
      <vt:lpstr>Complications </vt:lpstr>
      <vt:lpstr>Complications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sabt1</dc:creator>
  <cp:lastModifiedBy>samira67008 dehghanitafti</cp:lastModifiedBy>
  <cp:revision>35</cp:revision>
  <dcterms:created xsi:type="dcterms:W3CDTF">2019-12-23T20:20:44Z</dcterms:created>
  <dcterms:modified xsi:type="dcterms:W3CDTF">2026-01-09T22:14:10Z</dcterms:modified>
</cp:coreProperties>
</file>