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42"/>
  </p:notesMasterIdLst>
  <p:sldIdLst>
    <p:sldId id="256" r:id="rId2"/>
    <p:sldId id="257" r:id="rId3"/>
    <p:sldId id="259" r:id="rId4"/>
    <p:sldId id="262" r:id="rId5"/>
    <p:sldId id="258" r:id="rId6"/>
    <p:sldId id="260" r:id="rId7"/>
    <p:sldId id="261" r:id="rId8"/>
    <p:sldId id="263" r:id="rId9"/>
    <p:sldId id="295" r:id="rId10"/>
    <p:sldId id="264" r:id="rId11"/>
    <p:sldId id="265" r:id="rId12"/>
    <p:sldId id="266" r:id="rId13"/>
    <p:sldId id="269" r:id="rId14"/>
    <p:sldId id="270" r:id="rId15"/>
    <p:sldId id="296" r:id="rId16"/>
    <p:sldId id="297" r:id="rId17"/>
    <p:sldId id="271" r:id="rId18"/>
    <p:sldId id="272" r:id="rId19"/>
    <p:sldId id="274" r:id="rId20"/>
    <p:sldId id="273" r:id="rId21"/>
    <p:sldId id="275" r:id="rId22"/>
    <p:sldId id="303" r:id="rId23"/>
    <p:sldId id="276" r:id="rId24"/>
    <p:sldId id="278" r:id="rId25"/>
    <p:sldId id="277" r:id="rId26"/>
    <p:sldId id="279" r:id="rId27"/>
    <p:sldId id="280" r:id="rId28"/>
    <p:sldId id="281" r:id="rId29"/>
    <p:sldId id="282" r:id="rId30"/>
    <p:sldId id="283" r:id="rId31"/>
    <p:sldId id="284" r:id="rId32"/>
    <p:sldId id="287" r:id="rId33"/>
    <p:sldId id="288" r:id="rId34"/>
    <p:sldId id="304" r:id="rId35"/>
    <p:sldId id="289" r:id="rId36"/>
    <p:sldId id="290" r:id="rId37"/>
    <p:sldId id="291" r:id="rId38"/>
    <p:sldId id="292" r:id="rId39"/>
    <p:sldId id="293" r:id="rId40"/>
    <p:sldId id="294" r:id="rId41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78" d="100"/>
          <a:sy n="78" d="100"/>
        </p:scale>
        <p:origin x="1594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36AB6441-468A-4963-BF55-323D63E34C24}" type="datetimeFigureOut">
              <a:rPr lang="fa-IR" smtClean="0"/>
              <a:t>22/07/1447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9E37B0E6-81F6-4F25-86C9-37132970413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7247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824ECE-B3F9-477A-B228-13FFFF24436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60055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6ECB8-19DD-4A7F-8245-46C74C62B6B2}" type="datetimeFigureOut">
              <a:rPr lang="fa-IR" smtClean="0"/>
              <a:t>22/07/1447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C46B3-E535-4978-AC27-2D964FC2513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36571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6ECB8-19DD-4A7F-8245-46C74C62B6B2}" type="datetimeFigureOut">
              <a:rPr lang="fa-IR" smtClean="0"/>
              <a:t>22/07/1447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C46B3-E535-4978-AC27-2D964FC2513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78455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6ECB8-19DD-4A7F-8245-46C74C62B6B2}" type="datetimeFigureOut">
              <a:rPr lang="fa-IR" smtClean="0"/>
              <a:t>22/07/1447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C46B3-E535-4978-AC27-2D964FC2513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8786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6ECB8-19DD-4A7F-8245-46C74C62B6B2}" type="datetimeFigureOut">
              <a:rPr lang="fa-IR" smtClean="0"/>
              <a:t>22/07/1447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C46B3-E535-4978-AC27-2D964FC2513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89646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6ECB8-19DD-4A7F-8245-46C74C62B6B2}" type="datetimeFigureOut">
              <a:rPr lang="fa-IR" smtClean="0"/>
              <a:t>22/07/1447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C46B3-E535-4978-AC27-2D964FC2513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56507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6ECB8-19DD-4A7F-8245-46C74C62B6B2}" type="datetimeFigureOut">
              <a:rPr lang="fa-IR" smtClean="0"/>
              <a:t>22/07/1447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C46B3-E535-4978-AC27-2D964FC2513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888443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6ECB8-19DD-4A7F-8245-46C74C62B6B2}" type="datetimeFigureOut">
              <a:rPr lang="fa-IR" smtClean="0"/>
              <a:t>22/07/1447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C46B3-E535-4978-AC27-2D964FC2513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656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6ECB8-19DD-4A7F-8245-46C74C62B6B2}" type="datetimeFigureOut">
              <a:rPr lang="fa-IR" smtClean="0"/>
              <a:t>22/07/1447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C46B3-E535-4978-AC27-2D964FC2513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832817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6ECB8-19DD-4A7F-8245-46C74C62B6B2}" type="datetimeFigureOut">
              <a:rPr lang="fa-IR" smtClean="0"/>
              <a:t>22/07/1447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C46B3-E535-4978-AC27-2D964FC2513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02999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6ECB8-19DD-4A7F-8245-46C74C62B6B2}" type="datetimeFigureOut">
              <a:rPr lang="fa-IR" smtClean="0"/>
              <a:t>22/07/1447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C46B3-E535-4978-AC27-2D964FC2513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79117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6ECB8-19DD-4A7F-8245-46C74C62B6B2}" type="datetimeFigureOut">
              <a:rPr lang="fa-IR" smtClean="0"/>
              <a:t>22/07/1447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C46B3-E535-4978-AC27-2D964FC2513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15221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56ECB8-19DD-4A7F-8245-46C74C62B6B2}" type="datetimeFigureOut">
              <a:rPr lang="fa-IR" smtClean="0"/>
              <a:t>22/07/1447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5C46B3-E535-4978-AC27-2D964FC2513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30309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microsoft.com/office/2007/relationships/hdphoto" Target="../media/hdphoto2.wdp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4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pn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9D297C0-461C-D18A-CD6C-0E911E0E94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516" y="980747"/>
            <a:ext cx="8712968" cy="4896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1251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82" y="332656"/>
            <a:ext cx="9144000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 rtl="1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3200" b="1" u="sng" dirty="0">
                <a:solidFill>
                  <a:srgbClr val="FF0000"/>
                </a:solidFill>
                <a:cs typeface="B Nazanin" panose="00000400000000000000" pitchFamily="2" charset="-78"/>
              </a:rPr>
              <a:t>آرام بخشی خفیف</a:t>
            </a:r>
          </a:p>
          <a:p>
            <a:pPr marL="800100" lvl="1" indent="-342900" algn="just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cs typeface="B Nazanin" panose="00000400000000000000" pitchFamily="2" charset="-78"/>
              </a:rPr>
              <a:t>یک وضعیت القا شده توسط داروست که به واسطه آن بیمار به </a:t>
            </a: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طور نرمال </a:t>
            </a:r>
            <a:r>
              <a:rPr lang="fa-IR" sz="2400" dirty="0">
                <a:cs typeface="B Nazanin" panose="00000400000000000000" pitchFamily="2" charset="-78"/>
              </a:rPr>
              <a:t>به دستورات شفاهی پاسخ می دهد.</a:t>
            </a:r>
          </a:p>
          <a:p>
            <a:pPr marL="800100" lvl="1" indent="-342900" algn="just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cs typeface="B Nazanin" panose="00000400000000000000" pitchFamily="2" charset="-78"/>
              </a:rPr>
              <a:t>فعالیت های شناختی و هماهنگی بیمار تا حدودی دچار اختلال می شود.</a:t>
            </a:r>
          </a:p>
          <a:p>
            <a:pPr marL="800100" lvl="1" indent="-342900" algn="just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cs typeface="B Nazanin" panose="00000400000000000000" pitchFamily="2" charset="-78"/>
              </a:rPr>
              <a:t>عملکرد قلبی عروقی و تنفسی بیمار بدون تغییر باقی می ماند.</a:t>
            </a:r>
          </a:p>
          <a:p>
            <a:pPr marL="800100" lvl="1" indent="-342900" algn="just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cs typeface="B Nazanin" panose="00000400000000000000" pitchFamily="2" charset="-78"/>
              </a:rPr>
              <a:t>بیمار به طور طبیعی به تحریکات لمسی و دستورات کلامی پاسخ می دهد.</a:t>
            </a:r>
          </a:p>
          <a:p>
            <a:pPr marL="800100" lvl="1" indent="-342900" algn="just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cs typeface="B Nazanin" panose="00000400000000000000" pitchFamily="2" charset="-78"/>
              </a:rPr>
              <a:t>توانایی بیمار برای حفظ مستقل راه هوایی پا برجاست.</a:t>
            </a:r>
          </a:p>
          <a:p>
            <a:pPr marL="800100" lvl="1" indent="-342900" algn="just" rtl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fa-IR" sz="2400" dirty="0">
              <a:cs typeface="B Nazanin" panose="00000400000000000000" pitchFamily="2" charset="-78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3995936" y="4995470"/>
            <a:ext cx="3888432" cy="897449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/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rgbClr val="FF0000"/>
                </a:solidFill>
              </a:rPr>
              <a:t>Mild Sedation</a:t>
            </a:r>
            <a:endParaRPr lang="fa-IR" b="1" dirty="0">
              <a:solidFill>
                <a:srgbClr val="FF0000"/>
              </a:solidFill>
            </a:endParaRPr>
          </a:p>
        </p:txBody>
      </p:sp>
      <p:pic>
        <p:nvPicPr>
          <p:cNvPr id="5" name="Picture 8" descr="H:\فلوشیپ\۲۰۲۰۰۱۲۱_۱۰۳۸۲۷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40763"/>
          <a:stretch/>
        </p:blipFill>
        <p:spPr bwMode="auto">
          <a:xfrm>
            <a:off x="1691680" y="4409348"/>
            <a:ext cx="1864806" cy="2260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91176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496" y="0"/>
            <a:ext cx="9144000" cy="6882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 rtl="1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آرام بخشی متوسط یا </a:t>
            </a:r>
            <a:r>
              <a:rPr lang="en-US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Moderate conscious Sedation</a:t>
            </a:r>
            <a:endParaRPr lang="fa-IR" sz="2800" b="1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800100" lvl="1" indent="-342900" algn="just" rtl="1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2200" dirty="0">
                <a:cs typeface="B Nazanin" panose="00000400000000000000" pitchFamily="2" charset="-78"/>
              </a:rPr>
              <a:t>سطحی از آرام بخشی القا شده توسط داروست که بیمار به </a:t>
            </a:r>
            <a:r>
              <a:rPr lang="fa-IR" sz="2200" dirty="0">
                <a:solidFill>
                  <a:srgbClr val="FF0000"/>
                </a:solidFill>
                <a:cs typeface="B Nazanin" panose="00000400000000000000" pitchFamily="2" charset="-78"/>
              </a:rPr>
              <a:t>طور هدفمند </a:t>
            </a:r>
            <a:r>
              <a:rPr lang="fa-IR" sz="2200" dirty="0">
                <a:cs typeface="B Nazanin" panose="00000400000000000000" pitchFamily="2" charset="-78"/>
              </a:rPr>
              <a:t>به دستورات شفاهی (نظیر چشمانت را باز کن) به تنهایی یا همراه با تحریک لمسی خفیف (ضربه آهسته روی شانه یا صورت) پاسخ می دهد.</a:t>
            </a:r>
          </a:p>
          <a:p>
            <a:pPr marL="800100" lvl="1" indent="-342900" algn="just" rtl="1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2200" dirty="0">
                <a:cs typeface="B Nazanin" panose="00000400000000000000" pitchFamily="2" charset="-78"/>
              </a:rPr>
              <a:t>مداخله برای نگهداری راه هوایی بیمار لازم نیست و تنفس خود به خودی بیمار کافی است.</a:t>
            </a:r>
          </a:p>
          <a:p>
            <a:pPr marL="800100" lvl="1" indent="-342900" algn="just" rtl="1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2200" dirty="0">
                <a:cs typeface="B Nazanin" panose="00000400000000000000" pitchFamily="2" charset="-78"/>
              </a:rPr>
              <a:t>معمولا عملکرد قلبی و عروقی حفظ می شود.</a:t>
            </a:r>
          </a:p>
          <a:p>
            <a:pPr marL="800100" lvl="1" indent="-342900" algn="just" rtl="1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2200" dirty="0">
                <a:cs typeface="B Nazanin" panose="00000400000000000000" pitchFamily="2" charset="-78"/>
              </a:rPr>
              <a:t>به دنبال تحریکات خفیف و دردناک مثل تزریق بی حسی موضعی، </a:t>
            </a:r>
            <a:r>
              <a:rPr lang="fa-IR" sz="2200" u="sng" dirty="0">
                <a:cs typeface="B Nazanin" panose="00000400000000000000" pitchFamily="2" charset="-78"/>
              </a:rPr>
              <a:t>گریه کردن و واکنش پس زدن </a:t>
            </a:r>
            <a:r>
              <a:rPr lang="fa-IR" sz="2200" dirty="0">
                <a:cs typeface="B Nazanin" panose="00000400000000000000" pitchFamily="2" charset="-78"/>
              </a:rPr>
              <a:t>به صورت برجسته دیده می شود.</a:t>
            </a:r>
          </a:p>
          <a:p>
            <a:pPr marL="800100" lvl="1" indent="-342900" algn="just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2200" dirty="0">
                <a:solidFill>
                  <a:prstClr val="black"/>
                </a:solidFill>
                <a:latin typeface="Century Gothic" panose="020B0502020202020204"/>
                <a:cs typeface="B Nazanin" panose="00000400000000000000" pitchFamily="2" charset="-78"/>
              </a:rPr>
              <a:t>مشاهده پیوسته و مستقیم حرکات قفسه سینه و ارتباط کلامی پیوسته برای آرام بخشی متوسط قابل قبول است.</a:t>
            </a:r>
          </a:p>
          <a:p>
            <a:pPr marL="800100" lvl="1" indent="-342900" algn="just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70C0"/>
                </a:solidFill>
                <a:latin typeface="Century Gothic" panose="020B0502020202020204"/>
                <a:cs typeface="B Nazanin" panose="00000400000000000000" pitchFamily="2" charset="-78"/>
              </a:rPr>
              <a:t>حداقل تجهیزات نظارتی برای آرام بخشی متوسط شامل پالس اکسی متر، کاف فشارخون، گوشی پره تراکئال و یک کاپنوگراف برای بررسی تهویه است.</a:t>
            </a:r>
            <a:endParaRPr lang="fa-IR" sz="2200" dirty="0">
              <a:solidFill>
                <a:srgbClr val="0070C0"/>
              </a:solidFill>
              <a:latin typeface="Century Gothic" panose="020B0502020202020204"/>
              <a:cs typeface="B Nazanin" panose="00000400000000000000" pitchFamily="2" charset="-78"/>
            </a:endParaRPr>
          </a:p>
          <a:p>
            <a:pPr lvl="1" algn="just" rtl="1">
              <a:lnSpc>
                <a:spcPct val="150000"/>
              </a:lnSpc>
            </a:pPr>
            <a:endParaRPr lang="fa-IR" sz="2200" dirty="0">
              <a:cs typeface="B Nazanin" panose="00000400000000000000" pitchFamily="2" charset="-78"/>
            </a:endParaRPr>
          </a:p>
        </p:txBody>
      </p:sp>
      <p:pic>
        <p:nvPicPr>
          <p:cNvPr id="6" name="Picture 5" descr="j030337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4133" y="6021288"/>
            <a:ext cx="705459" cy="705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306013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23528" y="836712"/>
            <a:ext cx="8568952" cy="1584176"/>
          </a:xfrm>
          <a:ln>
            <a:solidFill>
              <a:srgbClr val="FF3399"/>
            </a:solidFill>
          </a:ln>
        </p:spPr>
        <p:txBody>
          <a:bodyPr>
            <a:normAutofit/>
          </a:bodyPr>
          <a:lstStyle/>
          <a:p>
            <a:pPr marL="800100" lvl="1" indent="-342900" algn="just">
              <a:lnSpc>
                <a:spcPct val="150000"/>
              </a:lnSpc>
              <a:spcBef>
                <a:spcPts val="0"/>
              </a:spcBef>
              <a:buClr>
                <a:srgbClr val="FF3399"/>
              </a:buClr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داروهای مورد استفاده در آرام بخشی خفیف و متوسط باید دارای حاشیه امنیت (</a:t>
            </a:r>
            <a:r>
              <a:rPr lang="en-US" sz="2400" dirty="0">
                <a:solidFill>
                  <a:prstClr val="black"/>
                </a:solidFill>
                <a:cs typeface="B Nazanin" panose="00000400000000000000" pitchFamily="2" charset="-78"/>
              </a:rPr>
              <a:t>Safe Margin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) بالا باشند تا مانع از از دست رفتن غیر عمدی هوشیاری شود.</a:t>
            </a:r>
          </a:p>
          <a:p>
            <a:endParaRPr lang="fa-IR" dirty="0"/>
          </a:p>
        </p:txBody>
      </p:sp>
      <p:pic>
        <p:nvPicPr>
          <p:cNvPr id="8" name="Picture 3" descr="C:\Users\yasaman rezvani\Desktop\New folder\syringe_vials24387820_M_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7992" y="2600908"/>
            <a:ext cx="5544488" cy="3672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CEDFFE0-EDD0-3D0A-FAC7-D61CE5CFC0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636912"/>
            <a:ext cx="2588133" cy="3723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8191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332656"/>
            <a:ext cx="9036496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800" b="1" dirty="0">
                <a:solidFill>
                  <a:srgbClr val="FF0000"/>
                </a:solidFill>
                <a:latin typeface="Century Gothic" panose="020B0502020202020204"/>
                <a:cs typeface="B Nazanin" panose="00000400000000000000" pitchFamily="2" charset="-78"/>
              </a:rPr>
              <a:t>آرام بخشی عمیق یا </a:t>
            </a:r>
            <a:r>
              <a:rPr lang="en-US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Deep Sedation</a:t>
            </a:r>
            <a:endParaRPr lang="fa-IR" sz="2800" b="1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800100" lvl="1" indent="-342900" algn="just">
              <a:lnSpc>
                <a:spcPct val="12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prstClr val="black"/>
                </a:solidFill>
                <a:latin typeface="Century Gothic" panose="020B0502020202020204"/>
                <a:cs typeface="B Nazanin" panose="00000400000000000000" pitchFamily="2" charset="-78"/>
              </a:rPr>
              <a:t>بیماران در این وضعیت به آسانی بیدار نمی شوند ولی به دنبال تحریکات تکرار شونده و دردناک پاسخ هدفمند می دهند.</a:t>
            </a:r>
          </a:p>
          <a:p>
            <a:pPr marL="800100" lvl="1" indent="-342900" algn="just">
              <a:lnSpc>
                <a:spcPct val="12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prstClr val="black"/>
                </a:solidFill>
                <a:latin typeface="Century Gothic" panose="020B0502020202020204"/>
                <a:cs typeface="B Nazanin" panose="00000400000000000000" pitchFamily="2" charset="-78"/>
              </a:rPr>
              <a:t>معمولا کودکان به تحریکات درد آور شدید تنها به صورت پس زدن پاسخ می دهند یا اصلا پاسخ نمی‌دهند.</a:t>
            </a:r>
          </a:p>
          <a:p>
            <a:pPr marL="800100" lvl="1" indent="-342900" algn="just">
              <a:lnSpc>
                <a:spcPct val="12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prstClr val="black"/>
                </a:solidFill>
                <a:latin typeface="Century Gothic" panose="020B0502020202020204"/>
                <a:cs typeface="B Nazanin" panose="00000400000000000000" pitchFamily="2" charset="-78"/>
              </a:rPr>
              <a:t>عملکرد قلبی عروقی معمولا حفظ می شود.</a:t>
            </a:r>
          </a:p>
          <a:p>
            <a:pPr marL="800100" lvl="1" indent="-342900" algn="just">
              <a:lnSpc>
                <a:spcPct val="12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prstClr val="black"/>
                </a:solidFill>
                <a:latin typeface="Century Gothic" panose="020B0502020202020204"/>
                <a:cs typeface="B Nazanin" panose="00000400000000000000" pitchFamily="2" charset="-78"/>
              </a:rPr>
              <a:t>برای نگهداری راه هوایی معمولا نیاز به کمک می باشد و تنفس خود به خودی اغلب ناکافی است. (استفاده از سیستم تحویل اکسیژن از طریق کانولای بینی)</a:t>
            </a:r>
          </a:p>
          <a:p>
            <a:pPr marL="800100" lvl="1" indent="-342900" algn="just">
              <a:lnSpc>
                <a:spcPct val="12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prstClr val="black"/>
                </a:solidFill>
                <a:latin typeface="Century Gothic" panose="020B0502020202020204"/>
                <a:cs typeface="B Nazanin" panose="00000400000000000000" pitchFamily="2" charset="-78"/>
              </a:rPr>
              <a:t>تجهیزات لازم حداقل شامل پالس اکسی متر، کاپنوگراف، گوشی پره تراکئال، الکتروکاردیوگراف و کاف فشار خون است.</a:t>
            </a:r>
          </a:p>
          <a:p>
            <a:pPr marL="800100" lvl="1" indent="-342900" algn="just">
              <a:lnSpc>
                <a:spcPct val="12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2400" u="sng" dirty="0">
                <a:solidFill>
                  <a:srgbClr val="0070C0"/>
                </a:solidFill>
                <a:latin typeface="Century Gothic" panose="020B0502020202020204"/>
                <a:cs typeface="B Nazanin" panose="00000400000000000000" pitchFamily="2" charset="-78"/>
              </a:rPr>
              <a:t>در این سطح آرام بخشی وجود دستگاه بیهوشی به صورت استندبای ضروری است. </a:t>
            </a:r>
          </a:p>
        </p:txBody>
      </p:sp>
      <p:pic>
        <p:nvPicPr>
          <p:cNvPr id="3" name="Picture 2" descr="C:\Users\novin\Desktop\unname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4760" y="5579385"/>
            <a:ext cx="1161983" cy="1161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52287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H:\فلوشیپ\۲۰۱۹۱۰۲۳_۰۹۲۳۰۲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182"/>
          <a:stretch/>
        </p:blipFill>
        <p:spPr bwMode="auto">
          <a:xfrm>
            <a:off x="683568" y="272593"/>
            <a:ext cx="3744416" cy="6099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H:\فلوشیپ\New folder\۲۰۲۰۰۳۱۸_۰۹۲۷۲۸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3015" y="3068960"/>
            <a:ext cx="2367337" cy="3360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novin\Desktop\4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79" t="5283" r="287" b="7164"/>
          <a:stretch/>
        </p:blipFill>
        <p:spPr bwMode="auto">
          <a:xfrm>
            <a:off x="4647835" y="242573"/>
            <a:ext cx="3567505" cy="2682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68675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3568" y="404663"/>
            <a:ext cx="7920880" cy="936105"/>
          </a:xfrm>
          <a:ln>
            <a:solidFill>
              <a:srgbClr val="00B0F0"/>
            </a:solidFill>
          </a:ln>
        </p:spPr>
        <p:txBody>
          <a:bodyPr>
            <a:normAutofit/>
          </a:bodyPr>
          <a:lstStyle/>
          <a:p>
            <a:r>
              <a:rPr lang="fa-IR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بیهوشی عمومی (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General Anesthesia</a:t>
            </a:r>
            <a:r>
              <a:rPr lang="fa-IR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7504" y="1556792"/>
            <a:ext cx="9036496" cy="2751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 algn="just">
              <a:lnSpc>
                <a:spcPct val="12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prstClr val="black"/>
                </a:solidFill>
                <a:latin typeface="Century Gothic" panose="020B0502020202020204"/>
                <a:cs typeface="B Nazanin" panose="00000400000000000000" pitchFamily="2" charset="-78"/>
              </a:rPr>
              <a:t>بیماران در این وضعیت بیدار نمی شوند و به تحریکات درد آور شدید اصلا پاسخ نمی‌دهند.</a:t>
            </a:r>
          </a:p>
          <a:p>
            <a:pPr marL="800100" lvl="1" indent="-342900" algn="just">
              <a:lnSpc>
                <a:spcPct val="12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prstClr val="black"/>
                </a:solidFill>
                <a:latin typeface="Century Gothic" panose="020B0502020202020204"/>
                <a:cs typeface="B Nazanin" panose="00000400000000000000" pitchFamily="2" charset="-78"/>
              </a:rPr>
              <a:t>عملکرد قلبی عروقی معمولا حفظ می شود.</a:t>
            </a:r>
          </a:p>
          <a:p>
            <a:pPr marL="800100" lvl="1" indent="-342900" algn="just">
              <a:lnSpc>
                <a:spcPct val="12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prstClr val="black"/>
                </a:solidFill>
                <a:latin typeface="Century Gothic" panose="020B0502020202020204"/>
                <a:cs typeface="B Nazanin" panose="00000400000000000000" pitchFamily="2" charset="-78"/>
              </a:rPr>
              <a:t>تنفس خود به خودی وجود ندارد و باید برای نگهداری راه هوایی بیمار از لوله گذاری (</a:t>
            </a:r>
            <a:r>
              <a:rPr lang="en-US" sz="2400" dirty="0">
                <a:solidFill>
                  <a:prstClr val="black"/>
                </a:solidFill>
                <a:latin typeface="+mj-lt"/>
                <a:cs typeface="B Nazanin" panose="00000400000000000000" pitchFamily="2" charset="-78"/>
              </a:rPr>
              <a:t>Intubation</a:t>
            </a:r>
            <a:r>
              <a:rPr lang="fa-IR" sz="2400" dirty="0">
                <a:solidFill>
                  <a:prstClr val="black"/>
                </a:solidFill>
                <a:latin typeface="Century Gothic" panose="020B0502020202020204"/>
                <a:cs typeface="B Nazanin" panose="00000400000000000000" pitchFamily="2" charset="-78"/>
              </a:rPr>
              <a:t>) استفاده کرد. (به دو صورت نازوتراکئال و اورو تراکئال)</a:t>
            </a:r>
          </a:p>
          <a:p>
            <a:pPr marL="800100" lvl="1" indent="-342900" algn="just">
              <a:lnSpc>
                <a:spcPct val="12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prstClr val="black"/>
                </a:solidFill>
                <a:latin typeface="Century Gothic" panose="020B0502020202020204"/>
                <a:cs typeface="B Nazanin" panose="00000400000000000000" pitchFamily="2" charset="-78"/>
              </a:rPr>
              <a:t>حداکثر تجهیزات مونیتورینگ را لازم دارد.</a:t>
            </a:r>
            <a:endParaRPr lang="fa-IR" sz="2400" u="sng" dirty="0">
              <a:solidFill>
                <a:srgbClr val="0070C0"/>
              </a:solidFill>
              <a:latin typeface="Century Gothic" panose="020B0502020202020204"/>
              <a:cs typeface="B Nazanin" panose="00000400000000000000" pitchFamily="2" charset="-78"/>
            </a:endParaRPr>
          </a:p>
        </p:txBody>
      </p:sp>
      <p:pic>
        <p:nvPicPr>
          <p:cNvPr id="1026" name="Picture 2" descr="C:\Users\novin\Desktop\A309191_1_En_10_Fig1_HTML.g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8" t="42503" b="-1"/>
          <a:stretch/>
        </p:blipFill>
        <p:spPr bwMode="auto">
          <a:xfrm flipH="1">
            <a:off x="1331640" y="4460512"/>
            <a:ext cx="2205863" cy="2064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3385734" y="4407081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8" name="Picture 7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8738"/>
          <a:stretch/>
        </p:blipFill>
        <p:spPr bwMode="auto">
          <a:xfrm>
            <a:off x="5174704" y="4575720"/>
            <a:ext cx="2925688" cy="18776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642289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4" y="116632"/>
            <a:ext cx="8892480" cy="275152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800100" lvl="1" indent="-342900" algn="just">
              <a:lnSpc>
                <a:spcPct val="12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/>
                <a:cs typeface="B Nazanin" panose="00000400000000000000" pitchFamily="2" charset="-78"/>
              </a:rPr>
              <a:t>مزایای بیهوشی در مقایسه با آرام بخشی عمیق :</a:t>
            </a:r>
          </a:p>
          <a:p>
            <a:pPr lvl="1" algn="just">
              <a:lnSpc>
                <a:spcPct val="120000"/>
              </a:lnSpc>
              <a:buClr>
                <a:srgbClr val="FF0000"/>
              </a:buClr>
            </a:pPr>
            <a:r>
              <a:rPr lang="fa-IR" sz="2400" dirty="0">
                <a:solidFill>
                  <a:prstClr val="black"/>
                </a:solidFill>
                <a:latin typeface="Century Gothic" panose="020B0502020202020204"/>
                <a:cs typeface="B Nazanin" panose="00000400000000000000" pitchFamily="2" charset="-78"/>
              </a:rPr>
              <a:t>    - برخلاف آرام بخشی، در کودکان دارای مشکلات آناتومیکی ، بیماری های سیستمیک (</a:t>
            </a:r>
            <a:r>
              <a:rPr lang="en-US" sz="2400" dirty="0">
                <a:solidFill>
                  <a:prstClr val="black"/>
                </a:solidFill>
                <a:cs typeface="B Nazanin" panose="00000400000000000000" pitchFamily="2" charset="-78"/>
              </a:rPr>
              <a:t>ASA III</a:t>
            </a:r>
            <a:r>
              <a:rPr lang="fa-IR" sz="2400" dirty="0">
                <a:solidFill>
                  <a:prstClr val="black"/>
                </a:solidFill>
                <a:latin typeface="Century Gothic" panose="020B0502020202020204"/>
                <a:cs typeface="B Nazanin" panose="00000400000000000000" pitchFamily="2" charset="-78"/>
              </a:rPr>
              <a:t> و بالاتر) ، عفونت های حاد و ترومای وسیع دهانی، صورتی و دندانی کاربرد دارد.</a:t>
            </a:r>
          </a:p>
          <a:p>
            <a:pPr lvl="1" algn="just">
              <a:lnSpc>
                <a:spcPct val="120000"/>
              </a:lnSpc>
              <a:buClr>
                <a:srgbClr val="FF0000"/>
              </a:buClr>
            </a:pPr>
            <a:r>
              <a:rPr lang="fa-IR" sz="2400" dirty="0">
                <a:solidFill>
                  <a:prstClr val="black"/>
                </a:solidFill>
                <a:latin typeface="Century Gothic" panose="020B0502020202020204"/>
                <a:cs typeface="B Nazanin" panose="00000400000000000000" pitchFamily="2" charset="-78"/>
              </a:rPr>
              <a:t>    - در مقایسه با آرام بخشی ، مونیتورینگ دقیق تری در بیهوشی انجام می شود.</a:t>
            </a:r>
          </a:p>
          <a:p>
            <a:pPr lvl="1" algn="just">
              <a:lnSpc>
                <a:spcPct val="120000"/>
              </a:lnSpc>
              <a:buClr>
                <a:srgbClr val="FF0000"/>
              </a:buClr>
            </a:pPr>
            <a:r>
              <a:rPr lang="fa-IR" sz="2400" dirty="0">
                <a:solidFill>
                  <a:prstClr val="black"/>
                </a:solidFill>
                <a:latin typeface="Century Gothic" panose="020B0502020202020204"/>
                <a:cs typeface="B Nazanin" panose="00000400000000000000" pitchFamily="2" charset="-78"/>
              </a:rPr>
              <a:t>    - به دلیل اینتوبه شدن بیماردر طی بیهوشی، انجام کار دندانپزشکی با سرعت و سهولت بیشتری انجام می شود.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7504" y="4433044"/>
            <a:ext cx="8892480" cy="2308324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800100" lvl="1" indent="-342900" algn="just">
              <a:lnSpc>
                <a:spcPct val="12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/>
                <a:cs typeface="B Nazanin" panose="00000400000000000000" pitchFamily="2" charset="-78"/>
              </a:rPr>
              <a:t>معایب بیهوشی در مقایسه با آرام بخشی عمیق :</a:t>
            </a:r>
          </a:p>
          <a:p>
            <a:pPr lvl="1" algn="just">
              <a:lnSpc>
                <a:spcPct val="120000"/>
              </a:lnSpc>
              <a:buClr>
                <a:srgbClr val="FF0000"/>
              </a:buClr>
            </a:pPr>
            <a:r>
              <a:rPr lang="fa-IR" sz="2400" dirty="0">
                <a:solidFill>
                  <a:prstClr val="black"/>
                </a:solidFill>
                <a:latin typeface="Century Gothic" panose="020B0502020202020204"/>
                <a:cs typeface="B Nazanin" panose="00000400000000000000" pitchFamily="2" charset="-78"/>
              </a:rPr>
              <a:t>    - انجام بیهوشی در محیط های بیمارستانی باعث تشدید اضطراب و ترس کودکان و والدین می شود.</a:t>
            </a:r>
          </a:p>
          <a:p>
            <a:pPr lvl="1" algn="just">
              <a:lnSpc>
                <a:spcPct val="120000"/>
              </a:lnSpc>
              <a:buClr>
                <a:srgbClr val="FF0000"/>
              </a:buClr>
            </a:pPr>
            <a:r>
              <a:rPr lang="fa-IR" sz="2400" dirty="0">
                <a:solidFill>
                  <a:prstClr val="black"/>
                </a:solidFill>
                <a:latin typeface="Century Gothic" panose="020B0502020202020204"/>
                <a:cs typeface="B Nazanin" panose="00000400000000000000" pitchFamily="2" charset="-78"/>
              </a:rPr>
              <a:t>    - عوارض بعد از ریکاوری درمان دندانپزشکی تحت بیهوشی بیشتر از آرام بخشی است ( به صورت استفراغ ، تب و گلو درد شدید )  </a:t>
            </a:r>
          </a:p>
        </p:txBody>
      </p:sp>
      <p:pic>
        <p:nvPicPr>
          <p:cNvPr id="7" name="Picture 2" descr="C:\Users\novin\Desktop\header_prosandcons-765x38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9716" y="2940162"/>
            <a:ext cx="2968055" cy="1424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D2ECD1D-661F-C38B-B895-6567F9A89A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965370"/>
            <a:ext cx="1008112" cy="1374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0967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6138" y="235606"/>
            <a:ext cx="8536796" cy="584775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3200" dirty="0">
                <a:solidFill>
                  <a:srgbClr val="FF3399"/>
                </a:solidFill>
                <a:cs typeface="B Titr" panose="00000700000000000000" pitchFamily="2" charset="-78"/>
              </a:rPr>
              <a:t>تفاوت های آناتومیک و فیزیولوژیک کودکان و بزرگسالان</a:t>
            </a:r>
            <a:endParaRPr lang="en-US" sz="3200" dirty="0">
              <a:solidFill>
                <a:srgbClr val="FF3399"/>
              </a:solidFill>
              <a:cs typeface="B Titr" panose="00000700000000000000" pitchFamily="2" charset="-78"/>
            </a:endParaRP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186138" y="1025352"/>
            <a:ext cx="8706342" cy="564400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2400" dirty="0">
                <a:cs typeface="B Nazanin" panose="00000400000000000000" pitchFamily="2" charset="-78"/>
              </a:rPr>
              <a:t>فعالیت متابولیک پایه در کودکان بیشتر است. </a:t>
            </a:r>
          </a:p>
          <a:p>
            <a:pPr marL="457200" indent="-457200" algn="just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2400" dirty="0">
                <a:cs typeface="B Nazanin" panose="00000400000000000000" pitchFamily="2" charset="-78"/>
              </a:rPr>
              <a:t>به دلیل نیاز به اکسیژن بیشتر و سیستم آلوئولی کمتر تکامل یافته در کودکان، سرعت تنفس (</a:t>
            </a:r>
            <a:r>
              <a:rPr lang="en-US" sz="2400" dirty="0">
                <a:cs typeface="B Nazanin" panose="00000400000000000000" pitchFamily="2" charset="-78"/>
              </a:rPr>
              <a:t>Respiratory Rate</a:t>
            </a:r>
            <a:r>
              <a:rPr lang="fa-IR" sz="2400" dirty="0">
                <a:cs typeface="B Nazanin" panose="00000400000000000000" pitchFamily="2" charset="-78"/>
              </a:rPr>
              <a:t>) از بزرگسالان بیشتر است.</a:t>
            </a:r>
          </a:p>
          <a:p>
            <a:pPr marL="457200" indent="-457200" algn="just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2400" dirty="0">
                <a:cs typeface="B Nazanin" panose="00000400000000000000" pitchFamily="2" charset="-78"/>
              </a:rPr>
              <a:t>به علت راه های هوایی باریک تر، وجود لوزه های هیپرتروفیک، زبان بزرگ و ترشحات بیشتر در کودکان، خطر انسداد هوایی در آنها بیشتر است.</a:t>
            </a:r>
          </a:p>
          <a:p>
            <a:pPr marL="457200" indent="-457200" algn="just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2400" dirty="0">
                <a:cs typeface="B Nazanin" panose="00000400000000000000" pitchFamily="2" charset="-78"/>
              </a:rPr>
              <a:t>به دلیل توراکس کوچک تر و در نتیجه ذخیره فانکشنال کمتر در کودکان، در صورت بروز انسداد تنفسی، نسبت به بزرگسالان سریع تر دچار آپنه و </a:t>
            </a:r>
            <a:r>
              <a:rPr lang="en-US" sz="2400" dirty="0">
                <a:cs typeface="B Nazanin" panose="00000400000000000000" pitchFamily="2" charset="-78"/>
              </a:rPr>
              <a:t>desaturation</a:t>
            </a:r>
            <a:r>
              <a:rPr lang="fa-IR" sz="2400" dirty="0">
                <a:cs typeface="B Nazanin" panose="00000400000000000000" pitchFamily="2" charset="-78"/>
              </a:rPr>
              <a:t> می شوند.</a:t>
            </a:r>
          </a:p>
          <a:p>
            <a:pPr marL="457200" indent="-457200" algn="just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2400" dirty="0">
                <a:cs typeface="B Nazanin" panose="00000400000000000000" pitchFamily="2" charset="-78"/>
              </a:rPr>
              <a:t> در کودکان نسبت به بزرگسالان تعداد ضربان قلب (</a:t>
            </a:r>
            <a:r>
              <a:rPr lang="en-US" sz="2400" dirty="0">
                <a:cs typeface="B Nazanin" panose="00000400000000000000" pitchFamily="2" charset="-78"/>
              </a:rPr>
              <a:t>Heart Rate</a:t>
            </a:r>
            <a:r>
              <a:rPr lang="fa-IR" sz="2400" dirty="0">
                <a:cs typeface="B Nazanin" panose="00000400000000000000" pitchFamily="2" charset="-78"/>
              </a:rPr>
              <a:t>) بالاتر و فشار خون پایین تر است.</a:t>
            </a:r>
          </a:p>
          <a:p>
            <a:pPr marL="457200" indent="-457200" algn="just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2400" dirty="0">
                <a:cs typeface="B Nazanin" panose="00000400000000000000" pitchFamily="2" charset="-78"/>
              </a:rPr>
              <a:t>کودکان نسبت به بزرگسالان به برادی کاردی و افت فشار خون در طی پروسه آرام بخشی مستعدترند.</a:t>
            </a:r>
          </a:p>
          <a:p>
            <a:pPr marL="457200" indent="-457200" algn="just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2400" dirty="0">
                <a:cs typeface="B Nazanin" panose="00000400000000000000" pitchFamily="2" charset="-78"/>
              </a:rPr>
              <a:t>به دلیل خون رسانی محیطی بهتر در کودکان، شروع اثر داروها غالبا سریع تر است.</a:t>
            </a:r>
          </a:p>
          <a:p>
            <a:pPr marL="457200" indent="-457200">
              <a:buClr>
                <a:srgbClr val="FF0000"/>
              </a:buClr>
              <a:buFont typeface="Wingdings" panose="05000000000000000000" pitchFamily="2" charset="2"/>
              <a:buChar char="ü"/>
            </a:pPr>
            <a:endParaRPr lang="fa-IR" sz="2400" dirty="0">
              <a:cs typeface="B Nazanin" panose="00000400000000000000" pitchFamily="2" charset="-78"/>
            </a:endParaRPr>
          </a:p>
          <a:p>
            <a:pPr marL="457200" indent="-457200">
              <a:buClr>
                <a:srgbClr val="FF0000"/>
              </a:buClr>
              <a:buFont typeface="Wingdings" panose="05000000000000000000" pitchFamily="2" charset="2"/>
              <a:buChar char="ü"/>
            </a:pPr>
            <a:endParaRPr lang="fa-IR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960173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3568" y="406405"/>
            <a:ext cx="7776864" cy="646331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3600" dirty="0">
                <a:solidFill>
                  <a:srgbClr val="FF0000"/>
                </a:solidFill>
                <a:cs typeface="B Titr" panose="00000700000000000000" pitchFamily="2" charset="-78"/>
              </a:rPr>
              <a:t>راه های تجویز دارو برای آرام بخشی</a:t>
            </a:r>
            <a:endParaRPr lang="en-US" sz="36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1268760"/>
            <a:ext cx="849694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just" rtl="1">
              <a:lnSpc>
                <a:spcPct val="150000"/>
              </a:lnSpc>
            </a:pPr>
            <a:r>
              <a:rPr lang="fa-IR" sz="2400" dirty="0">
                <a:cs typeface="B Nazanin" panose="00000400000000000000" pitchFamily="2" charset="-78"/>
              </a:rPr>
              <a:t>1- استنشاقی</a:t>
            </a:r>
          </a:p>
          <a:p>
            <a:pPr lvl="1" algn="just" rtl="1">
              <a:lnSpc>
                <a:spcPct val="150000"/>
              </a:lnSpc>
            </a:pPr>
            <a:r>
              <a:rPr lang="fa-IR" sz="2400" dirty="0">
                <a:cs typeface="B Nazanin" panose="00000400000000000000" pitchFamily="2" charset="-78"/>
              </a:rPr>
              <a:t>2- گوارشی (اورال و رکتال)</a:t>
            </a:r>
          </a:p>
          <a:p>
            <a:pPr lvl="1" algn="just" rtl="1">
              <a:lnSpc>
                <a:spcPct val="150000"/>
              </a:lnSpc>
            </a:pPr>
            <a:r>
              <a:rPr lang="fa-IR" sz="2400" dirty="0">
                <a:cs typeface="B Nazanin" panose="00000400000000000000" pitchFamily="2" charset="-78"/>
              </a:rPr>
              <a:t>3- تزریقی (داخل عضلانی، زیر جلدی، زیر مخاطی و داخل بینی و داخل وریدی)</a:t>
            </a:r>
          </a:p>
          <a:p>
            <a:pPr lvl="1" algn="just" rtl="1">
              <a:lnSpc>
                <a:spcPct val="150000"/>
              </a:lnSpc>
            </a:pPr>
            <a:endParaRPr lang="fa-IR" sz="2400" dirty="0">
              <a:cs typeface="B Nazanin" panose="00000400000000000000" pitchFamily="2" charset="-78"/>
            </a:endParaRPr>
          </a:p>
          <a:p>
            <a:pPr marL="800100" lvl="1" indent="-342900" algn="just" rtl="1">
              <a:lnSpc>
                <a:spcPct val="150000"/>
              </a:lnSpc>
              <a:buClr>
                <a:srgbClr val="FF3399"/>
              </a:buClr>
              <a:buFont typeface="Wingdings" panose="05000000000000000000" pitchFamily="2" charset="2"/>
              <a:buChar char="ü"/>
            </a:pPr>
            <a:r>
              <a:rPr lang="fa-IR" sz="2400" dirty="0">
                <a:cs typeface="B Nazanin" panose="00000400000000000000" pitchFamily="2" charset="-78"/>
              </a:rPr>
              <a:t>هریک از این روش ها دارای مزایا و معایب خاص خود می باشد.</a:t>
            </a:r>
          </a:p>
          <a:p>
            <a:pPr marL="800100" lvl="1" indent="-342900" algn="just" rtl="1">
              <a:lnSpc>
                <a:spcPct val="150000"/>
              </a:lnSpc>
              <a:buClr>
                <a:srgbClr val="FF3399"/>
              </a:buClr>
              <a:buFont typeface="Wingdings" panose="05000000000000000000" pitchFamily="2" charset="2"/>
              <a:buChar char="ü"/>
            </a:pPr>
            <a:r>
              <a:rPr lang="fa-IR" sz="2400" dirty="0">
                <a:cs typeface="B Nazanin" panose="00000400000000000000" pitchFamily="2" charset="-78"/>
              </a:rPr>
              <a:t>به عنوان یک اصل کلی یک دوز مشخص از یک دارو که با روش های مختلف تجویز می شود، می تواند اثرات متفاوت داشته باشد.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227697" y="3429000"/>
            <a:ext cx="8592775" cy="2016224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8" name="Picture 7" descr="j030337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5608916"/>
            <a:ext cx="955577" cy="955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5766180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yasaman rezvani\Desktop\New folder\sedati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5616" y="1484784"/>
            <a:ext cx="6855031" cy="45485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971600" y="332702"/>
            <a:ext cx="7128793" cy="864050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Inhalation (Pulmonary) Route</a:t>
            </a:r>
          </a:p>
        </p:txBody>
      </p:sp>
    </p:spTree>
    <p:extLst>
      <p:ext uri="{BB962C8B-B14F-4D97-AF65-F5344CB8AC3E}">
        <p14:creationId xmlns:p14="http://schemas.microsoft.com/office/powerpoint/2010/main" val="21892364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novin\Desktop\60e71c410423ae0d9d9e5a94_sedation-p-80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0198" y="135594"/>
            <a:ext cx="4288026" cy="3778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113026" y="3895463"/>
            <a:ext cx="8640960" cy="720080"/>
          </a:xfrm>
          <a:prstGeom prst="rect">
            <a:avLst/>
          </a:prstGeom>
          <a:ln>
            <a:solidFill>
              <a:srgbClr val="00B050"/>
            </a:solidFill>
          </a:ln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A53010"/>
              </a:buClr>
              <a:buSzTx/>
              <a:buFont typeface="Wingdings 3" charset="2"/>
              <a:buNone/>
              <a:tabLst/>
              <a:defRPr/>
            </a:pPr>
            <a:r>
              <a:rPr kumimoji="0" lang="fa-IR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entury Gothic" panose="020B0502020202020204"/>
                <a:cs typeface="B Nazanin" panose="00000400000000000000" pitchFamily="2" charset="-78"/>
              </a:rPr>
              <a:t>کنترل رفتاری دارویی در کودکان(آرام بخشی)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entury Gothic" panose="020B0502020202020204"/>
              <a:cs typeface="B Nazanin" panose="00000400000000000000" pitchFamily="2" charset="-78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060037" y="4869160"/>
            <a:ext cx="4680520" cy="1729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 algn="ctr" rtl="1">
              <a:buClr>
                <a:srgbClr val="E3EACF">
                  <a:lumMod val="40000"/>
                  <a:lumOff val="60000"/>
                </a:srgbClr>
              </a:buClr>
              <a:buFont typeface="Wingdings 3" charset="2"/>
              <a:buNone/>
            </a:pPr>
            <a:r>
              <a:rPr lang="fa-IR" sz="2400" dirty="0">
                <a:solidFill>
                  <a:srgbClr val="0070C0"/>
                </a:solidFill>
                <a:latin typeface="Century Gothic" panose="020B0502020202020204"/>
                <a:cs typeface="B Titr" panose="00000700000000000000" pitchFamily="2" charset="-78"/>
              </a:rPr>
              <a:t>دکتر سمیرا دهقانی تفتی</a:t>
            </a:r>
          </a:p>
          <a:p>
            <a:pPr marL="0" indent="0" algn="ctr" rtl="1">
              <a:buClr>
                <a:srgbClr val="E3EACF">
                  <a:lumMod val="40000"/>
                  <a:lumOff val="60000"/>
                </a:srgbClr>
              </a:buClr>
              <a:buFont typeface="Wingdings 3" charset="2"/>
              <a:buNone/>
            </a:pPr>
            <a:r>
              <a:rPr lang="fa-IR" sz="2400" dirty="0">
                <a:solidFill>
                  <a:srgbClr val="0070C0"/>
                </a:solidFill>
                <a:latin typeface="Century Gothic" panose="020B0502020202020204"/>
                <a:cs typeface="B Titr" panose="00000700000000000000" pitchFamily="2" charset="-78"/>
              </a:rPr>
              <a:t>متخصص دندانپزشکی کودکان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9799" y="135594"/>
            <a:ext cx="1750520" cy="1565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2646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3528" y="1052736"/>
            <a:ext cx="8712968" cy="5688632"/>
          </a:xfrm>
        </p:spPr>
        <p:txBody>
          <a:bodyPr>
            <a:normAutofit/>
          </a:bodyPr>
          <a:lstStyle/>
          <a:p>
            <a:pPr marL="800100" lvl="1" indent="-342900" algn="r">
              <a:lnSpc>
                <a:spcPct val="150000"/>
              </a:lnSpc>
              <a:buClr>
                <a:srgbClr val="7030A0"/>
              </a:buClr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راه استنشاقی راهی بسیار موثر است که داروها به دنبال استنشاق و به صورت آنی از طریق اپی تلیوم ریه به داخل خون جذب می شود.</a:t>
            </a:r>
          </a:p>
          <a:p>
            <a:pPr marL="800100" lvl="1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تمام داروهای استنشاقی قابل تیتره کردن است و به دندانپزشک این امکان را می دهد که سطح آرام بخشی را با سطح تحریکات و پاسخ بیمار تطبیق دهد.</a:t>
            </a:r>
          </a:p>
          <a:p>
            <a:pPr marL="800100" lvl="1" indent="-342900" algn="r">
              <a:lnSpc>
                <a:spcPct val="150000"/>
              </a:lnSpc>
              <a:buClr>
                <a:srgbClr val="7030A0"/>
              </a:buClr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ترکیب نیتروس اکساید و اکسیژن شایع ترین روش مورد استفاده دندانپزشکان جهت آرام بخشی کودکان است که باعث ایجاد آرام بخشی خفیف تا متوسط می شود. </a:t>
            </a:r>
          </a:p>
          <a:p>
            <a:pPr marL="800100" lvl="1" indent="-342900" algn="r">
              <a:lnSpc>
                <a:spcPct val="150000"/>
              </a:lnSpc>
              <a:buClr>
                <a:srgbClr val="7030A0"/>
              </a:buClr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نیترواکساید گازی خوشبو، بدون رنگ ، خنثی و غیرقابل اشتعال می باشد.</a:t>
            </a:r>
          </a:p>
          <a:p>
            <a:pPr marL="800100" lvl="1" indent="-342900" algn="r">
              <a:lnSpc>
                <a:spcPct val="150000"/>
              </a:lnSpc>
              <a:buClr>
                <a:srgbClr val="7030A0"/>
              </a:buClr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به دلیل عدم سوخت و ساز این گاز در کبد، امکان ریکاوری سریع بیمار وجود دارد.</a:t>
            </a:r>
          </a:p>
          <a:p>
            <a:pPr marL="800100" lvl="1" indent="-342900" algn="r">
              <a:lnSpc>
                <a:spcPct val="150000"/>
              </a:lnSpc>
              <a:buClr>
                <a:srgbClr val="7030A0"/>
              </a:buClr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chemeClr val="tx1"/>
                </a:solidFill>
                <a:cs typeface="B Nazanin" panose="00000400000000000000" pitchFamily="2" charset="-78"/>
              </a:rPr>
              <a:t>دفع گاز به طور کامل از طریق ریه ها انجام می شود.</a:t>
            </a:r>
          </a:p>
          <a:p>
            <a:pPr marL="800100" lvl="1" indent="-342900" algn="r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fa-IR" sz="2400" dirty="0">
              <a:cs typeface="B Nazanin" panose="00000400000000000000" pitchFamily="2" charset="-78"/>
            </a:endParaRPr>
          </a:p>
          <a:p>
            <a:pPr lvl="1" algn="r">
              <a:lnSpc>
                <a:spcPct val="150000"/>
              </a:lnSpc>
            </a:pPr>
            <a:endParaRPr lang="fa-IR" sz="2400" dirty="0">
              <a:cs typeface="B Nazanin" panose="00000400000000000000" pitchFamily="2" charset="-78"/>
            </a:endParaRPr>
          </a:p>
          <a:p>
            <a:pPr marL="800100" lvl="1" indent="-342900" algn="r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fa-IR" sz="2400" dirty="0">
              <a:cs typeface="B Nazanin" panose="00000400000000000000" pitchFamily="2" charset="-78"/>
            </a:endParaRPr>
          </a:p>
          <a:p>
            <a:pPr marL="800100" lvl="1" indent="-342900" algn="r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fa-IR" sz="2400" dirty="0">
              <a:cs typeface="B Nazanin" panose="00000400000000000000" pitchFamily="2" charset="-78"/>
            </a:endParaRPr>
          </a:p>
          <a:p>
            <a:pPr marL="800100" lvl="1" indent="-342900" algn="r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fa-IR" sz="2400" dirty="0">
              <a:cs typeface="B Nazanin" panose="00000400000000000000" pitchFamily="2" charset="-78"/>
            </a:endParaRPr>
          </a:p>
          <a:p>
            <a:pPr marL="457200" indent="-457200" algn="r">
              <a:buFont typeface="Wingdings" panose="05000000000000000000" pitchFamily="2" charset="2"/>
              <a:buChar char="v"/>
            </a:pPr>
            <a:endParaRPr lang="fa-IR" dirty="0"/>
          </a:p>
        </p:txBody>
      </p:sp>
      <p:pic>
        <p:nvPicPr>
          <p:cNvPr id="5" name="Picture 4" descr="C:\Users\novin\Desktop\unname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1" y="188641"/>
            <a:ext cx="936103" cy="936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10967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5780" y="1916832"/>
            <a:ext cx="8748464" cy="3764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 algn="just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300" u="sng" dirty="0">
                <a:solidFill>
                  <a:srgbClr val="FF3399"/>
                </a:solidFill>
                <a:cs typeface="B Nazanin" panose="00000400000000000000" pitchFamily="2" charset="-78"/>
              </a:rPr>
              <a:t>معمولا از تکنیک تیتراسیون استاندارد برای القا آرام بخشی استفاده می شود.</a:t>
            </a:r>
            <a:r>
              <a:rPr lang="fa-IR" sz="2300" dirty="0">
                <a:solidFill>
                  <a:srgbClr val="FF3399"/>
                </a:solidFill>
                <a:cs typeface="B Nazanin" panose="00000400000000000000" pitchFamily="2" charset="-78"/>
              </a:rPr>
              <a:t> </a:t>
            </a:r>
            <a:r>
              <a:rPr lang="fa-IR" sz="2300" dirty="0">
                <a:cs typeface="B Nazanin" panose="00000400000000000000" pitchFamily="2" charset="-78"/>
              </a:rPr>
              <a:t>در این روش تجویز نیترو اکساید با غلظت 10% آغاز شده و سپس در دامنه بین 5 تا 10درصد افزایش یافته تا زمانی که بیمار راحت تر شده و علائمی از آرام بخشی مطلوب را نشان دهد.</a:t>
            </a:r>
          </a:p>
          <a:p>
            <a:pPr marL="800100" lvl="1" indent="-342900" algn="just">
              <a:lnSpc>
                <a:spcPct val="150000"/>
              </a:lnSpc>
              <a:buClr>
                <a:srgbClr val="FF3399"/>
              </a:buClr>
              <a:buFont typeface="Wingdings" panose="05000000000000000000" pitchFamily="2" charset="2"/>
              <a:buChar char="ü"/>
            </a:pPr>
            <a:r>
              <a:rPr lang="fa-IR" sz="2300" dirty="0">
                <a:cs typeface="B Nazanin" panose="00000400000000000000" pitchFamily="2" charset="-78"/>
              </a:rPr>
              <a:t>معمولا نیتروس اکساید در غلظت‌های بین </a:t>
            </a:r>
            <a:r>
              <a:rPr lang="fa-IR" sz="2300" u="sng" dirty="0">
                <a:cs typeface="B Nazanin" panose="00000400000000000000" pitchFamily="2" charset="-78"/>
              </a:rPr>
              <a:t>30 تا 50% </a:t>
            </a:r>
            <a:r>
              <a:rPr lang="fa-IR" sz="2300" dirty="0">
                <a:cs typeface="B Nazanin" panose="00000400000000000000" pitchFamily="2" charset="-78"/>
              </a:rPr>
              <a:t>سبب بروز این علائمی می شود.</a:t>
            </a:r>
          </a:p>
          <a:p>
            <a:pPr marL="800100" lvl="1" indent="-342900" algn="just">
              <a:lnSpc>
                <a:spcPct val="150000"/>
              </a:lnSpc>
              <a:buClr>
                <a:srgbClr val="FF3399"/>
              </a:buClr>
              <a:buFont typeface="Wingdings" panose="05000000000000000000" pitchFamily="2" charset="2"/>
              <a:buChar char="ü"/>
            </a:pPr>
            <a:r>
              <a:rPr lang="fa-IR" sz="2300" dirty="0">
                <a:cs typeface="B Nazanin" panose="00000400000000000000" pitchFamily="2" charset="-78"/>
              </a:rPr>
              <a:t>به طور معمول در اعمال دندانپزشکی غلظت نیتروس اکساید نباید </a:t>
            </a:r>
            <a:r>
              <a:rPr lang="fa-IR" sz="2300" u="sng" dirty="0">
                <a:cs typeface="B Nazanin" panose="00000400000000000000" pitchFamily="2" charset="-78"/>
              </a:rPr>
              <a:t>بیش از 50% </a:t>
            </a:r>
            <a:r>
              <a:rPr lang="fa-IR" sz="2300" dirty="0">
                <a:cs typeface="B Nazanin" panose="00000400000000000000" pitchFamily="2" charset="-78"/>
              </a:rPr>
              <a:t>باشد چرا که باعث بروز تهوع و استفراغ و عدم تعادل در بیمار می شود.</a:t>
            </a:r>
          </a:p>
        </p:txBody>
      </p:sp>
      <p:pic>
        <p:nvPicPr>
          <p:cNvPr id="4" name="Picture 3" descr="C:\Users\novin\Desktop\unname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32656"/>
            <a:ext cx="1512168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53947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00B8BC4-7128-4B3E-464A-C32EEE2E79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7826"/>
            <a:ext cx="9144000" cy="6322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9224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552" y="332656"/>
            <a:ext cx="828092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>
              <a:lnSpc>
                <a:spcPct val="150000"/>
              </a:lnSpc>
            </a:pPr>
            <a:r>
              <a:rPr lang="fa-IR" sz="2400" b="1" u="sng" dirty="0">
                <a:solidFill>
                  <a:srgbClr val="FF0000"/>
                </a:solidFill>
                <a:cs typeface="B Nazanin" panose="00000400000000000000" pitchFamily="2" charset="-78"/>
              </a:rPr>
              <a:t>موارد کنتراندیکاسیون تجویز نیتروس اکساید شامل:</a:t>
            </a:r>
          </a:p>
          <a:p>
            <a:pPr lvl="1" algn="just">
              <a:lnSpc>
                <a:spcPct val="150000"/>
              </a:lnSpc>
            </a:pP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1- بیماران مبتلا به انسداد ریوی مزمن (</a:t>
            </a:r>
            <a:r>
              <a:rPr lang="en-US" sz="2400" dirty="0">
                <a:solidFill>
                  <a:srgbClr val="002060"/>
                </a:solidFill>
                <a:cs typeface="B Nazanin" panose="00000400000000000000" pitchFamily="2" charset="-78"/>
              </a:rPr>
              <a:t>COPD</a:t>
            </a: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)</a:t>
            </a:r>
          </a:p>
          <a:p>
            <a:pPr lvl="1" algn="just">
              <a:lnSpc>
                <a:spcPct val="150000"/>
              </a:lnSpc>
            </a:pP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2- بیماران مبتلا به التهاب حاد گوش میانی (</a:t>
            </a:r>
            <a:r>
              <a:rPr lang="en-US" sz="2400" dirty="0">
                <a:solidFill>
                  <a:srgbClr val="002060"/>
                </a:solidFill>
                <a:cs typeface="B Nazanin" panose="00000400000000000000" pitchFamily="2" charset="-78"/>
              </a:rPr>
              <a:t>Acute Otitis Media</a:t>
            </a: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)</a:t>
            </a:r>
          </a:p>
          <a:p>
            <a:pPr lvl="1" algn="just">
              <a:lnSpc>
                <a:spcPct val="150000"/>
              </a:lnSpc>
            </a:pP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3- بیماران دارای مشکلات شدید رفتاری و عاطفی</a:t>
            </a:r>
          </a:p>
          <a:p>
            <a:pPr lvl="1" algn="just">
              <a:lnSpc>
                <a:spcPct val="150000"/>
              </a:lnSpc>
            </a:pP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4- بارداری</a:t>
            </a:r>
          </a:p>
          <a:p>
            <a:pPr lvl="1" algn="just">
              <a:lnSpc>
                <a:spcPct val="150000"/>
              </a:lnSpc>
            </a:pP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5- ترس از فضای بسته</a:t>
            </a:r>
          </a:p>
          <a:p>
            <a:pPr lvl="1" algn="just">
              <a:lnSpc>
                <a:spcPct val="150000"/>
              </a:lnSpc>
            </a:pP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6-آنومالی های ماگزیلوفاشیال</a:t>
            </a:r>
          </a:p>
          <a:p>
            <a:pPr lvl="1" algn="just">
              <a:lnSpc>
                <a:spcPct val="150000"/>
              </a:lnSpc>
            </a:pP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8- انسداد راه بینی نظیر عفونت راه تنفسی فوقانی، پولیپ های بینی و انحراف سپتوم بینی</a:t>
            </a:r>
          </a:p>
          <a:p>
            <a:pPr marL="800100" lvl="1" indent="-342900" algn="just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fa-IR" sz="2400" u="sng" dirty="0">
                <a:solidFill>
                  <a:srgbClr val="FF3399"/>
                </a:solidFill>
                <a:cs typeface="B Nazanin" panose="00000400000000000000" pitchFamily="2" charset="-78"/>
              </a:rPr>
              <a:t>وجود سابقه آسم منع مصرفی برای نیتروس اکساید نمی باشد.</a:t>
            </a:r>
          </a:p>
          <a:p>
            <a:pPr lvl="1" algn="just">
              <a:lnSpc>
                <a:spcPct val="150000"/>
              </a:lnSpc>
            </a:pPr>
            <a:endParaRPr lang="fa-IR" sz="2400" dirty="0">
              <a:cs typeface="B Nazanin" panose="00000400000000000000" pitchFamily="2" charset="-78"/>
            </a:endParaRPr>
          </a:p>
        </p:txBody>
      </p:sp>
      <p:pic>
        <p:nvPicPr>
          <p:cNvPr id="3" name="Picture 2" descr="j030337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5589240"/>
            <a:ext cx="100811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3504003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/>
          <a:srcRect b="18857"/>
          <a:stretch/>
        </p:blipFill>
        <p:spPr bwMode="auto">
          <a:xfrm>
            <a:off x="395536" y="2492896"/>
            <a:ext cx="8280920" cy="2525341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1763687" y="1052736"/>
            <a:ext cx="5544617" cy="864050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Oral Route</a:t>
            </a:r>
          </a:p>
        </p:txBody>
      </p:sp>
    </p:spTree>
    <p:extLst>
      <p:ext uri="{BB962C8B-B14F-4D97-AF65-F5344CB8AC3E}">
        <p14:creationId xmlns:p14="http://schemas.microsoft.com/office/powerpoint/2010/main" val="366934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-99392"/>
            <a:ext cx="9036496" cy="6949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2300" b="1" dirty="0">
                <a:solidFill>
                  <a:srgbClr val="FF0000"/>
                </a:solidFill>
                <a:cs typeface="B Nazanin" panose="00000400000000000000" pitchFamily="2" charset="-78"/>
              </a:rPr>
              <a:t>روش خوراکی</a:t>
            </a:r>
          </a:p>
          <a:p>
            <a:pPr marL="800100" lvl="1" indent="-342900" algn="just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2300" dirty="0">
                <a:solidFill>
                  <a:srgbClr val="002060"/>
                </a:solidFill>
                <a:cs typeface="B Nazanin" panose="00000400000000000000" pitchFamily="2" charset="-78"/>
              </a:rPr>
              <a:t>ساده ترین ، پذیرفته ترین و در عین حال متغیرترین روش تجویز داروست. در نتیجه در مقایسه با روش ‌های </a:t>
            </a:r>
            <a:r>
              <a:rPr lang="en-US" sz="2300" dirty="0">
                <a:solidFill>
                  <a:srgbClr val="002060"/>
                </a:solidFill>
                <a:cs typeface="B Nazanin" panose="00000400000000000000" pitchFamily="2" charset="-78"/>
              </a:rPr>
              <a:t>Parenteral </a:t>
            </a:r>
            <a:r>
              <a:rPr lang="fa-IR" sz="2300" dirty="0">
                <a:solidFill>
                  <a:srgbClr val="002060"/>
                </a:solidFill>
                <a:cs typeface="B Nazanin" panose="00000400000000000000" pitchFamily="2" charset="-78"/>
              </a:rPr>
              <a:t> قابل اطمینان نیست.</a:t>
            </a:r>
          </a:p>
          <a:p>
            <a:pPr marL="800100" lvl="1" indent="-342900" algn="just" rtl="1">
              <a:lnSpc>
                <a:spcPct val="150000"/>
              </a:lnSpc>
              <a:buClr>
                <a:srgbClr val="00B0F0"/>
              </a:buClr>
              <a:buFont typeface="Wingdings" panose="05000000000000000000" pitchFamily="2" charset="2"/>
              <a:buChar char="ü"/>
            </a:pPr>
            <a:r>
              <a:rPr lang="fa-IR" sz="2300" dirty="0">
                <a:solidFill>
                  <a:srgbClr val="002060"/>
                </a:solidFill>
                <a:cs typeface="B Nazanin" panose="00000400000000000000" pitchFamily="2" charset="-78"/>
              </a:rPr>
              <a:t>برای تجویز داروی آرام بخشی خوراکی هیچ وسیله خاصی برای مطب لازم نیست اما تجهیزات نظارتی علائم حیاتی و سطح آرام بخشی ضروری است.</a:t>
            </a:r>
          </a:p>
          <a:p>
            <a:pPr marL="800100" lvl="1" indent="-342900" algn="just">
              <a:lnSpc>
                <a:spcPct val="150000"/>
              </a:lnSpc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fa-IR" sz="2300" dirty="0">
                <a:solidFill>
                  <a:srgbClr val="002060"/>
                </a:solidFill>
                <a:cs typeface="B Nazanin" panose="00000400000000000000" pitchFamily="2" charset="-78"/>
              </a:rPr>
              <a:t>بزرگترین عیب این روش استفاده از یک دوز استاندارد برای تمامی بیماران بر اساس وزن می باشد در صورتی که افراد با وزن مشابه به دلیل تفاوت های فیزیولوژیکی و سایکولوژیکی ، پاسخ های متفاوتی در برابر دوز مشابه دارو نشان می دهند.</a:t>
            </a:r>
          </a:p>
          <a:p>
            <a:pPr marL="800100" lvl="1" indent="-342900" algn="just">
              <a:lnSpc>
                <a:spcPct val="150000"/>
              </a:lnSpc>
              <a:buClr>
                <a:srgbClr val="FF3399"/>
              </a:buClr>
              <a:buFont typeface="Wingdings" panose="05000000000000000000" pitchFamily="2" charset="2"/>
              <a:buChar char="ü"/>
            </a:pPr>
            <a:r>
              <a:rPr lang="fa-IR" sz="2300" dirty="0">
                <a:solidFill>
                  <a:srgbClr val="002060"/>
                </a:solidFill>
                <a:cs typeface="B Nazanin" panose="00000400000000000000" pitchFamily="2" charset="-78"/>
              </a:rPr>
              <a:t>این روش قابل تیتره کردن نمی باشد بنابراین تجویز مجدد داروی خوراکی برای تقویت اثر آرام بخشی هرگز نباید داده شود. </a:t>
            </a:r>
            <a:r>
              <a:rPr lang="fa-IR" sz="2300" u="sng" dirty="0">
                <a:solidFill>
                  <a:srgbClr val="002060"/>
                </a:solidFill>
                <a:cs typeface="B Nazanin" panose="00000400000000000000" pitchFamily="2" charset="-78"/>
              </a:rPr>
              <a:t>(ایمن نیست)</a:t>
            </a:r>
          </a:p>
          <a:p>
            <a:pPr marL="800100" lvl="1" indent="-342900" algn="just">
              <a:lnSpc>
                <a:spcPct val="150000"/>
              </a:lnSpc>
              <a:buClr>
                <a:srgbClr val="7030A0"/>
              </a:buClr>
              <a:buFont typeface="Wingdings" panose="05000000000000000000" pitchFamily="2" charset="2"/>
              <a:buChar char="ü"/>
            </a:pPr>
            <a:r>
              <a:rPr lang="fa-IR" sz="2300" dirty="0">
                <a:solidFill>
                  <a:srgbClr val="002060"/>
                </a:solidFill>
                <a:cs typeface="B Nazanin" panose="00000400000000000000" pitchFamily="2" charset="-78"/>
              </a:rPr>
              <a:t>تجویز داروی خوراکی معمولا </a:t>
            </a:r>
            <a:r>
              <a:rPr lang="fa-IR" sz="2300" u="sng" dirty="0">
                <a:solidFill>
                  <a:srgbClr val="002060"/>
                </a:solidFill>
                <a:cs typeface="B Nazanin" panose="00000400000000000000" pitchFamily="2" charset="-78"/>
              </a:rPr>
              <a:t>طولانی ترین زمان شروع اثر </a:t>
            </a:r>
            <a:r>
              <a:rPr lang="fa-IR" sz="2300" dirty="0">
                <a:solidFill>
                  <a:srgbClr val="002060"/>
                </a:solidFill>
                <a:cs typeface="B Nazanin" panose="00000400000000000000" pitchFamily="2" charset="-78"/>
              </a:rPr>
              <a:t>را در بین همه راه های آرام بخشی دارد و زمان شروع بسته به دارو از</a:t>
            </a:r>
            <a:r>
              <a:rPr lang="fa-IR" sz="2300" u="sng" dirty="0">
                <a:solidFill>
                  <a:srgbClr val="002060"/>
                </a:solidFill>
                <a:cs typeface="B Nazanin" panose="00000400000000000000" pitchFamily="2" charset="-78"/>
              </a:rPr>
              <a:t> 15 تا 90 دقیقه </a:t>
            </a:r>
            <a:r>
              <a:rPr lang="fa-IR" sz="2300" dirty="0">
                <a:solidFill>
                  <a:srgbClr val="002060"/>
                </a:solidFill>
                <a:cs typeface="B Nazanin" panose="00000400000000000000" pitchFamily="2" charset="-78"/>
              </a:rPr>
              <a:t>متفاوت است.</a:t>
            </a:r>
          </a:p>
          <a:p>
            <a:pPr marL="800100" lvl="1" indent="-342900" algn="just">
              <a:lnSpc>
                <a:spcPct val="150000"/>
              </a:lnSpc>
              <a:buClr>
                <a:schemeClr val="accent6"/>
              </a:buClr>
              <a:buFont typeface="Wingdings" panose="05000000000000000000" pitchFamily="2" charset="2"/>
              <a:buChar char="ü"/>
            </a:pPr>
            <a:r>
              <a:rPr lang="fa-IR" sz="2300" dirty="0">
                <a:solidFill>
                  <a:srgbClr val="FF3399"/>
                </a:solidFill>
                <a:cs typeface="B Nazanin" panose="00000400000000000000" pitchFamily="2" charset="-78"/>
              </a:rPr>
              <a:t>روش آرام بخشی خوراکی مناسب ترین روش برای درمان‌های کوتاه مدت است.</a:t>
            </a:r>
          </a:p>
        </p:txBody>
      </p:sp>
    </p:spTree>
    <p:extLst>
      <p:ext uri="{BB962C8B-B14F-4D97-AF65-F5344CB8AC3E}">
        <p14:creationId xmlns:p14="http://schemas.microsoft.com/office/powerpoint/2010/main" val="20213584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yasaman rezvani\Desktop\New folder\B9780323056809000126_gr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7691" y="1484784"/>
            <a:ext cx="2227036" cy="2386514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  <p:pic>
        <p:nvPicPr>
          <p:cNvPr id="3" name="Picture 4" descr="C:\Users\yasaman rezvani\Desktop\New folder\B9780323056809000126_gr5.jpg"/>
          <p:cNvPicPr>
            <a:picLocks noChangeAspect="1" noChangeArrowheads="1"/>
          </p:cNvPicPr>
          <p:nvPr/>
        </p:nvPicPr>
        <p:blipFill rotWithShape="1">
          <a:blip r:embed="rId3"/>
          <a:srcRect b="9876"/>
          <a:stretch/>
        </p:blipFill>
        <p:spPr bwMode="auto">
          <a:xfrm>
            <a:off x="3241891" y="1484784"/>
            <a:ext cx="2217238" cy="2386514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  <p:pic>
        <p:nvPicPr>
          <p:cNvPr id="4" name="Picture 6" descr="C:\Users\yasaman rezvani\Desktop\New folder\B9780323056809000126_gr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52120" y="1484784"/>
            <a:ext cx="2895600" cy="2386515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60787" y="404664"/>
            <a:ext cx="7786931" cy="864050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Intramuscular(IM) Route</a:t>
            </a:r>
          </a:p>
        </p:txBody>
      </p:sp>
      <p:pic>
        <p:nvPicPr>
          <p:cNvPr id="6" name="Picture 2" descr="C:\Users\novin\Desktop\Injection_intramuscular_BDsyringe_layers_EQUIP_ILL_EN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077072"/>
            <a:ext cx="3456384" cy="2592288"/>
          </a:xfrm>
          <a:prstGeom prst="rect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63667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0673" y="44624"/>
            <a:ext cx="9163855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 algn="just" rtl="1">
              <a:lnSpc>
                <a:spcPct val="150000"/>
              </a:lnSpc>
              <a:buClr>
                <a:srgbClr val="FF3399"/>
              </a:buClr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در روش داخل عضلانی ، دارو به درون توده عضلات اسکلتی تزریق می شود.</a:t>
            </a:r>
          </a:p>
          <a:p>
            <a:pPr marL="800100" lvl="1" indent="-342900" algn="just" rtl="1">
              <a:lnSpc>
                <a:spcPct val="150000"/>
              </a:lnSpc>
              <a:buClr>
                <a:srgbClr val="00B0F0"/>
              </a:buClr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جذب دارو از طریق تزریق عمیق به داخل عضلات بزرگ بسیار سریع‌ تر و قابل اطمینان تر از جذب دارو به روش خوراکی است.</a:t>
            </a:r>
          </a:p>
          <a:p>
            <a:pPr marL="800100" lvl="1" indent="-342900" algn="just" rtl="1">
              <a:lnSpc>
                <a:spcPct val="150000"/>
              </a:lnSpc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روش تزریق داخل عضلانی به عنوان یکی از ساده ترین روش های تجویز دارو در نظر گرفته می شود زیرا نیازمند هیچ گونه تجهیزات خاصی جز سرنگ تزریق نمی باشد.</a:t>
            </a:r>
          </a:p>
          <a:p>
            <a:pPr marL="800100" lvl="1" indent="-342900" algn="just" rtl="1">
              <a:lnSpc>
                <a:spcPct val="150000"/>
              </a:lnSpc>
              <a:buClr>
                <a:srgbClr val="7030A0"/>
              </a:buClr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در روش خوراکی همکاری بیمار لازم است و اغلب تجویز دوز کامل دارو با مزه تلخ در یک کودک غیر همکاری بسیار مشکل است. در صورتی که در روش عضلانی ، همکاری بیمار اصلا مورد نیاز نیست و معمولا تمامی دوز محاسبه شده دارو به بیمار داده می شود.</a:t>
            </a:r>
          </a:p>
          <a:p>
            <a:pPr marL="800100" lvl="1" indent="-342900" algn="just"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2060"/>
                </a:solidFill>
                <a:latin typeface="Century Gothic" panose="020B0502020202020204"/>
                <a:cs typeface="B Nazanin" panose="00000400000000000000" pitchFamily="2" charset="-78"/>
              </a:rPr>
              <a:t>این روش تجویز اغلب برای کودک و والدین خوشایند نیست.</a:t>
            </a:r>
          </a:p>
          <a:p>
            <a:pPr marL="800100" lvl="1" indent="-342900" algn="just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2400" u="sng" dirty="0">
                <a:solidFill>
                  <a:srgbClr val="FF3399"/>
                </a:solidFill>
                <a:cs typeface="B Nazanin" panose="00000400000000000000" pitchFamily="2" charset="-78"/>
              </a:rPr>
              <a:t>بزرگترین متغیر مرتبط با زمان شروع اثر دارو محل تزریق آن است.</a:t>
            </a:r>
            <a:r>
              <a:rPr lang="fa-IR" sz="2400" dirty="0">
                <a:solidFill>
                  <a:srgbClr val="FF3399"/>
                </a:solidFill>
                <a:cs typeface="B Nazanin" panose="00000400000000000000" pitchFamily="2" charset="-78"/>
              </a:rPr>
              <a:t> </a:t>
            </a: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اگر دارو در عمق یک توده عضلانی بزرگ تزریق شود، بالا بودن میزان عروق ناحیه سبب جذب سریع تر شروع زودتر اثر دارو می شود.</a:t>
            </a:r>
          </a:p>
        </p:txBody>
      </p:sp>
    </p:spTree>
    <p:extLst>
      <p:ext uri="{BB962C8B-B14F-4D97-AF65-F5344CB8AC3E}">
        <p14:creationId xmlns:p14="http://schemas.microsoft.com/office/powerpoint/2010/main" val="10513318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0528" y="153244"/>
            <a:ext cx="91440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 algn="just" rtl="1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در این روش همانند روش خوراکی دوز استاندارد براساس وزن بیمار محاسبه می شود.</a:t>
            </a:r>
          </a:p>
          <a:p>
            <a:pPr marL="800100" lvl="1" indent="-342900" algn="just" rtl="1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امکان تیتراسیون وجود ندارد. </a:t>
            </a:r>
            <a:r>
              <a:rPr lang="fa-IR" sz="2400" u="sng" dirty="0">
                <a:solidFill>
                  <a:srgbClr val="FF3399"/>
                </a:solidFill>
                <a:cs typeface="B Nazanin" panose="00000400000000000000" pitchFamily="2" charset="-78"/>
              </a:rPr>
              <a:t>(ایمن نیست)</a:t>
            </a:r>
          </a:p>
          <a:p>
            <a:pPr marL="800100" lvl="1" indent="-342900" algn="just" rtl="1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محل های تزریقی که معمولا استفاده می شود باید دور از عروق و اعصاب بزرگ باشد مانند ناحیه میانی عضله دلتوئید و عضله بزرگ کناری ران و عضله میانی باسن.</a:t>
            </a:r>
          </a:p>
          <a:p>
            <a:pPr marL="800100" lvl="1" indent="-342900" algn="just" rtl="1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از مشکلات تزریق عضلانی ایجاد هماتوم در ناحیه تزریق می باشد.</a:t>
            </a:r>
          </a:p>
          <a:p>
            <a:pPr marL="800100" lvl="1" indent="-342900" algn="just" rtl="1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امکان بروز سمیت و اثرات جانبی در روش عضلانی بیشتر از روش خوراکی و استنشاقی است.</a:t>
            </a:r>
          </a:p>
          <a:p>
            <a:pPr marL="800100" lvl="1" indent="-342900" algn="just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معمولا شروع اثر آرام بخشی با این روش </a:t>
            </a:r>
            <a:r>
              <a:rPr lang="fa-IR" sz="2400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بین 5 تا 10 دقیقه </a:t>
            </a: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ذکر شده است که در مقایسه با روش خوراکی شروع اثر و خاتمه سریع تری دارد.</a:t>
            </a:r>
          </a:p>
          <a:p>
            <a:pPr marL="800100" lvl="1" indent="-342900" algn="just" rtl="1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endParaRPr lang="fa-IR" sz="2400" dirty="0">
              <a:solidFill>
                <a:srgbClr val="00206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214939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27585" y="1124790"/>
            <a:ext cx="7716620" cy="864050"/>
          </a:xfrm>
          <a:prstGeom prst="rect">
            <a:avLst/>
          </a:prstGeom>
          <a:ln>
            <a:solidFill>
              <a:srgbClr val="00B0F0"/>
            </a:solidFill>
          </a:ln>
        </p:spPr>
        <p:txBody>
          <a:bodyPr>
            <a:noAutofit/>
          </a:bodyPr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Intravenous(IV) Route</a:t>
            </a:r>
          </a:p>
        </p:txBody>
      </p:sp>
      <p:pic>
        <p:nvPicPr>
          <p:cNvPr id="5" name="Picture 3" descr="C:\Users\yasaman rezvani\Desktop\New folder\426014780_1483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2739686"/>
            <a:ext cx="2394856" cy="2394856"/>
          </a:xfrm>
          <a:prstGeom prst="rect">
            <a:avLst/>
          </a:prstGeom>
          <a:noFill/>
        </p:spPr>
      </p:pic>
      <p:pic>
        <p:nvPicPr>
          <p:cNvPr id="6" name="Picture 4" descr="C:\Users\yasaman rezvani\Desktop\New folder\426239391_2118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2975" y="2739686"/>
            <a:ext cx="2391229" cy="2391229"/>
          </a:xfrm>
          <a:prstGeom prst="rect">
            <a:avLst/>
          </a:prstGeom>
          <a:noFill/>
        </p:spPr>
      </p:pic>
      <p:pic>
        <p:nvPicPr>
          <p:cNvPr id="7" name="Picture 3" descr="C:\Users\novin\Desktop\IMD_IV_line_signs_of_complications_EN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212" t="-1748" r="4524" b="1748"/>
          <a:stretch/>
        </p:blipFill>
        <p:spPr bwMode="auto">
          <a:xfrm>
            <a:off x="827584" y="2762267"/>
            <a:ext cx="2538410" cy="2394925"/>
          </a:xfrm>
          <a:prstGeom prst="rect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25654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novin\Desktop\a+young+girl+covering+her+mouth+in+fear+of+the+dentis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426847"/>
            <a:ext cx="4015828" cy="2776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novin\Desktop\shutterstock_1022956027-e154339758993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35190"/>
            <a:ext cx="4002295" cy="2191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Placeholder 13"/>
          <p:cNvPicPr>
            <a:picLocks/>
          </p:cNvPicPr>
          <p:nvPr/>
        </p:nvPicPr>
        <p:blipFill>
          <a:blip r:embed="rId4" cstate="print"/>
          <a:srcRect l="10642" r="10642"/>
          <a:stretch>
            <a:fillRect/>
          </a:stretch>
        </p:blipFill>
        <p:spPr bwMode="auto">
          <a:xfrm>
            <a:off x="1112803" y="235190"/>
            <a:ext cx="3027149" cy="2191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pic>
        <p:nvPicPr>
          <p:cNvPr id="6" name="Picture 3" descr="C:\Users\yasaman rezvani\Desktop\New folder\ترس-کودکعلت-ترس-کودک-و-برخورد-با-ترس-کودک-را-میدانید-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12803" y="2426846"/>
            <a:ext cx="3027149" cy="2776904"/>
          </a:xfrm>
          <a:prstGeom prst="rect">
            <a:avLst/>
          </a:prstGeom>
          <a:noFill/>
        </p:spPr>
      </p:pic>
      <p:pic>
        <p:nvPicPr>
          <p:cNvPr id="7" name="Picture 2" descr="C:\Users\yasaman rezvani\Desktop\New folder\behavior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79906" y="5238301"/>
            <a:ext cx="1967960" cy="1478255"/>
          </a:xfrm>
          <a:prstGeom prst="rect">
            <a:avLst/>
          </a:prstGeom>
          <a:noFill/>
        </p:spPr>
      </p:pic>
      <p:pic>
        <p:nvPicPr>
          <p:cNvPr id="8" name="Picture 2" descr="C:\Users\novin\Desktop\fear-clipart-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4201" y="5407931"/>
            <a:ext cx="1145751" cy="1233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586183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221" y="0"/>
            <a:ext cx="889248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روش داخل وریدی</a:t>
            </a:r>
          </a:p>
          <a:p>
            <a:pPr marL="800100" lvl="1" indent="-342900" algn="just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روشی ایده‌آل و مطلوب برای تجویز داروی آرام بخشی است و بعد از روش استنشاقی ، ایمن ترین روش تجویز دارو می باشد.</a:t>
            </a:r>
          </a:p>
          <a:p>
            <a:pPr marL="800100" lvl="1" indent="-342900" algn="just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تنها روش تزریقی قابل تیتره کردن جهت تجویز دارو می باشد.</a:t>
            </a:r>
          </a:p>
          <a:p>
            <a:pPr marL="800100" lvl="1" indent="-342900" algn="just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از آنجا که دارو مستقیما وارد جریان خون می شود مشکل جذب وجود ندارد.</a:t>
            </a:r>
          </a:p>
          <a:p>
            <a:pPr marL="800100" lvl="1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سریع ترین روش آرام بخشی می باشد (شروع اثر 25 -20 ثانیه) ولی برخلاف روش استنشاقی ، ریکاوری آن سریع نیست. (البته سریع تر از روش های خوراکی و تزریق عضلانی می باشد.)</a:t>
            </a:r>
          </a:p>
          <a:p>
            <a:pPr marL="800100" lvl="1" indent="-342900" algn="just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در این روش می توان با تیتره کردن میزان بسیار کم دارو، واکنش آلرژیک بیمار به دارو را بررسی نمود.</a:t>
            </a:r>
          </a:p>
          <a:p>
            <a:pPr marL="800100" lvl="1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ایجاد راه وریدی از طریق کاتتر وریدی یا آنژیوکت ، به ویژه در کودکان خردسال و چاق نیازمند آموزش و تجربه فراوان و اندکی همکاری کودک می باشد.</a:t>
            </a:r>
          </a:p>
        </p:txBody>
      </p:sp>
    </p:spTree>
    <p:extLst>
      <p:ext uri="{BB962C8B-B14F-4D97-AF65-F5344CB8AC3E}">
        <p14:creationId xmlns:p14="http://schemas.microsoft.com/office/powerpoint/2010/main" val="23455512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76672"/>
            <a:ext cx="842493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 algn="just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u="sng" dirty="0">
                <a:solidFill>
                  <a:srgbClr val="FF3399"/>
                </a:solidFill>
                <a:cs typeface="B Nazanin" panose="00000400000000000000" pitchFamily="2" charset="-78"/>
              </a:rPr>
              <a:t>سایر مشکلات روش تزریق وریدی دارو :</a:t>
            </a:r>
          </a:p>
          <a:p>
            <a:pPr lvl="1" algn="just" rtl="1">
              <a:lnSpc>
                <a:spcPct val="150000"/>
              </a:lnSpc>
            </a:pP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1- خروج رگی دارو به درون بافت های اطراف و ایجاد همولیز بافتی و هماتوم</a:t>
            </a:r>
          </a:p>
          <a:p>
            <a:pPr lvl="1" algn="just" rtl="1">
              <a:lnSpc>
                <a:spcPct val="150000"/>
              </a:lnSpc>
            </a:pP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2- تزریق غیر عمدی داخل شریانی </a:t>
            </a:r>
          </a:p>
          <a:p>
            <a:pPr lvl="1" algn="just" rtl="1">
              <a:lnSpc>
                <a:spcPct val="150000"/>
              </a:lnSpc>
            </a:pP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3- ایجاد آپنه در اثر تزریق بسیار سریع داخل وریدی دارو</a:t>
            </a:r>
          </a:p>
          <a:p>
            <a:pPr lvl="1" algn="just" rtl="1">
              <a:lnSpc>
                <a:spcPct val="150000"/>
              </a:lnSpc>
            </a:pP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4- ایجاد ترومبوفلبیت </a:t>
            </a:r>
          </a:p>
          <a:p>
            <a:pPr marL="800100" lvl="1" indent="-342900" algn="just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u="sng" dirty="0">
                <a:solidFill>
                  <a:srgbClr val="FF3399"/>
                </a:solidFill>
                <a:cs typeface="B Nazanin" panose="00000400000000000000" pitchFamily="2" charset="-78"/>
              </a:rPr>
              <a:t>این روش نیازمند بیشترین میزان مراقبت می باشد.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5334" y="4149080"/>
            <a:ext cx="5132970" cy="2376264"/>
          </a:xfrm>
          <a:prstGeom prst="rect">
            <a:avLst/>
          </a:prstGeom>
          <a:ln>
            <a:solidFill>
              <a:srgbClr val="00B0F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146571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6901" y="550429"/>
            <a:ext cx="7791524" cy="646331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3600" dirty="0">
                <a:solidFill>
                  <a:srgbClr val="FF0000"/>
                </a:solidFill>
                <a:cs typeface="B Titr" panose="00000700000000000000" pitchFamily="2" charset="-78"/>
              </a:rPr>
              <a:t>داروهای مورد استفاده برای آرام بخشی</a:t>
            </a:r>
            <a:endParaRPr lang="en-US" sz="36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628" y="1556792"/>
            <a:ext cx="6592732" cy="4752528"/>
          </a:xfrm>
          <a:prstGeom prst="rect">
            <a:avLst/>
          </a:prstGeom>
          <a:noFill/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827461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4469"/>
            <a:ext cx="889248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u="sng" dirty="0">
                <a:solidFill>
                  <a:srgbClr val="FF0000"/>
                </a:solidFill>
                <a:cs typeface="B Nazanin" panose="00000400000000000000" pitchFamily="2" charset="-78"/>
              </a:rPr>
              <a:t>چهار گروه اصلی از داروها برای آرام بخشی در دندانپزشکی کودکان مورد استفاده قرار می گیرند که عبارتند از :</a:t>
            </a:r>
          </a:p>
          <a:p>
            <a:pPr lvl="2" algn="just" rtl="1">
              <a:lnSpc>
                <a:spcPct val="150000"/>
              </a:lnSpc>
            </a:pPr>
            <a:r>
              <a:rPr lang="fa-IR" sz="2400" dirty="0">
                <a:solidFill>
                  <a:srgbClr val="0070C0"/>
                </a:solidFill>
                <a:cs typeface="B Nazanin" panose="00000400000000000000" pitchFamily="2" charset="-78"/>
              </a:rPr>
              <a:t>1- گازها شامل نیتروس اکساید و اکسیژن</a:t>
            </a:r>
          </a:p>
          <a:p>
            <a:pPr lvl="2" algn="just" rtl="1">
              <a:lnSpc>
                <a:spcPct val="150000"/>
              </a:lnSpc>
            </a:pPr>
            <a:r>
              <a:rPr lang="fa-IR" sz="2400" dirty="0">
                <a:solidFill>
                  <a:srgbClr val="0070C0"/>
                </a:solidFill>
                <a:cs typeface="B Nazanin" panose="00000400000000000000" pitchFamily="2" charset="-78"/>
              </a:rPr>
              <a:t>2- ضد درد های نارکوتیک یا مخدرها</a:t>
            </a:r>
          </a:p>
          <a:p>
            <a:pPr lvl="2" algn="just" rtl="1">
              <a:lnSpc>
                <a:spcPct val="150000"/>
              </a:lnSpc>
            </a:pPr>
            <a:r>
              <a:rPr lang="fa-IR" sz="2400" dirty="0">
                <a:solidFill>
                  <a:srgbClr val="0070C0"/>
                </a:solidFill>
                <a:cs typeface="B Nazanin" panose="00000400000000000000" pitchFamily="2" charset="-78"/>
              </a:rPr>
              <a:t>3- داروهای ضد اضطراب</a:t>
            </a:r>
          </a:p>
          <a:p>
            <a:pPr lvl="2" algn="just" rtl="1">
              <a:lnSpc>
                <a:spcPct val="150000"/>
              </a:lnSpc>
            </a:pPr>
            <a:r>
              <a:rPr lang="fa-IR" sz="2400" dirty="0">
                <a:solidFill>
                  <a:srgbClr val="0070C0"/>
                </a:solidFill>
                <a:cs typeface="B Nazanin" panose="00000400000000000000" pitchFamily="2" charset="-78"/>
              </a:rPr>
              <a:t>4- آرام بخش- خواب آورها (سداتیو- هیپنوتیک ها)</a:t>
            </a:r>
          </a:p>
          <a:p>
            <a:pPr marL="800100" lvl="1" indent="-342900" algn="just" rtl="1">
              <a:lnSpc>
                <a:spcPct val="150000"/>
              </a:lnSpc>
              <a:buClr>
                <a:srgbClr val="FF3399"/>
              </a:buClr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مکان اصلی اثر نارکوتیک ها، گیرنده‌های اپیوئیدی است که با بالا بردن مرکزی آستانه درد ، دارای اثرات ضد دردی هستند.</a:t>
            </a:r>
          </a:p>
          <a:p>
            <a:pPr marL="800100" lvl="1" indent="-342900" algn="just" rtl="1">
              <a:lnSpc>
                <a:spcPct val="150000"/>
              </a:lnSpc>
              <a:buClr>
                <a:srgbClr val="FF3399"/>
              </a:buClr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مکان اصلی اثر ضد اضطراب ها، سیستم لیمبیک است که دارای اثرات کاهش اضطراب می باشد.</a:t>
            </a:r>
          </a:p>
          <a:p>
            <a:pPr marL="800100" lvl="1" indent="-342900" algn="just" rtl="1">
              <a:lnSpc>
                <a:spcPct val="150000"/>
              </a:lnSpc>
              <a:buClr>
                <a:srgbClr val="FF3399"/>
              </a:buClr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مکان اثر اصلی آرام بخش- خواب آورها، سیستم فعال کننده رتیکولر است که دارای اثرات آرام بخشی و خواب آوری می باشد.</a:t>
            </a:r>
          </a:p>
        </p:txBody>
      </p:sp>
      <p:pic>
        <p:nvPicPr>
          <p:cNvPr id="7170" name="Picture 2" descr="C:\Users\novin\Desktop\yellow-emoji-confused-thinking-face-png-116646052601mv4fc37g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80728"/>
            <a:ext cx="2232248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355174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>
            <a:extLst>
              <a:ext uri="{FF2B5EF4-FFF2-40B4-BE49-F238E27FC236}">
                <a16:creationId xmlns:a16="http://schemas.microsoft.com/office/drawing/2014/main" id="{AEFDC2EA-233C-FA66-1396-38A4D2C799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577" y="1095894"/>
            <a:ext cx="8166845" cy="4277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04341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6" y="-99392"/>
            <a:ext cx="9123558" cy="6949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2300" b="1" u="sng" dirty="0">
                <a:solidFill>
                  <a:srgbClr val="FF0000"/>
                </a:solidFill>
                <a:cs typeface="B Nazanin" panose="00000400000000000000" pitchFamily="2" charset="-78"/>
              </a:rPr>
              <a:t>آرام بخش- خواب آورها (سداتیو- هیپنوتیک ها) :</a:t>
            </a:r>
          </a:p>
          <a:p>
            <a:pPr marL="800100" lvl="1" indent="-342900" algn="just" rtl="1">
              <a:lnSpc>
                <a:spcPct val="150000"/>
              </a:lnSpc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fa-IR" sz="2300" dirty="0">
                <a:solidFill>
                  <a:srgbClr val="002060"/>
                </a:solidFill>
                <a:cs typeface="B Nazanin" panose="00000400000000000000" pitchFamily="2" charset="-78"/>
              </a:rPr>
              <a:t>اثر اصلی آنها آرام بخشی و خواب آوری است و باعث کاهش اضطراب یا افزایش آستانه درد نمی شوند.</a:t>
            </a:r>
          </a:p>
          <a:p>
            <a:pPr marL="800100" lvl="1" indent="-342900" algn="just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300" u="sng" dirty="0">
                <a:solidFill>
                  <a:srgbClr val="FF0000"/>
                </a:solidFill>
                <a:cs typeface="B Nazanin" panose="00000400000000000000" pitchFamily="2" charset="-78"/>
              </a:rPr>
              <a:t>داروهای آرام بخش، خواب آور به دو دسته تقسیم می شوند :</a:t>
            </a:r>
          </a:p>
          <a:p>
            <a:pPr marL="1257300" lvl="2" indent="-342900"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300" dirty="0">
                <a:solidFill>
                  <a:srgbClr val="FF0000"/>
                </a:solidFill>
                <a:cs typeface="B Nazanin" panose="00000400000000000000" pitchFamily="2" charset="-78"/>
              </a:rPr>
              <a:t>باربیتورات‌ها شامل پنتوباربیتال، سکوباربیتال و متوهگزیتال </a:t>
            </a:r>
          </a:p>
          <a:p>
            <a:pPr marL="1257300" lvl="2" indent="-342900"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300" dirty="0">
                <a:solidFill>
                  <a:srgbClr val="FF0000"/>
                </a:solidFill>
                <a:cs typeface="B Nazanin" panose="00000400000000000000" pitchFamily="2" charset="-78"/>
              </a:rPr>
              <a:t>غیر باربیتورات‌ها شامل کلرال هیدرات و پارالدئیدها</a:t>
            </a:r>
          </a:p>
          <a:p>
            <a:pPr marL="800100" lvl="1" indent="-342900" algn="just" rtl="1">
              <a:lnSpc>
                <a:spcPct val="150000"/>
              </a:lnSpc>
              <a:buClr>
                <a:srgbClr val="7030A0"/>
              </a:buClr>
              <a:buFont typeface="Wingdings" panose="05000000000000000000" pitchFamily="2" charset="2"/>
              <a:buChar char="ü"/>
            </a:pPr>
            <a:r>
              <a:rPr lang="fa-IR" sz="2300" dirty="0">
                <a:solidFill>
                  <a:srgbClr val="002060"/>
                </a:solidFill>
                <a:cs typeface="B Nazanin" panose="00000400000000000000" pitchFamily="2" charset="-78"/>
              </a:rPr>
              <a:t>کلرال هیدرات یک داروی معمول آرام بخشی در کودکان است که در مواردی مانند </a:t>
            </a:r>
            <a:r>
              <a:rPr lang="en-US" sz="2300" dirty="0">
                <a:solidFill>
                  <a:srgbClr val="002060"/>
                </a:solidFill>
                <a:cs typeface="B Nazanin" panose="00000400000000000000" pitchFamily="2" charset="-78"/>
              </a:rPr>
              <a:t>MRI</a:t>
            </a:r>
            <a:r>
              <a:rPr lang="fa-IR" sz="2300" dirty="0">
                <a:solidFill>
                  <a:srgbClr val="002060"/>
                </a:solidFill>
                <a:cs typeface="B Nazanin" panose="00000400000000000000" pitchFamily="2" charset="-78"/>
              </a:rPr>
              <a:t>، سونوگرافی و اکو به کار می رود.</a:t>
            </a:r>
          </a:p>
          <a:p>
            <a:pPr marL="800100" lvl="1" indent="-342900" algn="just">
              <a:lnSpc>
                <a:spcPct val="150000"/>
              </a:lnSpc>
              <a:buClr>
                <a:srgbClr val="00B0F0"/>
              </a:buClr>
              <a:buFont typeface="Wingdings" panose="05000000000000000000" pitchFamily="2" charset="2"/>
              <a:buChar char="ü"/>
            </a:pPr>
            <a:r>
              <a:rPr lang="fa-IR" sz="2300" u="sng" dirty="0">
                <a:solidFill>
                  <a:srgbClr val="002060"/>
                </a:solidFill>
                <a:cs typeface="B Nazanin" panose="00000400000000000000" pitchFamily="2" charset="-78"/>
              </a:rPr>
              <a:t>خطر دپرسیون تنفسی، طعم تلخ و بروز تهوع و استفراغ از عیوب کاربرد کلرال هیدرات می باشد.</a:t>
            </a:r>
          </a:p>
          <a:p>
            <a:pPr marL="800100" lvl="1" indent="-342900" algn="just"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fa-IR" sz="2300" dirty="0">
                <a:solidFill>
                  <a:srgbClr val="002060"/>
                </a:solidFill>
                <a:cs typeface="B Nazanin" panose="00000400000000000000" pitchFamily="2" charset="-78"/>
              </a:rPr>
              <a:t>رایج ترین باربیتورات خوراکی مورد استفاده در آرام بخشی کودکان، </a:t>
            </a:r>
            <a:r>
              <a:rPr lang="fa-IR" sz="2300" u="sng" dirty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پنتوباربیتال</a:t>
            </a:r>
            <a:r>
              <a:rPr lang="fa-IR" sz="2300" dirty="0">
                <a:solidFill>
                  <a:srgbClr val="FF3399"/>
                </a:solidFill>
                <a:cs typeface="B Nazanin" panose="00000400000000000000" pitchFamily="2" charset="-78"/>
              </a:rPr>
              <a:t> </a:t>
            </a:r>
            <a:r>
              <a:rPr lang="fa-IR" sz="2300" dirty="0">
                <a:solidFill>
                  <a:srgbClr val="002060"/>
                </a:solidFill>
                <a:cs typeface="B Nazanin" panose="00000400000000000000" pitchFamily="2" charset="-78"/>
              </a:rPr>
              <a:t>است که به طور شایع توسط رادیولوژیست ها مورد استفاده قرار می گیرد اما در بین دندانپزشکان محبوب نیست.</a:t>
            </a:r>
          </a:p>
        </p:txBody>
      </p:sp>
      <p:pic>
        <p:nvPicPr>
          <p:cNvPr id="8194" name="Picture 2" descr="C:\Users\novin\Desktop\101889-images-confused-emoji-free-transparent-image-h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62608"/>
            <a:ext cx="2222376" cy="2222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661418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8520" y="1061"/>
            <a:ext cx="914400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2400" b="1" u="sng" dirty="0">
                <a:solidFill>
                  <a:srgbClr val="FF0000"/>
                </a:solidFill>
                <a:cs typeface="B Nazanin" panose="00000400000000000000" pitchFamily="2" charset="-78"/>
              </a:rPr>
              <a:t>داروهای ضد اضطرابی</a:t>
            </a:r>
          </a:p>
          <a:p>
            <a:pPr marL="800100" lvl="1" indent="-342900" algn="just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اثر اصلی تجویز این داروها از بین بردن یا کاهش اضطراب می باشد.</a:t>
            </a:r>
          </a:p>
          <a:p>
            <a:pPr marL="800100" lvl="1" indent="-342900" algn="just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معمولا این داروها بدون ایجاد آرام بخشی قابل توجه، سبب کاهش اضطراب می شوند. اما با افزایش دوز، آرام بخشی و خواب نیز پدیدار می شود. </a:t>
            </a:r>
          </a:p>
          <a:p>
            <a:pPr marL="800100" lvl="1" indent="-342900" algn="just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این دارو ها دارای </a:t>
            </a:r>
            <a:r>
              <a:rPr lang="en-US" sz="2400" dirty="0">
                <a:solidFill>
                  <a:srgbClr val="002060"/>
                </a:solidFill>
                <a:cs typeface="B Nazanin" panose="00000400000000000000" pitchFamily="2" charset="-78"/>
              </a:rPr>
              <a:t>Margin of Safety</a:t>
            </a: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 بالایی می باشند.</a:t>
            </a:r>
          </a:p>
          <a:p>
            <a:pPr marL="800100" lvl="1" indent="-342900" algn="just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داروهای ضد اضطرابی دارای اثر ضد درد نمی باشند.</a:t>
            </a:r>
          </a:p>
          <a:p>
            <a:pPr marL="800100" lvl="1" indent="-342900" algn="just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u="sng" dirty="0">
                <a:solidFill>
                  <a:srgbClr val="FF3399"/>
                </a:solidFill>
                <a:cs typeface="B Nazanin" panose="00000400000000000000" pitchFamily="2" charset="-78"/>
              </a:rPr>
              <a:t>داروهای ضد اضطرابی شامل دو گروه دارویی زیر می باشند :</a:t>
            </a:r>
          </a:p>
          <a:p>
            <a:pPr marL="800100" lvl="1" indent="-342900"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بنزو دیازپین ها مانند دیازپام، میدازولام و تریازولام </a:t>
            </a:r>
          </a:p>
          <a:p>
            <a:pPr marL="800100" lvl="1" indent="-342900" algn="just" rtl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آنتی هیستامین ها مانند هیدروکسی زین، دیفن هیدرامین و پرومتازین</a:t>
            </a:r>
          </a:p>
          <a:p>
            <a:pPr marL="800100" lvl="1" indent="-342900" algn="just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اغلب برای آرام بخشی خفیف و متوسط به کار می روند.</a:t>
            </a:r>
          </a:p>
          <a:p>
            <a:pPr marL="800100" lvl="1" indent="-342900" algn="just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u="sng" dirty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میدازولام </a:t>
            </a: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تنها دارویی است که به طور وسیع و به صورت تک دارویی برای آرام بخشی خوراکی کودکان در دندانپزشکی مورد استفاده قرار می گیرد.</a:t>
            </a:r>
          </a:p>
        </p:txBody>
      </p:sp>
      <p:pic>
        <p:nvPicPr>
          <p:cNvPr id="9218" name="Picture 2" descr="C:\Users\novin\Desktop\Confused-emoticon-oops-smiley-smileys-smileys-emoticon-and-html-clipar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564904"/>
            <a:ext cx="2088232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677713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-99392"/>
            <a:ext cx="9133565" cy="6949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2300" b="1" u="sng" dirty="0">
                <a:solidFill>
                  <a:srgbClr val="FF0000"/>
                </a:solidFill>
                <a:cs typeface="B Nazanin" panose="00000400000000000000" pitchFamily="2" charset="-78"/>
              </a:rPr>
              <a:t>ضد درد های نارکوتیک یا مخدرها :</a:t>
            </a:r>
          </a:p>
          <a:p>
            <a:pPr marL="800100" lvl="1" indent="-342900" algn="just" rtl="1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2300" dirty="0">
                <a:solidFill>
                  <a:srgbClr val="002060"/>
                </a:solidFill>
                <a:cs typeface="B Nazanin" panose="00000400000000000000" pitchFamily="2" charset="-78"/>
              </a:rPr>
              <a:t>در پروسه آرام بخشی به علت </a:t>
            </a:r>
            <a:r>
              <a:rPr lang="fa-IR" sz="2300" u="sng" dirty="0">
                <a:solidFill>
                  <a:srgbClr val="FF0000"/>
                </a:solidFill>
                <a:cs typeface="B Nazanin" panose="00000400000000000000" pitchFamily="2" charset="-78"/>
              </a:rPr>
              <a:t>اثر اولیه ضد درد </a:t>
            </a:r>
            <a:r>
              <a:rPr lang="fa-IR" sz="2300" dirty="0">
                <a:solidFill>
                  <a:srgbClr val="002060"/>
                </a:solidFill>
                <a:cs typeface="B Nazanin" panose="00000400000000000000" pitchFamily="2" charset="-78"/>
              </a:rPr>
              <a:t>مورد استفاده قرار می گیرد.</a:t>
            </a:r>
          </a:p>
          <a:p>
            <a:pPr marL="800100" lvl="1" indent="-342900" algn="just" rtl="1">
              <a:lnSpc>
                <a:spcPct val="150000"/>
              </a:lnSpc>
              <a:buClr>
                <a:srgbClr val="7030A0"/>
              </a:buClr>
              <a:buFont typeface="Wingdings" panose="05000000000000000000" pitchFamily="2" charset="2"/>
              <a:buChar char="ü"/>
            </a:pPr>
            <a:r>
              <a:rPr lang="fa-IR" sz="2300" dirty="0">
                <a:solidFill>
                  <a:srgbClr val="002060"/>
                </a:solidFill>
                <a:cs typeface="B Nazanin" panose="00000400000000000000" pitchFamily="2" charset="-78"/>
              </a:rPr>
              <a:t>آرام بخشی به تنهایی هدف اصلی کاربرد نارکوتیک ها نیست.</a:t>
            </a:r>
          </a:p>
          <a:p>
            <a:pPr marL="800100" lvl="1" indent="-342900" algn="just" rtl="1">
              <a:lnSpc>
                <a:spcPct val="150000"/>
              </a:lnSpc>
              <a:buClr>
                <a:srgbClr val="0070C0"/>
              </a:buClr>
              <a:buFont typeface="Wingdings" panose="05000000000000000000" pitchFamily="2" charset="2"/>
              <a:buChar char="ü"/>
            </a:pPr>
            <a:r>
              <a:rPr lang="fa-IR" sz="2300" dirty="0">
                <a:solidFill>
                  <a:srgbClr val="002060"/>
                </a:solidFill>
                <a:cs typeface="B Nazanin" panose="00000400000000000000" pitchFamily="2" charset="-78"/>
              </a:rPr>
              <a:t>اگر آرام بخشی مد نظر باشد نارکوتیک باید به عنوان مکمل دارویی که آرام بخشی اثر اصلی آن است، مورد استفاده قرار گیرد.</a:t>
            </a:r>
          </a:p>
          <a:p>
            <a:pPr marL="800100" lvl="1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300" u="sng" dirty="0">
                <a:solidFill>
                  <a:srgbClr val="FF3399"/>
                </a:solidFill>
                <a:cs typeface="B Nazanin" panose="00000400000000000000" pitchFamily="2" charset="-78"/>
              </a:rPr>
              <a:t>اثر ضد دردی این داروها جایگزینی برای بی حسی موضعی نیست.</a:t>
            </a:r>
          </a:p>
          <a:p>
            <a:pPr marL="800100" lvl="1" indent="-342900" algn="just">
              <a:lnSpc>
                <a:spcPct val="150000"/>
              </a:lnSpc>
              <a:buClr>
                <a:srgbClr val="00B050"/>
              </a:buClr>
              <a:buFont typeface="Wingdings" panose="05000000000000000000" pitchFamily="2" charset="2"/>
              <a:buChar char="ü"/>
            </a:pPr>
            <a:r>
              <a:rPr lang="fa-IR" sz="2300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/>
                <a:cs typeface="B Nazanin" panose="00000400000000000000" pitchFamily="2" charset="-78"/>
              </a:rPr>
              <a:t>مهمترین عوارض جانبی </a:t>
            </a:r>
            <a:r>
              <a:rPr lang="fa-IR" sz="2300" dirty="0">
                <a:solidFill>
                  <a:srgbClr val="002060"/>
                </a:solidFill>
                <a:latin typeface="Century Gothic" panose="020B0502020202020204"/>
                <a:cs typeface="B Nazanin" panose="00000400000000000000" pitchFamily="2" charset="-78"/>
              </a:rPr>
              <a:t>نارکوتیک ها شامل دپرسیون تنفسی و قلبی عروقی، تهوع و استفراغ، یبوست، احتباس ادرار و خارش می باشد.</a:t>
            </a:r>
          </a:p>
          <a:p>
            <a:pPr marL="800100" lvl="1" indent="-342900" algn="just">
              <a:lnSpc>
                <a:spcPct val="150000"/>
              </a:lnSpc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fa-IR" sz="2300" dirty="0">
                <a:solidFill>
                  <a:srgbClr val="002060"/>
                </a:solidFill>
                <a:cs typeface="B Nazanin" panose="00000400000000000000" pitchFamily="2" charset="-78"/>
              </a:rPr>
              <a:t>نارکوتیکی که بیش از همه در آرام بخشی کودکان به کار می رود، </a:t>
            </a:r>
            <a:r>
              <a:rPr lang="fa-IR" sz="2300" u="sng" dirty="0">
                <a:solidFill>
                  <a:srgbClr val="FF0000"/>
                </a:solidFill>
                <a:cs typeface="B Nazanin" panose="00000400000000000000" pitchFamily="2" charset="-78"/>
              </a:rPr>
              <a:t>مپریدین</a:t>
            </a:r>
            <a:r>
              <a:rPr lang="fa-IR" sz="2300" dirty="0">
                <a:solidFill>
                  <a:srgbClr val="002060"/>
                </a:solidFill>
                <a:cs typeface="B Nazanin" panose="00000400000000000000" pitchFamily="2" charset="-78"/>
              </a:rPr>
              <a:t> می باشد.</a:t>
            </a:r>
          </a:p>
          <a:p>
            <a:pPr marL="800100" lvl="1" indent="-342900" algn="just">
              <a:lnSpc>
                <a:spcPct val="150000"/>
              </a:lnSpc>
              <a:buClr>
                <a:srgbClr val="FFC000"/>
              </a:buClr>
              <a:buFont typeface="Wingdings" panose="05000000000000000000" pitchFamily="2" charset="2"/>
              <a:buChar char="ü"/>
            </a:pPr>
            <a:r>
              <a:rPr lang="fa-IR" sz="2300" u="sng" dirty="0">
                <a:solidFill>
                  <a:srgbClr val="FF0000"/>
                </a:solidFill>
                <a:latin typeface="Century Gothic" panose="020B0502020202020204"/>
                <a:cs typeface="B Nazanin" panose="00000400000000000000" pitchFamily="2" charset="-78"/>
              </a:rPr>
              <a:t>فنتانیل</a:t>
            </a:r>
            <a:r>
              <a:rPr lang="fa-IR" sz="2300" dirty="0">
                <a:solidFill>
                  <a:srgbClr val="002060"/>
                </a:solidFill>
                <a:latin typeface="Century Gothic" panose="020B0502020202020204"/>
                <a:cs typeface="B Nazanin" panose="00000400000000000000" pitchFamily="2" charset="-78"/>
              </a:rPr>
              <a:t> یک نارکوتیک سنتتیک با قدرت زیاد است که امروزه به عنوان جانشین مپریدین مطرح است و تهوع و استفراغ کمتری در بیمار ایجاد می کند.</a:t>
            </a:r>
            <a:endParaRPr lang="fa-IR" sz="2300" dirty="0">
              <a:solidFill>
                <a:srgbClr val="002060"/>
              </a:solidFill>
              <a:cs typeface="B Nazanin" panose="00000400000000000000" pitchFamily="2" charset="-78"/>
            </a:endParaRPr>
          </a:p>
          <a:p>
            <a:pPr marL="800100" lvl="1" indent="-342900" algn="just">
              <a:lnSpc>
                <a:spcPct val="150000"/>
              </a:lnSpc>
              <a:buClr>
                <a:schemeClr val="accent5"/>
              </a:buClr>
              <a:buFont typeface="Wingdings" panose="05000000000000000000" pitchFamily="2" charset="2"/>
              <a:buChar char="ü"/>
            </a:pPr>
            <a:r>
              <a:rPr lang="fa-IR" sz="2300" u="sng" dirty="0">
                <a:solidFill>
                  <a:srgbClr val="FF0000"/>
                </a:solidFill>
                <a:cs typeface="B Nazanin" panose="00000400000000000000" pitchFamily="2" charset="-78"/>
              </a:rPr>
              <a:t>نالوکسان</a:t>
            </a:r>
            <a:r>
              <a:rPr lang="fa-IR" sz="2300" dirty="0">
                <a:solidFill>
                  <a:srgbClr val="002060"/>
                </a:solidFill>
                <a:cs typeface="B Nazanin" panose="00000400000000000000" pitchFamily="2" charset="-78"/>
              </a:rPr>
              <a:t> یک آنتاگونیست خالص نارکوتیک ها می باشد که برای برگشت آثار آنها به صورت تزریقی مورد استفاده قرار می گیرد.</a:t>
            </a:r>
          </a:p>
        </p:txBody>
      </p:sp>
      <p:pic>
        <p:nvPicPr>
          <p:cNvPr id="2050" name="Picture 2" descr="C:\Users\novin\Desktop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2960"/>
            <a:ext cx="992418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263049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3483" y="260648"/>
            <a:ext cx="910331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 algn="ctr" rtl="1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تفاوت‌های اصلی نارکوتیک ها و بنزودیازپین ها شامل: </a:t>
            </a:r>
          </a:p>
          <a:p>
            <a:pPr marL="1257300" lvl="2" indent="-342900" algn="just" rtl="1">
              <a:lnSpc>
                <a:spcPct val="150000"/>
              </a:lnSpc>
              <a:buClr>
                <a:srgbClr val="FF3399"/>
              </a:buClr>
              <a:buFont typeface="Wingdings" panose="05000000000000000000" pitchFamily="2" charset="2"/>
              <a:buChar char="Ø"/>
            </a:pP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نارکوتیک ها اثر ضد دردی دارند ولی بنزودیازپین ها اثر آشکاری روی احساس درد ندارد.</a:t>
            </a:r>
          </a:p>
          <a:p>
            <a:pPr marL="1257300" lvl="2" indent="-342900" algn="just">
              <a:lnSpc>
                <a:spcPct val="150000"/>
              </a:lnSpc>
              <a:buClr>
                <a:srgbClr val="FF3399"/>
              </a:buClr>
              <a:buFont typeface="Wingdings" panose="05000000000000000000" pitchFamily="2" charset="2"/>
              <a:buChar char="Ø"/>
            </a:pP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نارکوتیک ها تاثیری روی هوشیاری و حافظه بیمار ندارند ولی بنزو دیازپین‌ها فراموشی یا </a:t>
            </a:r>
            <a:r>
              <a:rPr lang="en-US" sz="2400" dirty="0">
                <a:solidFill>
                  <a:srgbClr val="002060"/>
                </a:solidFill>
                <a:cs typeface="B Nazanin" panose="00000400000000000000" pitchFamily="2" charset="-78"/>
              </a:rPr>
              <a:t>Amnesia</a:t>
            </a: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 ایجاد می کنند ( به ویژه میدازولام) .</a:t>
            </a:r>
          </a:p>
          <a:p>
            <a:pPr marL="1257300" lvl="2" indent="-342900" algn="just">
              <a:lnSpc>
                <a:spcPct val="150000"/>
              </a:lnSpc>
              <a:buClr>
                <a:srgbClr val="FF3399"/>
              </a:buClr>
              <a:buFont typeface="Wingdings" panose="05000000000000000000" pitchFamily="2" charset="2"/>
              <a:buChar char="Ø"/>
            </a:pPr>
            <a:r>
              <a:rPr lang="fa-IR" sz="2400" dirty="0">
                <a:solidFill>
                  <a:srgbClr val="002060"/>
                </a:solidFill>
                <a:cs typeface="B Nazanin" panose="00000400000000000000" pitchFamily="2" charset="-78"/>
              </a:rPr>
              <a:t>نارکوتیک ها دپرسیون تنفسی وابسته به دوز ایجاد می کنند ولی بنزودیازپین‌ها در دوز آرام بخشی باعث دپرسیون تنفسی نمی شوند.</a:t>
            </a:r>
          </a:p>
        </p:txBody>
      </p:sp>
    </p:spTree>
    <p:extLst>
      <p:ext uri="{BB962C8B-B14F-4D97-AF65-F5344CB8AC3E}">
        <p14:creationId xmlns:p14="http://schemas.microsoft.com/office/powerpoint/2010/main" val="89522170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74811"/>
            <a:ext cx="8712969" cy="646331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 rtl="1"/>
            <a:r>
              <a:rPr lang="fa-IR" sz="3600" dirty="0">
                <a:solidFill>
                  <a:srgbClr val="FF0000"/>
                </a:solidFill>
                <a:cs typeface="B Titr" panose="00000700000000000000" pitchFamily="2" charset="-78"/>
              </a:rPr>
              <a:t>توصیه‌های خوراکی برای والدین قبل از آرام بخشی </a:t>
            </a:r>
            <a:endParaRPr lang="en-US" sz="3600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7573" y="980728"/>
            <a:ext cx="8936427" cy="5357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 algn="just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300" dirty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توصیه های مربوط به دستورات غذایی قبل از آرام بخشی به شرح زیر است :</a:t>
            </a:r>
          </a:p>
          <a:p>
            <a:pPr lvl="2" algn="just">
              <a:lnSpc>
                <a:spcPct val="150000"/>
              </a:lnSpc>
            </a:pPr>
            <a:r>
              <a:rPr lang="fa-IR" sz="2300" dirty="0">
                <a:solidFill>
                  <a:srgbClr val="002060"/>
                </a:solidFill>
                <a:cs typeface="B Nazanin" panose="00000400000000000000" pitchFamily="2" charset="-78"/>
              </a:rPr>
              <a:t>1- مصرف مایعات شفاف مانند آب، آب میوه بدون پالپ و چای به مقدار کم تا 2 ساعت قبل از آرام بخشی </a:t>
            </a:r>
          </a:p>
          <a:p>
            <a:pPr lvl="2" algn="just">
              <a:lnSpc>
                <a:spcPct val="150000"/>
              </a:lnSpc>
            </a:pPr>
            <a:r>
              <a:rPr lang="fa-IR" sz="2300" dirty="0">
                <a:solidFill>
                  <a:srgbClr val="002060"/>
                </a:solidFill>
                <a:cs typeface="B Nazanin" panose="00000400000000000000" pitchFamily="2" charset="-78"/>
              </a:rPr>
              <a:t>2- مصرف شیر مادر تا 4 ساعت قبل از آرام بخشی </a:t>
            </a:r>
          </a:p>
          <a:p>
            <a:pPr lvl="2" algn="just">
              <a:lnSpc>
                <a:spcPct val="150000"/>
              </a:lnSpc>
            </a:pPr>
            <a:r>
              <a:rPr lang="fa-IR" sz="2300" dirty="0">
                <a:solidFill>
                  <a:srgbClr val="002060"/>
                </a:solidFill>
                <a:cs typeface="B Nazanin" panose="00000400000000000000" pitchFamily="2" charset="-78"/>
              </a:rPr>
              <a:t>3- مصرف شیر و شیر خشک تا 6 ساعت قبل از آرام بخشی </a:t>
            </a:r>
          </a:p>
          <a:p>
            <a:pPr lvl="2" algn="just">
              <a:lnSpc>
                <a:spcPct val="150000"/>
              </a:lnSpc>
            </a:pPr>
            <a:r>
              <a:rPr lang="fa-IR" sz="2300" dirty="0">
                <a:solidFill>
                  <a:srgbClr val="002060"/>
                </a:solidFill>
                <a:cs typeface="B Nazanin" panose="00000400000000000000" pitchFamily="2" charset="-78"/>
              </a:rPr>
              <a:t>4- مصرف وعده غذایی سبک تا 6 ساعت قبل از آرام بخشی </a:t>
            </a:r>
          </a:p>
          <a:p>
            <a:pPr lvl="2" algn="just">
              <a:lnSpc>
                <a:spcPct val="150000"/>
              </a:lnSpc>
            </a:pPr>
            <a:r>
              <a:rPr lang="fa-IR" sz="2300" dirty="0">
                <a:solidFill>
                  <a:srgbClr val="002060"/>
                </a:solidFill>
                <a:cs typeface="B Nazanin" panose="00000400000000000000" pitchFamily="2" charset="-78"/>
              </a:rPr>
              <a:t>5- برای کودکان بالای سه سال معمولا این زمان 8 ساعت قبل از عمل توصیه می شود.</a:t>
            </a:r>
          </a:p>
          <a:p>
            <a:pPr lvl="2" algn="just" rtl="1">
              <a:lnSpc>
                <a:spcPct val="150000"/>
              </a:lnSpc>
            </a:pPr>
            <a:r>
              <a:rPr lang="fa-IR" sz="2300" dirty="0">
                <a:cs typeface="B Nazanin" panose="00000400000000000000" pitchFamily="2" charset="-78"/>
              </a:rPr>
              <a:t>6- </a:t>
            </a:r>
            <a:r>
              <a:rPr lang="fa-IR" sz="2300" u="sng" dirty="0">
                <a:solidFill>
                  <a:srgbClr val="FF3399"/>
                </a:solidFill>
                <a:cs typeface="B Nazanin" panose="00000400000000000000" pitchFamily="2" charset="-78"/>
              </a:rPr>
              <a:t>خوردن داروهای روتین ضروری در روز عمل به همراه جرعه ای آب بلامانع است.</a:t>
            </a:r>
          </a:p>
          <a:p>
            <a:pPr marL="914400" lvl="1" indent="-457200" algn="just" rtl="1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fa-IR" sz="2300" dirty="0">
                <a:solidFill>
                  <a:srgbClr val="002060"/>
                </a:solidFill>
                <a:cs typeface="B Nazanin" panose="00000400000000000000" pitchFamily="2" charset="-78"/>
              </a:rPr>
              <a:t>دلیل اصلی این موضوع آن است که استفراغ در طی و بلافاصله پس از آرام بخشی می تواند رخ دهد که می تواند منجر به لارنگواسپاسم و انسداد شدید راه هوایی شود.</a:t>
            </a:r>
          </a:p>
        </p:txBody>
      </p:sp>
      <p:sp>
        <p:nvSpPr>
          <p:cNvPr id="4" name="Rectangle 3"/>
          <p:cNvSpPr/>
          <p:nvPr/>
        </p:nvSpPr>
        <p:spPr>
          <a:xfrm>
            <a:off x="179512" y="5301208"/>
            <a:ext cx="8712969" cy="11521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606878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yas\Desktop\dentist[1].gif"/>
          <p:cNvPicPr>
            <a:picLocks noChangeAspect="1" noChangeArrowheads="1"/>
          </p:cNvPicPr>
          <p:nvPr/>
        </p:nvPicPr>
        <p:blipFill rotWithShape="1">
          <a:blip r:embed="rId2" cstate="print"/>
          <a:srcRect t="7671" r="4660" b="14362"/>
          <a:stretch/>
        </p:blipFill>
        <p:spPr bwMode="auto">
          <a:xfrm>
            <a:off x="2699792" y="128439"/>
            <a:ext cx="4002830" cy="3588593"/>
          </a:xfrm>
          <a:prstGeom prst="rect">
            <a:avLst/>
          </a:prstGeom>
          <a:noFill/>
        </p:spPr>
      </p:pic>
      <p:pic>
        <p:nvPicPr>
          <p:cNvPr id="3" name="Picture 2" descr="C:\Users\yas\Desktop\images[2].jpg"/>
          <p:cNvPicPr>
            <a:picLocks noChangeAspect="1" noChangeArrowheads="1"/>
          </p:cNvPicPr>
          <p:nvPr/>
        </p:nvPicPr>
        <p:blipFill rotWithShape="1">
          <a:blip r:embed="rId3" cstate="print"/>
          <a:srcRect b="7303"/>
          <a:stretch/>
        </p:blipFill>
        <p:spPr bwMode="auto">
          <a:xfrm>
            <a:off x="228600" y="3933056"/>
            <a:ext cx="3048000" cy="2260340"/>
          </a:xfrm>
          <a:prstGeom prst="rect">
            <a:avLst/>
          </a:prstGeom>
          <a:noFill/>
        </p:spPr>
      </p:pic>
      <p:pic>
        <p:nvPicPr>
          <p:cNvPr id="4" name="Picture 3" descr="C:\Users\yasaman rezvani\Desktop\New folder\introduction-to-pediatric-dentistry-2009new-53-728.jpg"/>
          <p:cNvPicPr>
            <a:picLocks noChangeAspect="1" noChangeArrowheads="1"/>
          </p:cNvPicPr>
          <p:nvPr/>
        </p:nvPicPr>
        <p:blipFill rotWithShape="1">
          <a:blip r:embed="rId4"/>
          <a:srcRect l="29121" t="29487" r="22772" b="8974"/>
          <a:stretch/>
        </p:blipFill>
        <p:spPr bwMode="auto">
          <a:xfrm>
            <a:off x="3328391" y="3933055"/>
            <a:ext cx="2971801" cy="2260341"/>
          </a:xfrm>
          <a:prstGeom prst="rect">
            <a:avLst/>
          </a:prstGeom>
          <a:noFill/>
        </p:spPr>
      </p:pic>
      <p:pic>
        <p:nvPicPr>
          <p:cNvPr id="5" name="Picture 4" descr="C:\Users\yas\Desktop\5634270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723153">
            <a:off x="683568" y="1204651"/>
            <a:ext cx="1292551" cy="14361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2" name="Picture 2" descr="C:\Users\novin\Desktop\Untitled-design-5-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00" r="1"/>
          <a:stretch/>
        </p:blipFill>
        <p:spPr bwMode="auto">
          <a:xfrm>
            <a:off x="6372200" y="3933054"/>
            <a:ext cx="2592288" cy="2260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222104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1126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88640"/>
            <a:ext cx="8784976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2400" dirty="0">
                <a:latin typeface="Century Gothic" panose="020B0502020202020204"/>
                <a:cs typeface="B Nazanin" panose="00000400000000000000" pitchFamily="2" charset="-78"/>
              </a:rPr>
              <a:t>در کودکانی که علی رغم کنترل رفتاری و بی حسی موضعی مناسب ، قادر به تحمل درمان های دندانپزشکی نیستند می توان از کنترل رفتاری دارویی است.</a:t>
            </a:r>
          </a:p>
          <a:p>
            <a:pPr marL="342900" indent="-342900" algn="just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2400" dirty="0">
                <a:latin typeface="Century Gothic" panose="020B0502020202020204"/>
                <a:cs typeface="B Nazanin" panose="00000400000000000000" pitchFamily="2" charset="-78"/>
              </a:rPr>
              <a:t>کنترل رفتاری دارویی روشی است که در آن از اثرات داروها برای کنترل رفتار (شامل بد رفتاری یا اضطراب) بیماران کودک در طی درمان استفاده می‌شود. (تعریف ناقص ؟)</a:t>
            </a:r>
          </a:p>
          <a:p>
            <a:pPr marL="342900" indent="-342900" algn="just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2400" i="1" u="sng" dirty="0">
                <a:solidFill>
                  <a:srgbClr val="0070C0"/>
                </a:solidFill>
                <a:latin typeface="Century Gothic" panose="020B0502020202020204"/>
                <a:cs typeface="B Nazanin" panose="00000400000000000000" pitchFamily="2" charset="-78"/>
              </a:rPr>
              <a:t>کنترل دارویی دارای دو زیر </a:t>
            </a:r>
            <a:r>
              <a:rPr lang="fa-IR" sz="2400" i="1" u="sng" dirty="0">
                <a:solidFill>
                  <a:srgbClr val="0070C0"/>
                </a:solidFill>
                <a:latin typeface="+mj-lt"/>
                <a:cs typeface="B Nazanin" panose="00000400000000000000" pitchFamily="2" charset="-78"/>
              </a:rPr>
              <a:t>مجموعه است :</a:t>
            </a:r>
          </a:p>
          <a:p>
            <a:pPr marL="800100" lvl="1" indent="-342900" algn="just"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fa-IR" sz="2400" dirty="0">
                <a:solidFill>
                  <a:srgbClr val="0070C0"/>
                </a:solidFill>
                <a:latin typeface="+mj-lt"/>
                <a:cs typeface="B Nazanin" panose="00000400000000000000" pitchFamily="2" charset="-78"/>
              </a:rPr>
              <a:t>آرام بخشی (</a:t>
            </a:r>
            <a:r>
              <a:rPr lang="en-US" sz="2400" dirty="0">
                <a:solidFill>
                  <a:srgbClr val="0070C0"/>
                </a:solidFill>
                <a:latin typeface="+mj-lt"/>
                <a:cs typeface="B Nazanin" panose="00000400000000000000" pitchFamily="2" charset="-78"/>
              </a:rPr>
              <a:t>Sedation</a:t>
            </a:r>
            <a:r>
              <a:rPr lang="fa-IR" sz="2400" dirty="0">
                <a:solidFill>
                  <a:srgbClr val="0070C0"/>
                </a:solidFill>
                <a:latin typeface="+mj-lt"/>
                <a:cs typeface="B Nazanin" panose="00000400000000000000" pitchFamily="2" charset="-78"/>
              </a:rPr>
              <a:t>)</a:t>
            </a:r>
          </a:p>
          <a:p>
            <a:pPr marL="800100" lvl="1" indent="-342900" algn="just"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fa-IR" sz="2400" dirty="0">
                <a:solidFill>
                  <a:srgbClr val="0070C0"/>
                </a:solidFill>
                <a:latin typeface="+mj-lt"/>
                <a:cs typeface="B Nazanin" panose="00000400000000000000" pitchFamily="2" charset="-78"/>
              </a:rPr>
              <a:t>بیهوشی عمومی (</a:t>
            </a:r>
            <a:r>
              <a:rPr lang="en-US" sz="2400" dirty="0">
                <a:solidFill>
                  <a:srgbClr val="0070C0"/>
                </a:solidFill>
                <a:latin typeface="+mj-lt"/>
                <a:cs typeface="B Nazanin" panose="00000400000000000000" pitchFamily="2" charset="-78"/>
              </a:rPr>
              <a:t>General Anesthesia</a:t>
            </a:r>
            <a:r>
              <a:rPr lang="fa-IR" sz="2400" dirty="0">
                <a:solidFill>
                  <a:srgbClr val="0070C0"/>
                </a:solidFill>
                <a:latin typeface="+mj-lt"/>
                <a:cs typeface="B Nazanin" panose="00000400000000000000" pitchFamily="2" charset="-78"/>
              </a:rPr>
              <a:t>)</a:t>
            </a:r>
          </a:p>
          <a:p>
            <a:pPr marL="342900" indent="-342900" algn="just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2400" dirty="0">
                <a:latin typeface="Century Gothic" panose="020B0502020202020204"/>
                <a:cs typeface="B Nazanin" panose="00000400000000000000" pitchFamily="2" charset="-78"/>
              </a:rPr>
              <a:t>امروزه با توجه به تغییر نگرش والدین نسبت به روش‌های کنترل رفتاری (غیر دارویی) وکاهش تحمل کودک (لوس تر شدن کودکان !) نیاز و تمایل به روش‌های کنترل رفتاری دارویی بیشتر شده است.</a:t>
            </a:r>
          </a:p>
          <a:p>
            <a:pPr marL="342900" indent="-342900" algn="just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2400" dirty="0">
                <a:latin typeface="Century Gothic" panose="020B0502020202020204"/>
                <a:cs typeface="B Nazanin" panose="00000400000000000000" pitchFamily="2" charset="-78"/>
              </a:rPr>
              <a:t>آرام بخشی و بیهوشی عمومی در برابر فواید شان دارای </a:t>
            </a:r>
            <a:r>
              <a:rPr lang="fa-IR" sz="2400" dirty="0">
                <a:solidFill>
                  <a:srgbClr val="FF0000"/>
                </a:solidFill>
                <a:latin typeface="Century Gothic" panose="020B0502020202020204"/>
                <a:cs typeface="B Nazanin" panose="00000400000000000000" pitchFamily="2" charset="-78"/>
              </a:rPr>
              <a:t>خطرات</a:t>
            </a:r>
            <a:r>
              <a:rPr lang="fa-IR" sz="2400" dirty="0">
                <a:latin typeface="Century Gothic" panose="020B0502020202020204"/>
                <a:cs typeface="B Nazanin" panose="00000400000000000000" pitchFamily="2" charset="-78"/>
              </a:rPr>
              <a:t> مشخصی نیز هستند که باید مورد توجه و ارزیابی قرار گیرد.</a:t>
            </a:r>
          </a:p>
        </p:txBody>
      </p:sp>
      <p:pic>
        <p:nvPicPr>
          <p:cNvPr id="3" name="Picture 2" descr="j030337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5949280"/>
            <a:ext cx="705459" cy="705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65099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novin\Desktop\nitrous-oxide-gentle-sedation-for-pediatric-dentistr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694295"/>
            <a:ext cx="4536504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457200" y="116632"/>
            <a:ext cx="8229600" cy="1426170"/>
          </a:xfrm>
          <a:prstGeom prst="rect">
            <a:avLst/>
          </a:prstGeom>
        </p:spPr>
        <p:txBody>
          <a:bodyPr/>
          <a:lstStyle>
            <a:lvl1pPr algn="ctr" defTabSz="914400" rtl="1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9600" b="1" dirty="0">
                <a:solidFill>
                  <a:srgbClr val="FF0000"/>
                </a:solidFill>
                <a:latin typeface="+mn-lt"/>
              </a:rPr>
              <a:t>Sedation</a:t>
            </a:r>
            <a:endParaRPr lang="fa-IR" sz="9600" b="1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433798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4" y="-27384"/>
            <a:ext cx="885698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 rtl="1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2400" dirty="0">
                <a:cs typeface="B Nazanin" panose="00000400000000000000" pitchFamily="2" charset="-78"/>
              </a:rPr>
              <a:t>مهمترین </a:t>
            </a:r>
            <a:r>
              <a:rPr lang="fa-IR" sz="2400" u="sng" dirty="0">
                <a:cs typeface="B Nazanin" panose="00000400000000000000" pitchFamily="2" charset="-78"/>
              </a:rPr>
              <a:t>فاکتورهای مربوط به دارو </a:t>
            </a:r>
            <a:r>
              <a:rPr lang="fa-IR" sz="2400" dirty="0">
                <a:cs typeface="B Nazanin" panose="00000400000000000000" pitchFamily="2" charset="-78"/>
              </a:rPr>
              <a:t>در آرام بخشی شامل دوز، مسیر و سرعت تجویز و مهمترین </a:t>
            </a:r>
            <a:r>
              <a:rPr lang="fa-IR" sz="2400" u="sng" dirty="0">
                <a:cs typeface="B Nazanin" panose="00000400000000000000" pitchFamily="2" charset="-78"/>
              </a:rPr>
              <a:t>فاکتورهای مربوط به بیمار</a:t>
            </a:r>
            <a:r>
              <a:rPr lang="fa-IR" sz="2400" dirty="0">
                <a:cs typeface="B Nazanin" panose="00000400000000000000" pitchFamily="2" charset="-78"/>
              </a:rPr>
              <a:t> شامل سن ، وزن و سلامت عمومی می باشد.</a:t>
            </a:r>
          </a:p>
          <a:p>
            <a:pPr marL="342900" indent="-342900" algn="just" rtl="1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2400" dirty="0">
                <a:cs typeface="B Nazanin" panose="00000400000000000000" pitchFamily="2" charset="-78"/>
              </a:rPr>
              <a:t>داروهای مورد استفاده در کنترل رفتاری دارویی شامل گازهای استنشاقی (</a:t>
            </a:r>
            <a:r>
              <a:rPr lang="en-US" sz="2400" dirty="0">
                <a:cs typeface="B Nazanin" panose="000004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نیتروس اکساید و اکسیژن) ، داروهای خوراکی، داروهای با تزریق وریدی یا داخل عضلانی و دیگر روش‌های تجویز می باشند.</a:t>
            </a:r>
          </a:p>
          <a:p>
            <a:pPr marL="342900" indent="-342900" algn="just" rtl="1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rPr>
              <a:t>آرام بخشی </a:t>
            </a:r>
            <a:r>
              <a:rPr lang="fa-IR" sz="2400" dirty="0">
                <a:cs typeface="B Nazanin" panose="00000400000000000000" pitchFamily="2" charset="-78"/>
              </a:rPr>
              <a:t>شامل طیفی از یک آرام بخشی خفیف ، آرام بخشی متوسط(در گذشته به آن آرام بخشی هوشیارانه نیز گفته می شد.) ، آرام بخشی عمیق و نهایتا بیهوشی عمومی می باشد.</a:t>
            </a:r>
          </a:p>
        </p:txBody>
      </p:sp>
      <p:pic>
        <p:nvPicPr>
          <p:cNvPr id="4098" name="Picture 2" descr="C:\Users\novin\Desktop\c10f002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999628"/>
            <a:ext cx="5184576" cy="2741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C:\Users\novin\Desktop\unname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623919"/>
            <a:ext cx="1493157" cy="1493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76285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008" y="44624"/>
            <a:ext cx="8964488" cy="6324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2800" b="1" u="sng" dirty="0">
                <a:solidFill>
                  <a:srgbClr val="FF0000"/>
                </a:solidFill>
                <a:latin typeface="Century Gothic" panose="020B0502020202020204"/>
                <a:cs typeface="B Nazanin" panose="00000400000000000000" pitchFamily="2" charset="-78"/>
              </a:rPr>
              <a:t>اهداف آرام بخشی شامل : </a:t>
            </a:r>
            <a:endParaRPr lang="en-US" sz="2800" b="1" u="sng" dirty="0">
              <a:solidFill>
                <a:srgbClr val="FF0000"/>
              </a:solidFill>
              <a:latin typeface="Century Gothic" panose="020B0502020202020204"/>
              <a:cs typeface="B Nazanin" panose="00000400000000000000" pitchFamily="2" charset="-78"/>
            </a:endParaRPr>
          </a:p>
          <a:p>
            <a:pPr algn="ctr">
              <a:lnSpc>
                <a:spcPct val="150000"/>
              </a:lnSpc>
            </a:pPr>
            <a:endParaRPr lang="fa-IR" sz="2800" b="1" u="sng" dirty="0">
              <a:solidFill>
                <a:srgbClr val="FF0000"/>
              </a:solidFill>
              <a:latin typeface="Century Gothic" panose="020B0502020202020204"/>
              <a:cs typeface="B Nazanin" panose="00000400000000000000" pitchFamily="2" charset="-78"/>
            </a:endParaRPr>
          </a:p>
          <a:p>
            <a:pPr lvl="1" algn="just">
              <a:lnSpc>
                <a:spcPct val="150000"/>
              </a:lnSpc>
            </a:pPr>
            <a:r>
              <a:rPr lang="fa-IR" sz="2400" dirty="0">
                <a:solidFill>
                  <a:prstClr val="black"/>
                </a:solidFill>
                <a:latin typeface="Century Gothic" panose="020B0502020202020204"/>
                <a:cs typeface="B Nazanin" panose="00000400000000000000" pitchFamily="2" charset="-78"/>
              </a:rPr>
              <a:t>1- ایجاد امنیت و رفاه بیمار</a:t>
            </a:r>
            <a:r>
              <a:rPr lang="en-US" sz="2400" dirty="0">
                <a:solidFill>
                  <a:prstClr val="black"/>
                </a:solidFill>
                <a:latin typeface="Century Gothic" panose="020B0502020202020204"/>
                <a:cs typeface="B Nazanin" panose="00000400000000000000" pitchFamily="2" charset="-78"/>
              </a:rPr>
              <a:t> </a:t>
            </a:r>
            <a:r>
              <a:rPr lang="fa-IR" sz="2400" dirty="0">
                <a:solidFill>
                  <a:prstClr val="black"/>
                </a:solidFill>
                <a:latin typeface="Century Gothic" panose="020B0502020202020204"/>
                <a:cs typeface="B Nazanin" panose="00000400000000000000" pitchFamily="2" charset="-78"/>
              </a:rPr>
              <a:t>و دندانپزشک ( از طریق کنترل رفتار و حرکات بیمار )</a:t>
            </a:r>
          </a:p>
          <a:p>
            <a:pPr lvl="1" algn="just">
              <a:lnSpc>
                <a:spcPct val="150000"/>
              </a:lnSpc>
            </a:pPr>
            <a:r>
              <a:rPr lang="fa-IR" sz="2400" dirty="0">
                <a:solidFill>
                  <a:prstClr val="black"/>
                </a:solidFill>
                <a:latin typeface="Century Gothic" panose="020B0502020202020204"/>
                <a:cs typeface="B Nazanin" panose="00000400000000000000" pitchFamily="2" charset="-78"/>
              </a:rPr>
              <a:t>2- به حداقل رساندن ناراحتی جسمی و درد بیمار 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(</a:t>
            </a:r>
            <a:r>
              <a:rPr lang="en-US" sz="2400" dirty="0">
                <a:solidFill>
                  <a:prstClr val="black"/>
                </a:solidFill>
                <a:cs typeface="B Nazanin" panose="00000400000000000000" pitchFamily="2" charset="-78"/>
              </a:rPr>
              <a:t>MIH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 و </a:t>
            </a:r>
            <a:r>
              <a:rPr lang="en-US" sz="2400" dirty="0">
                <a:solidFill>
                  <a:prstClr val="black"/>
                </a:solidFill>
                <a:cs typeface="B Nazanin" panose="00000400000000000000" pitchFamily="2" charset="-78"/>
              </a:rPr>
              <a:t>Gag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)</a:t>
            </a:r>
          </a:p>
          <a:p>
            <a:pPr lvl="1" algn="just">
              <a:lnSpc>
                <a:spcPct val="150000"/>
              </a:lnSpc>
            </a:pPr>
            <a:r>
              <a:rPr lang="fa-IR" sz="2400" dirty="0">
                <a:solidFill>
                  <a:prstClr val="black"/>
                </a:solidFill>
                <a:latin typeface="Century Gothic" panose="020B0502020202020204"/>
                <a:cs typeface="B Nazanin" panose="00000400000000000000" pitchFamily="2" charset="-78"/>
              </a:rPr>
              <a:t>3- کنترل و به حداقل رساندن اضطراب و آسیب های روحی و به حداکثر رساندن قابلیت فراموش کردن (</a:t>
            </a:r>
            <a:r>
              <a:rPr lang="en-US" sz="2400" dirty="0">
                <a:solidFill>
                  <a:prstClr val="black"/>
                </a:solidFill>
                <a:cs typeface="B Nazanin" panose="00000400000000000000" pitchFamily="2" charset="-78"/>
              </a:rPr>
              <a:t>Amnesia</a:t>
            </a:r>
            <a:r>
              <a:rPr lang="fa-IR" sz="2400" dirty="0">
                <a:solidFill>
                  <a:prstClr val="black"/>
                </a:solidFill>
                <a:cs typeface="B Nazanin" panose="00000400000000000000" pitchFamily="2" charset="-78"/>
              </a:rPr>
              <a:t>)</a:t>
            </a:r>
            <a:endParaRPr lang="en-US" sz="2400" dirty="0">
              <a:solidFill>
                <a:prstClr val="black"/>
              </a:solidFill>
              <a:cs typeface="B Nazanin" panose="00000400000000000000" pitchFamily="2" charset="-78"/>
            </a:endParaRPr>
          </a:p>
          <a:p>
            <a:pPr lvl="1" algn="just">
              <a:lnSpc>
                <a:spcPct val="150000"/>
              </a:lnSpc>
            </a:pPr>
            <a:endParaRPr lang="fa-IR" sz="2400" dirty="0">
              <a:solidFill>
                <a:prstClr val="black"/>
              </a:solidFill>
              <a:cs typeface="B Nazanin" panose="00000400000000000000" pitchFamily="2" charset="-78"/>
            </a:endParaRPr>
          </a:p>
          <a:p>
            <a:pPr marL="342900" indent="-342900" algn="just">
              <a:lnSpc>
                <a:spcPct val="150000"/>
              </a:lnSpc>
              <a:buClr>
                <a:srgbClr val="FF3399"/>
              </a:buClr>
              <a:buFont typeface="Wingdings" panose="05000000000000000000" pitchFamily="2" charset="2"/>
              <a:buChar char="Ø"/>
            </a:pPr>
            <a:r>
              <a:rPr lang="fa-IR" sz="2400" dirty="0">
                <a:solidFill>
                  <a:prstClr val="black"/>
                </a:solidFill>
                <a:latin typeface="Century Gothic" panose="020B0502020202020204"/>
                <a:cs typeface="B Nazanin" panose="00000400000000000000" pitchFamily="2" charset="-78"/>
              </a:rPr>
              <a:t>وقتی آرام بخشی برای کودک تجویز می شود افت تنفسی و از دست رفتن واکنش های حفاظتی ممکن است به سرعت و فارغ از میزان سطح آرام بخشی اتفاق بیافتد.</a:t>
            </a:r>
          </a:p>
          <a:p>
            <a:pPr marL="342900" indent="-342900" algn="just">
              <a:lnSpc>
                <a:spcPct val="150000"/>
              </a:lnSpc>
              <a:buClr>
                <a:srgbClr val="FF3399"/>
              </a:buClr>
              <a:buFont typeface="Wingdings" panose="05000000000000000000" pitchFamily="2" charset="2"/>
              <a:buChar char="Ø"/>
            </a:pPr>
            <a:r>
              <a:rPr lang="fa-IR" sz="2400" dirty="0">
                <a:solidFill>
                  <a:srgbClr val="FF0000"/>
                </a:solidFill>
                <a:latin typeface="Century Gothic" panose="020B0502020202020204"/>
                <a:cs typeface="B Nazanin" panose="00000400000000000000" pitchFamily="2" charset="-78"/>
              </a:rPr>
              <a:t>در درمان </a:t>
            </a:r>
            <a:r>
              <a:rPr lang="fa-IR" sz="2400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/>
                <a:cs typeface="B Nazanin" panose="00000400000000000000" pitchFamily="2" charset="-78"/>
              </a:rPr>
              <a:t>کودکان بسیار خردسال </a:t>
            </a:r>
            <a:r>
              <a:rPr lang="fa-IR" sz="2400" dirty="0">
                <a:solidFill>
                  <a:srgbClr val="FF0000"/>
                </a:solidFill>
                <a:latin typeface="Century Gothic" panose="020B0502020202020204"/>
                <a:cs typeface="B Nazanin" panose="00000400000000000000" pitchFamily="2" charset="-78"/>
              </a:rPr>
              <a:t>بهتر است از شرایط آرام بخشی عمیق و بیهوشی عمومی به جای آرام بخشی خفیف و متوسط استفاده کنیم.</a:t>
            </a:r>
          </a:p>
        </p:txBody>
      </p:sp>
      <p:sp>
        <p:nvSpPr>
          <p:cNvPr id="3" name="Rectangle 2"/>
          <p:cNvSpPr/>
          <p:nvPr/>
        </p:nvSpPr>
        <p:spPr>
          <a:xfrm>
            <a:off x="72008" y="3949880"/>
            <a:ext cx="8964488" cy="25754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4" name="Picture 3" descr="C:\Users\novin\Desktop\unname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60" y="44624"/>
            <a:ext cx="1440160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60547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0" y="188640"/>
            <a:ext cx="3180184" cy="864096"/>
          </a:xfrm>
        </p:spPr>
        <p:txBody>
          <a:bodyPr>
            <a:normAutofit/>
          </a:bodyPr>
          <a:lstStyle/>
          <a:p>
            <a:r>
              <a:rPr lang="en-US" b="1" u="sng" dirty="0">
                <a:solidFill>
                  <a:srgbClr val="FF0000"/>
                </a:solidFill>
              </a:rPr>
              <a:t>Monitoring</a:t>
            </a:r>
            <a:r>
              <a:rPr lang="en-US" b="1" dirty="0">
                <a:solidFill>
                  <a:srgbClr val="FF0000"/>
                </a:solidFill>
              </a:rPr>
              <a:t> :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/>
          <a:srcRect b="14811"/>
          <a:stretch/>
        </p:blipFill>
        <p:spPr bwMode="auto">
          <a:xfrm>
            <a:off x="3124200" y="1360846"/>
            <a:ext cx="2918171" cy="2296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9299" y="1349996"/>
            <a:ext cx="2813181" cy="2307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5"/>
          <a:srcRect l="15979" r="13802"/>
          <a:stretch/>
        </p:blipFill>
        <p:spPr bwMode="auto">
          <a:xfrm>
            <a:off x="6906490" y="3962400"/>
            <a:ext cx="200891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0" name="Picture 2" descr="C:\Users\novin\Desktop\SharkFin_EtCO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4028193"/>
            <a:ext cx="3411806" cy="237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novin\Desktop\unnamed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941618"/>
            <a:ext cx="2459182" cy="2459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yasaman rezvani\Desktop\New folder\426012516_146634.jpg"/>
          <p:cNvPicPr>
            <a:picLocks noChangeAspect="1" noChangeArrowheads="1"/>
          </p:cNvPicPr>
          <p:nvPr/>
        </p:nvPicPr>
        <p:blipFill>
          <a:blip r:embed="rId8"/>
          <a:srcRect t="29032" r="17742"/>
          <a:stretch>
            <a:fillRect/>
          </a:stretch>
        </p:blipFill>
        <p:spPr bwMode="auto">
          <a:xfrm>
            <a:off x="271143" y="1360846"/>
            <a:ext cx="2776857" cy="229675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676015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1289</TotalTime>
  <Words>2929</Words>
  <Application>Microsoft Office PowerPoint</Application>
  <PresentationFormat>On-screen Show (4:3)</PresentationFormat>
  <Paragraphs>180</Paragraphs>
  <Slides>40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8" baseType="lpstr">
      <vt:lpstr>Arial</vt:lpstr>
      <vt:lpstr>B Nazanin</vt:lpstr>
      <vt:lpstr>B Titr</vt:lpstr>
      <vt:lpstr>Calibri</vt:lpstr>
      <vt:lpstr>Century Gothic</vt:lpstr>
      <vt:lpstr>Wingdings</vt:lpstr>
      <vt:lpstr>Wingdings 3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Monitoring 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بیهوشی عمومی (General Anesthesia)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novin</dc:creator>
  <cp:lastModifiedBy>XMART</cp:lastModifiedBy>
  <cp:revision>90</cp:revision>
  <dcterms:created xsi:type="dcterms:W3CDTF">2022-12-30T14:11:43Z</dcterms:created>
  <dcterms:modified xsi:type="dcterms:W3CDTF">2026-01-10T11:51:41Z</dcterms:modified>
</cp:coreProperties>
</file>