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322" r:id="rId2"/>
    <p:sldId id="283" r:id="rId3"/>
    <p:sldId id="284" r:id="rId4"/>
    <p:sldId id="367" r:id="rId5"/>
    <p:sldId id="286" r:id="rId6"/>
    <p:sldId id="287" r:id="rId7"/>
    <p:sldId id="288" r:id="rId8"/>
    <p:sldId id="289" r:id="rId9"/>
    <p:sldId id="333" r:id="rId10"/>
    <p:sldId id="335" r:id="rId11"/>
    <p:sldId id="336" r:id="rId12"/>
    <p:sldId id="337" r:id="rId13"/>
    <p:sldId id="338" r:id="rId14"/>
    <p:sldId id="339" r:id="rId15"/>
    <p:sldId id="355" r:id="rId16"/>
    <p:sldId id="353" r:id="rId17"/>
    <p:sldId id="354" r:id="rId18"/>
    <p:sldId id="350" r:id="rId19"/>
    <p:sldId id="351" r:id="rId20"/>
    <p:sldId id="352" r:id="rId21"/>
    <p:sldId id="342" r:id="rId22"/>
    <p:sldId id="343" r:id="rId23"/>
    <p:sldId id="345" r:id="rId24"/>
    <p:sldId id="346" r:id="rId25"/>
    <p:sldId id="347" r:id="rId26"/>
    <p:sldId id="349" r:id="rId27"/>
    <p:sldId id="290" r:id="rId28"/>
    <p:sldId id="291" r:id="rId29"/>
    <p:sldId id="294" r:id="rId30"/>
    <p:sldId id="356" r:id="rId31"/>
    <p:sldId id="325" r:id="rId32"/>
    <p:sldId id="298" r:id="rId33"/>
    <p:sldId id="299" r:id="rId34"/>
    <p:sldId id="301" r:id="rId35"/>
    <p:sldId id="326" r:id="rId36"/>
    <p:sldId id="307" r:id="rId37"/>
    <p:sldId id="308" r:id="rId38"/>
    <p:sldId id="309" r:id="rId39"/>
    <p:sldId id="310" r:id="rId40"/>
    <p:sldId id="311" r:id="rId41"/>
    <p:sldId id="312" r:id="rId42"/>
    <p:sldId id="318" r:id="rId43"/>
    <p:sldId id="320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T_SemnanUni" initials="I" lastIdx="1" clrIdx="0">
    <p:extLst>
      <p:ext uri="{19B8F6BF-5375-455C-9EA6-DF929625EA0E}">
        <p15:presenceInfo xmlns:p15="http://schemas.microsoft.com/office/powerpoint/2012/main" userId="IT_SemnanUn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1EF366F-8B3A-4070-A213-C4A1F64E44CD}" type="datetimeFigureOut">
              <a:rPr lang="fa-IR" smtClean="0"/>
              <a:pPr/>
              <a:t>19/04/1447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491DB93-66D5-495C-A2D6-9A24AD30A8F6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9815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VETS 255 Intro to Pharmacology</a:t>
            </a:r>
          </a:p>
        </p:txBody>
      </p:sp>
      <p:sp>
        <p:nvSpPr>
          <p:cNvPr id="983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60D44-79AE-4891-92FD-484CAB4B8292}" type="slidenum">
              <a:rPr lang="en-US"/>
              <a:pPr/>
              <a:t>1</a:t>
            </a:fld>
            <a:endParaRPr lang="en-US"/>
          </a:p>
        </p:txBody>
      </p:sp>
      <p:sp>
        <p:nvSpPr>
          <p:cNvPr id="983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7599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06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5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7427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89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05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846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282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4602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97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41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32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84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498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31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1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96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29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40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hyperlink" Target="//commons.wikimedia.org/wiki/File:Allyl.png?uselang=fa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google.com/url?sa=i&amp;rct=j&amp;q=&amp;esrc=s&amp;source=images&amp;cd=&amp;ved=2ahUKEwidz52VwYjlAhWDaVAKHcrXD64QjRx6BAgBEAQ&amp;url=https://aneskey.com/local-anaesthetic-agents-2/&amp;psig=AOvVaw1BZBCXZDurmXkbgFq_R0BQ&amp;ust=157048133598089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hyperlink" Target="http://en.wikipedia.org/wiki/File:John_Newport_Langley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Paul_Ehrlich_signature.png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en.wikipedia.org/wiki/File:Paul_Ehrlich_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1676400" y="1676400"/>
            <a:ext cx="5867400" cy="1447800"/>
          </a:xfrm>
        </p:spPr>
        <p:txBody>
          <a:bodyPr>
            <a:noAutofit/>
          </a:bodyPr>
          <a:lstStyle/>
          <a:p>
            <a:pPr algn="ctr"/>
            <a:r>
              <a:rPr lang="en-US" sz="2800" dirty="0" err="1">
                <a:solidFill>
                  <a:srgbClr val="0070C0"/>
                </a:solidFill>
              </a:rPr>
              <a:t>Pharmacodynamics</a:t>
            </a:r>
            <a:r>
              <a:rPr lang="en-US" sz="2800" dirty="0">
                <a:solidFill>
                  <a:srgbClr val="0070C0"/>
                </a:solidFill>
              </a:rPr>
              <a:t>: Introduction, Receptors, Mechanism of  Drug Action, </a:t>
            </a:r>
            <a:r>
              <a:rPr lang="en-US" sz="2800" dirty="0">
                <a:solidFill>
                  <a:srgbClr val="0070C0"/>
                </a:solidFill>
                <a:cs typeface="2  Nazanin" pitchFamily="2" charset="-78"/>
              </a:rPr>
              <a:t>Dose-Response relationships &amp; SAR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4077072"/>
            <a:ext cx="5029200" cy="1256928"/>
          </a:xfrm>
        </p:spPr>
        <p:txBody>
          <a:bodyPr>
            <a:normAutofit lnSpcReduction="10000"/>
          </a:bodyPr>
          <a:lstStyle/>
          <a:p>
            <a:pPr algn="ctr" eaLnBrk="1" hangingPunct="1"/>
            <a:r>
              <a:rPr lang="en-US" sz="2400" dirty="0">
                <a:latin typeface="+mj-lt"/>
              </a:rPr>
              <a:t>Dr. </a:t>
            </a:r>
            <a:r>
              <a:rPr lang="en-US" sz="2400" dirty="0" err="1">
                <a:latin typeface="+mj-lt"/>
              </a:rPr>
              <a:t>Naeimi</a:t>
            </a:r>
            <a:endParaRPr lang="en-US" sz="2400" dirty="0">
              <a:latin typeface="+mj-lt"/>
            </a:endParaRPr>
          </a:p>
          <a:p>
            <a:pPr algn="ctr" eaLnBrk="1" hangingPunct="1"/>
            <a:r>
              <a:rPr lang="en-US" sz="1400" i="1" dirty="0">
                <a:latin typeface="+mj-lt"/>
              </a:rPr>
              <a:t>Associate Professor of Pharmacology</a:t>
            </a:r>
          </a:p>
          <a:p>
            <a:pPr algn="ctr" eaLnBrk="1" hangingPunct="1"/>
            <a:br>
              <a:rPr lang="en-US" sz="1400" dirty="0">
                <a:latin typeface="+mj-lt"/>
              </a:rPr>
            </a:br>
            <a:endParaRPr lang="en-US" sz="140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115328" cy="8382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002060"/>
                </a:solidFill>
              </a:rPr>
              <a:t>Receptor</a:t>
            </a:r>
            <a:endParaRPr lang="fa-IR" sz="44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8662" y="2420888"/>
            <a:ext cx="7286676" cy="3786214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ماکرومولکول فانکشنال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تعامل شیمیایی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کمپلکس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سیگنال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پاسخ</a:t>
            </a:r>
          </a:p>
          <a:p>
            <a:pPr algn="just" rtl="1">
              <a:buFont typeface="Wingdings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signal transduction</a:t>
            </a: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چند هزارم ثانیه الی .....</a:t>
            </a: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C2D57F-F7C2-C123-91F7-E052DD0B7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84" y="1838308"/>
            <a:ext cx="4383419" cy="45720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1066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a-IR" dirty="0">
                <a:cs typeface="B Nazanin" panose="00000400000000000000" pitchFamily="2" charset="-78"/>
              </a:rPr>
              <a:t>چند تا رسپتور نام ببرید؟</a:t>
            </a:r>
          </a:p>
          <a:p>
            <a:pPr algn="ct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ct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ctr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54660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آنزیم ها، مولکولهای حامل، رسپتورهای موسکارینی و نیکوتینی، </a:t>
            </a:r>
            <a:r>
              <a:rPr lang="en-US" dirty="0">
                <a:cs typeface="B Nazanin" panose="00000400000000000000" pitchFamily="2" charset="-78"/>
              </a:rPr>
              <a:t>DNA</a:t>
            </a:r>
            <a:r>
              <a:rPr lang="fa-IR" dirty="0">
                <a:cs typeface="B Nazanin" panose="00000400000000000000" pitchFamily="2" charset="-78"/>
              </a:rPr>
              <a:t>، کانال های یونی...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sz="3200" dirty="0">
                <a:cs typeface="B Nazanin" panose="00000400000000000000" pitchFamily="2" charset="-78"/>
              </a:rPr>
              <a:t>رسپتور ماکرومولکول فانکشنال است که به یک سیستم انتقال پیام به داخل سلول وصل است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530352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endParaRPr lang="fa-IR" dirty="0">
              <a:cs typeface="2  Nazanin" pitchFamily="2" charset="-78"/>
            </a:endParaRPr>
          </a:p>
          <a:p>
            <a:pPr algn="just">
              <a:buFont typeface="Wingdings" pitchFamily="2" charset="2"/>
              <a:buChar char="Ø"/>
            </a:pPr>
            <a:endParaRPr lang="fa-IR" dirty="0">
              <a:cs typeface="2  Nazanin" pitchFamily="2" charset="-78"/>
            </a:endParaRPr>
          </a:p>
          <a:p>
            <a:pPr algn="just">
              <a:buNone/>
            </a:pPr>
            <a:endParaRPr lang="fa-IR" dirty="0">
              <a:cs typeface="2  Nazanin" pitchFamily="2" charset="-78"/>
            </a:endParaRPr>
          </a:p>
          <a:p>
            <a:pPr algn="just">
              <a:buFont typeface="Wingdings" pitchFamily="2" charset="2"/>
              <a:buChar char="Ø"/>
            </a:pPr>
            <a:endParaRPr lang="fa-IR" dirty="0">
              <a:cs typeface="2  Nazanin" pitchFamily="2" charset="-78"/>
            </a:endParaRPr>
          </a:p>
          <a:p>
            <a:pPr algn="just">
              <a:buFont typeface="Wingdings" pitchFamily="2" charset="2"/>
              <a:buChar char="Ø"/>
            </a:pPr>
            <a:endParaRPr lang="fa-IR" dirty="0">
              <a:cs typeface="2  Nazanin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90885"/>
              </p:ext>
            </p:extLst>
          </p:nvPr>
        </p:nvGraphicFramePr>
        <p:xfrm>
          <a:off x="1524000" y="1397000"/>
          <a:ext cx="6553200" cy="440653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27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آنزیم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Nazanin" panose="00000400000000000000" pitchFamily="2" charset="-78"/>
                        </a:rPr>
                        <a:t>داروی مهارکننده</a:t>
                      </a:r>
                    </a:p>
                    <a:p>
                      <a:pPr algn="r" rtl="1"/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استیل کولین استراز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فیزوستیگمین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باکتریال ترانس پپتیداز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پنی سیلین و سفالوسپورین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کربنیک انیدراز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استازولامید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دی هیدروفولات ردوکتاز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متوترکسات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پروستاگلاندین سنتتاز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آسپرین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ترومبین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هپارین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196752"/>
            <a:ext cx="7566992" cy="530352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عمل دارو (</a:t>
            </a:r>
            <a:r>
              <a:rPr lang="en-US" sz="2000" b="1" dirty="0">
                <a:cs typeface="B Nazanin" panose="00000400000000000000" pitchFamily="2" charset="-78"/>
              </a:rPr>
              <a:t>Action</a:t>
            </a:r>
            <a:r>
              <a:rPr lang="fa-IR" sz="2000" b="1" dirty="0">
                <a:cs typeface="B Nazanin" panose="00000400000000000000" pitchFamily="2" charset="-78"/>
              </a:rPr>
              <a:t>)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اثر دارو (</a:t>
            </a:r>
            <a:r>
              <a:rPr lang="en-US" sz="2000" b="1" dirty="0">
                <a:cs typeface="B Nazanin" panose="00000400000000000000" pitchFamily="2" charset="-78"/>
              </a:rPr>
              <a:t>Effect</a:t>
            </a:r>
            <a:r>
              <a:rPr lang="fa-IR" sz="2000" b="1" dirty="0">
                <a:cs typeface="B Nazanin" panose="00000400000000000000" pitchFamily="2" charset="-78"/>
              </a:rPr>
              <a:t>)</a:t>
            </a:r>
          </a:p>
          <a:p>
            <a:pPr algn="just" rtl="1">
              <a:buFont typeface="Wingdings" pitchFamily="2" charset="2"/>
              <a:buChar char="q"/>
            </a:pPr>
            <a:r>
              <a:rPr lang="en-US" sz="2000" b="1" dirty="0">
                <a:cs typeface="B Nazanin" panose="00000400000000000000" pitchFamily="2" charset="-78"/>
              </a:rPr>
              <a:t>Efficacy</a:t>
            </a:r>
            <a:r>
              <a:rPr lang="fa-IR" sz="2000" b="1" dirty="0">
                <a:cs typeface="B Nazanin" panose="00000400000000000000" pitchFamily="2" charset="-78"/>
              </a:rPr>
              <a:t> : توانایی بروز اثر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q"/>
            </a:pPr>
            <a:r>
              <a:rPr lang="en-US" sz="2000" b="1" dirty="0">
                <a:cs typeface="B Nazanin" panose="00000400000000000000" pitchFamily="2" charset="-78"/>
              </a:rPr>
              <a:t>Affinity</a:t>
            </a:r>
            <a:r>
              <a:rPr lang="fa-IR" sz="2000" b="1" dirty="0">
                <a:cs typeface="B Nazanin" panose="00000400000000000000" pitchFamily="2" charset="-78"/>
              </a:rPr>
              <a:t> : میل ترکیب با گیرنده</a:t>
            </a:r>
          </a:p>
          <a:p>
            <a:pPr algn="just" rtl="1">
              <a:buFont typeface="Wingdings" pitchFamily="2" charset="2"/>
              <a:buChar char="q"/>
            </a:pPr>
            <a:r>
              <a:rPr lang="en-US" sz="2000" b="1" dirty="0">
                <a:cs typeface="B Nazanin" panose="00000400000000000000" pitchFamily="2" charset="-78"/>
              </a:rPr>
              <a:t>Potency</a:t>
            </a: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en-US" sz="2000" b="1" dirty="0">
                <a:cs typeface="B Nazanin" panose="00000400000000000000" pitchFamily="2" charset="-78"/>
              </a:rPr>
              <a:t>Agonist</a:t>
            </a:r>
            <a:r>
              <a:rPr lang="fa-IR" sz="2000" b="1" dirty="0">
                <a:cs typeface="B Nazanin" panose="00000400000000000000" pitchFamily="2" charset="-78"/>
              </a:rPr>
              <a:t>: مورفین، کدئین، هروئین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en-US" sz="2000" b="1" dirty="0">
                <a:cs typeface="B Nazanin" panose="00000400000000000000" pitchFamily="2" charset="-78"/>
              </a:rPr>
              <a:t>Antagonist</a:t>
            </a:r>
            <a:r>
              <a:rPr lang="fa-IR" sz="2000" b="1" dirty="0">
                <a:cs typeface="B Nazanin" panose="00000400000000000000" pitchFamily="2" charset="-78"/>
              </a:rPr>
              <a:t>: نالوکسان</a:t>
            </a:r>
            <a:endParaRPr lang="en-US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en-US" sz="2000" b="1" dirty="0">
                <a:cs typeface="B Nazanin" panose="00000400000000000000" pitchFamily="2" charset="-78"/>
              </a:rPr>
              <a:t>Partial Agonist</a:t>
            </a:r>
            <a:r>
              <a:rPr lang="fa-IR" sz="2000" b="1" dirty="0">
                <a:cs typeface="B Nazanin" panose="00000400000000000000" pitchFamily="2" charset="-78"/>
              </a:rPr>
              <a:t> نالرفین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سولفات منیزیم، هوشبرهای استنشاقی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تجویز آتروپین و پیلوکارپین در چشم</a:t>
            </a: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sz="2000" b="1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450057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میل ترکیب به گیرنده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71800" y="4810125"/>
            <a:ext cx="4029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توانایی بروز اثر دارند، ولی با  شدت کمتر </a:t>
            </a:r>
            <a:endParaRPr lang="en-US" dirty="0"/>
          </a:p>
        </p:txBody>
      </p:sp>
      <p:sp>
        <p:nvSpPr>
          <p:cNvPr id="6" name="Right Brace 5"/>
          <p:cNvSpPr/>
          <p:nvPr/>
        </p:nvSpPr>
        <p:spPr>
          <a:xfrm>
            <a:off x="5757880" y="4619869"/>
            <a:ext cx="142876" cy="5000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AF999076-428A-4E3B-B834-DEB5833C7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165" y="549990"/>
            <a:ext cx="3585769" cy="326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ardioselective vs. Non-cardioselective Beta Blockers - Video &amp; Lesson  Transcript | Study.c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6810375" cy="38290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6248" y="4000504"/>
            <a:ext cx="2071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/>
              <a:t>Propranolol</a:t>
            </a:r>
            <a:endParaRPr lang="en-US" sz="2000" b="1" dirty="0"/>
          </a:p>
        </p:txBody>
      </p:sp>
      <p:sp>
        <p:nvSpPr>
          <p:cNvPr id="6" name="Multiply 5"/>
          <p:cNvSpPr/>
          <p:nvPr/>
        </p:nvSpPr>
        <p:spPr>
          <a:xfrm>
            <a:off x="4500562" y="3786190"/>
            <a:ext cx="642942" cy="35719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0662" name="Picture 6" descr="The figure shows the difference in action between an agonist and an antagonist, compared to native neurotransmitter function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43932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Ligan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66"/>
            <a:ext cx="5715040" cy="5930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hysiology - Posts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physiology - Posts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physiology - Posts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Physiology and Abnormalities of the Pupil | Concise Medical Knowled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428604"/>
            <a:ext cx="835824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Nature as a source of drugs for ophthalmolog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146357" cy="5786478"/>
          </a:xfrm>
          <a:prstGeom prst="rect">
            <a:avLst/>
          </a:prstGeom>
          <a:noFill/>
        </p:spPr>
      </p:pic>
      <p:sp>
        <p:nvSpPr>
          <p:cNvPr id="68612" name="AutoShape 4" descr="physiology - Posts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انواع مکانیسم اثر داروها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2286000"/>
            <a:ext cx="3733800" cy="3962400"/>
          </a:xfrm>
        </p:spPr>
        <p:txBody>
          <a:bodyPr/>
          <a:lstStyle/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1- تئوری گیرنده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2- ضدمتابولیت ها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3- وقفه دهنده های آنزیمی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4- اثر بر روی غشاء های سلولی</a:t>
            </a:r>
          </a:p>
          <a:p>
            <a:pPr algn="r" rtl="1">
              <a:buNone/>
            </a:pPr>
            <a:r>
              <a:rPr lang="fa-IR" dirty="0">
                <a:cs typeface="B Nazanin" panose="00000400000000000000" pitchFamily="2" charset="-78"/>
              </a:rPr>
              <a:t>5- اثر سمیت سلولی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500042"/>
            <a:ext cx="6500857" cy="569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6100"/>
            <a:ext cx="8229600" cy="2514600"/>
          </a:xfrm>
        </p:spPr>
        <p:txBody>
          <a:bodyPr>
            <a:normAutofit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b="1" dirty="0">
                <a:cs typeface="2  Nazanin" pitchFamily="2" charset="-78"/>
              </a:rPr>
              <a:t>1- Ion-channel related receptors</a:t>
            </a:r>
          </a:p>
          <a:p>
            <a:pPr algn="just" rtl="0">
              <a:buFont typeface="Wingdings" pitchFamily="2" charset="2"/>
              <a:buChar char="Ø"/>
            </a:pPr>
            <a:r>
              <a:rPr lang="en-US" b="1" dirty="0">
                <a:cs typeface="2  Nazanin" pitchFamily="2" charset="-78"/>
              </a:rPr>
              <a:t>2- G-protein-related receptors</a:t>
            </a:r>
          </a:p>
          <a:p>
            <a:pPr algn="just" rtl="0">
              <a:buFont typeface="Wingdings" pitchFamily="2" charset="2"/>
              <a:buChar char="Ø"/>
            </a:pPr>
            <a:r>
              <a:rPr lang="en-US" b="1" dirty="0">
                <a:cs typeface="2  Nazanin" pitchFamily="2" charset="-78"/>
              </a:rPr>
              <a:t>3- Tyrosine kinas receptors</a:t>
            </a:r>
            <a:r>
              <a:rPr lang="fa-IR" b="1" dirty="0">
                <a:cs typeface="2  Nazanin" pitchFamily="2" charset="-78"/>
              </a:rPr>
              <a:t>(گیرنده های سیتوکاینی)</a:t>
            </a:r>
            <a:endParaRPr lang="en-US" b="1" dirty="0">
              <a:cs typeface="2  Nazanin" pitchFamily="2" charset="-78"/>
            </a:endParaRPr>
          </a:p>
          <a:p>
            <a:pPr algn="just" rtl="0">
              <a:buFont typeface="Wingdings" pitchFamily="2" charset="2"/>
              <a:buChar char="Ø"/>
            </a:pPr>
            <a:r>
              <a:rPr lang="en-US" b="1" dirty="0">
                <a:cs typeface="2  Nazanin" pitchFamily="2" charset="-78"/>
              </a:rPr>
              <a:t>4- Steroid receptors</a:t>
            </a:r>
            <a:r>
              <a:rPr lang="fa-IR" b="1" dirty="0">
                <a:cs typeface="2  Nazanin" pitchFamily="2" charset="-78"/>
              </a:rPr>
              <a:t>(گیرنده های داخل سلولی)</a:t>
            </a:r>
          </a:p>
          <a:p>
            <a:pPr algn="just">
              <a:buFont typeface="Wingdings" pitchFamily="2" charset="2"/>
              <a:buChar char="Ø"/>
            </a:pPr>
            <a:endParaRPr lang="fa-IR" b="1" dirty="0">
              <a:cs typeface="2  Nazanin" pitchFamily="2" charset="-78"/>
            </a:endParaRPr>
          </a:p>
          <a:p>
            <a:pPr algn="just">
              <a:buNone/>
            </a:pPr>
            <a:endParaRPr lang="fa-IR" b="1" dirty="0">
              <a:cs typeface="2  Nazanin" pitchFamily="2" charset="-78"/>
            </a:endParaRPr>
          </a:p>
          <a:p>
            <a:pPr algn="just">
              <a:buFont typeface="Wingdings" pitchFamily="2" charset="2"/>
              <a:buChar char="Ø"/>
            </a:pPr>
            <a:endParaRPr lang="fa-IR" b="1" dirty="0">
              <a:cs typeface="2  Nazanin" pitchFamily="2" charset="-78"/>
            </a:endParaRPr>
          </a:p>
          <a:p>
            <a:pPr algn="just">
              <a:buFont typeface="Wingdings" pitchFamily="2" charset="2"/>
              <a:buChar char="Ø"/>
            </a:pPr>
            <a:endParaRPr lang="fa-IR" b="1" dirty="0">
              <a:cs typeface="2  Nazanin" pitchFamily="2" charset="-78"/>
            </a:endParaRPr>
          </a:p>
          <a:p>
            <a:pPr algn="just">
              <a:buFont typeface="Wingdings" pitchFamily="2" charset="2"/>
              <a:buChar char="Ø"/>
            </a:pPr>
            <a:endParaRPr lang="fa-IR" b="1" dirty="0">
              <a:cs typeface="2  Nazanin" pitchFamily="2" charset="-78"/>
            </a:endParaRPr>
          </a:p>
        </p:txBody>
      </p:sp>
      <p:pic>
        <p:nvPicPr>
          <p:cNvPr id="4" name="Picture 6" descr="http://pharmacologycorner.com/wp-content/uploads/2009/01/types-of-drug-recept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0"/>
            <a:ext cx="7620000" cy="332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30352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1- گیرنده های مرتبط با کانال یونی: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غشاء سلول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مدت اثر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گیرنده های نیکوتینی استیل کولین در ماهیچه مخطط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اتصال دیازپام و گیرنده </a:t>
            </a:r>
            <a:r>
              <a:rPr lang="en-US" dirty="0">
                <a:cs typeface="B Nazanin" panose="00000400000000000000" pitchFamily="2" charset="-78"/>
              </a:rPr>
              <a:t>GABA</a:t>
            </a: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</p:txBody>
      </p:sp>
      <p:pic>
        <p:nvPicPr>
          <p:cNvPr id="4" name="Picture 3" descr="http://www.cnsforum.com/content/pictures/imagebank/hirespng/rcpt_sys_nic_ag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429000"/>
            <a:ext cx="5743741" cy="30257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530352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2- گیرنده های مرتبط با </a:t>
            </a:r>
            <a:r>
              <a:rPr lang="en-US" b="1" dirty="0">
                <a:solidFill>
                  <a:srgbClr val="FF0000"/>
                </a:solidFill>
                <a:cs typeface="B Nazanin" panose="00000400000000000000" pitchFamily="2" charset="-78"/>
              </a:rPr>
              <a:t>G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 پروتئین: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غشاء سلول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مدت اثر</a:t>
            </a:r>
          </a:p>
          <a:p>
            <a:pPr algn="just" rtl="1">
              <a:buFont typeface="Wingdings" pitchFamily="2" charset="2"/>
              <a:buChar char="§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گیرنده های موسکارینی استیل کولین در قلب و یا در ماهیچه حلقوی عنبیه. 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</p:txBody>
      </p:sp>
      <p:pic>
        <p:nvPicPr>
          <p:cNvPr id="4" name="Picture 10" descr="http://www.finaid.csuci.edu/alzheimer/images/gprote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643313"/>
            <a:ext cx="3571900" cy="2625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nature.com/nrc/journal/v7/n2/images/nrc2069-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84073"/>
            <a:ext cx="6553200" cy="5259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181600" y="6019800"/>
            <a:ext cx="2971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b="1" dirty="0"/>
              <a:t>شکل: گیرنده مرتبط با پروتئین</a:t>
            </a:r>
            <a:r>
              <a:rPr lang="en-US" b="1" dirty="0"/>
              <a:t>G </a:t>
            </a:r>
            <a:endParaRPr lang="fa-IR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30352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3- گیرنده های تیروزین کیناز: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فسفریله کردن تیروزین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غشاء سلول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مدت اثر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سرعت تکثیر سلول</a:t>
            </a:r>
          </a:p>
          <a:p>
            <a:pPr algn="just" rtl="1">
              <a:buFont typeface="Wingdings" pitchFamily="2" charset="2"/>
              <a:buChar char="§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مثال1: گیرنده های انسولینی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مثال2: گیرنده هورمون رشد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</p:txBody>
      </p:sp>
      <p:pic>
        <p:nvPicPr>
          <p:cNvPr id="4" name="Picture 2" descr="http://www.nature.com/nrd/journal/v3/n3/images/nrd1361-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4657732" cy="4176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303520"/>
          </a:xfrm>
        </p:spPr>
        <p:txBody>
          <a:bodyPr>
            <a:norm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4- گیرنده های استروئید: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داخل سلول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هسته 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پروتئین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مدت اثر</a:t>
            </a:r>
          </a:p>
          <a:p>
            <a:pPr algn="just" rtl="1">
              <a:buFont typeface="Wingdings" pitchFamily="2" charset="2"/>
              <a:buChar char="§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§"/>
            </a:pPr>
            <a:r>
              <a:rPr lang="fa-IR" dirty="0">
                <a:cs typeface="B Nazanin" panose="00000400000000000000" pitchFamily="2" charset="-78"/>
              </a:rPr>
              <a:t>مثال: گیرنده های کورتیکواستروئیدها، آلدوسترون، استروژن،پروژسترون</a:t>
            </a: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endParaRPr lang="fa-IR" dirty="0">
              <a:cs typeface="B Nazanin" panose="00000400000000000000" pitchFamily="2" charset="-78"/>
            </a:endParaRPr>
          </a:p>
        </p:txBody>
      </p:sp>
      <p:pic>
        <p:nvPicPr>
          <p:cNvPr id="4" name="Picture 12" descr="http://scienceblogs.com/clock/wp-content/blogs.dir/458/files/2012/04/i-b25093ff131c0b463db95610069582b0-a2%20steroid-recep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4549814" cy="3514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78932"/>
            <a:ext cx="8001000" cy="5269468"/>
          </a:xfrm>
        </p:spPr>
        <p:txBody>
          <a:bodyPr>
            <a:normAutofit fontScale="70000" lnSpcReduction="20000"/>
          </a:bodyPr>
          <a:lstStyle/>
          <a:p>
            <a:pPr algn="just" rtl="1"/>
            <a:r>
              <a:rPr lang="fa-IR" sz="2800" b="1" dirty="0">
                <a:cs typeface="B Nazanin" panose="00000400000000000000" pitchFamily="2" charset="-78"/>
              </a:rPr>
              <a:t>فارماکودینامیک اثرات داروها را روی اعضای بدن در حالت سلامتی بررسی می کند.</a:t>
            </a:r>
          </a:p>
          <a:p>
            <a:pPr algn="just" rtl="1"/>
            <a:endParaRPr lang="fa-IR" sz="28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800" b="1" dirty="0">
                <a:cs typeface="B Nazanin" panose="00000400000000000000" pitchFamily="2" charset="-78"/>
              </a:rPr>
              <a:t>مکانیسم های اثر دارو</a:t>
            </a:r>
          </a:p>
          <a:p>
            <a:pPr algn="just" rtl="1"/>
            <a:endParaRPr lang="fa-IR" sz="28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800" b="1" dirty="0">
                <a:cs typeface="B Nazanin" panose="00000400000000000000" pitchFamily="2" charset="-78"/>
              </a:rPr>
              <a:t>داروها وقتی وارد بدن می شوند در جایگاه خاصی (آنزیم، غشای سلول...) تماس حاصل می کند: </a:t>
            </a:r>
            <a:r>
              <a:rPr lang="en-US" sz="2800" b="1" dirty="0">
                <a:cs typeface="B Nazanin" panose="00000400000000000000" pitchFamily="2" charset="-78"/>
              </a:rPr>
              <a:t>Drug-Receptor(DR) Interaction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just" rtl="1"/>
            <a:endParaRPr lang="fa-IR" sz="28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800" b="1" dirty="0">
                <a:cs typeface="B Nazanin" panose="00000400000000000000" pitchFamily="2" charset="-78"/>
              </a:rPr>
              <a:t>به محلی که دارو با آن تماس می یابد گیرنده (</a:t>
            </a:r>
            <a:r>
              <a:rPr lang="en-US" sz="2800" b="1" dirty="0">
                <a:cs typeface="B Nazanin" panose="00000400000000000000" pitchFamily="2" charset="-78"/>
              </a:rPr>
              <a:t>receptor</a:t>
            </a:r>
            <a:r>
              <a:rPr lang="fa-IR" sz="2800" b="1" dirty="0">
                <a:cs typeface="B Nazanin" panose="00000400000000000000" pitchFamily="2" charset="-78"/>
              </a:rPr>
              <a:t>) گویند.</a:t>
            </a:r>
          </a:p>
          <a:p>
            <a:pPr algn="just" rtl="1"/>
            <a:endParaRPr lang="fa-IR" sz="28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800" b="1" dirty="0">
                <a:cs typeface="B Nazanin" panose="00000400000000000000" pitchFamily="2" charset="-78"/>
              </a:rPr>
              <a:t>وقتی دارو با جایگاه خود ترکیب شد، رویدادی به نام </a:t>
            </a:r>
            <a:r>
              <a:rPr lang="en-US" sz="2800" b="1" dirty="0">
                <a:cs typeface="B Nazanin" panose="00000400000000000000" pitchFamily="2" charset="-78"/>
              </a:rPr>
              <a:t>Drug Action</a:t>
            </a:r>
            <a:r>
              <a:rPr lang="fa-IR" sz="2800" b="1" dirty="0">
                <a:cs typeface="B Nazanin" panose="00000400000000000000" pitchFamily="2" charset="-78"/>
              </a:rPr>
              <a:t> روی خواهد داد.</a:t>
            </a:r>
          </a:p>
          <a:p>
            <a:pPr algn="just" rtl="1"/>
            <a:endParaRPr lang="fa-IR" sz="28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800" b="1" dirty="0">
                <a:cs typeface="B Nazanin" panose="00000400000000000000" pitchFamily="2" charset="-78"/>
              </a:rPr>
              <a:t>این رویداد موجب وقوع یک سری حوادث می شود که </a:t>
            </a:r>
            <a:r>
              <a:rPr lang="en-US" sz="2800" b="1" dirty="0">
                <a:cs typeface="B Nazanin" panose="00000400000000000000" pitchFamily="2" charset="-78"/>
              </a:rPr>
              <a:t>Drug Effect</a:t>
            </a:r>
            <a:r>
              <a:rPr lang="fa-IR" sz="2800" b="1" dirty="0">
                <a:cs typeface="B Nazanin" panose="00000400000000000000" pitchFamily="2" charset="-78"/>
              </a:rPr>
              <a:t> نامیده می شود.</a:t>
            </a:r>
          </a:p>
          <a:p>
            <a:pPr algn="just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                          </a:t>
            </a:r>
          </a:p>
          <a:p>
            <a:pPr algn="just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     </a:t>
            </a:r>
          </a:p>
          <a:p>
            <a:pPr algn="just" rtl="1"/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05600" y="609600"/>
            <a:ext cx="1981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b="1" dirty="0">
                <a:solidFill>
                  <a:srgbClr val="FF0000"/>
                </a:solidFill>
                <a:cs typeface="2  Nazanin" pitchFamily="2" charset="-78"/>
              </a:rPr>
              <a:t>به طور خلاصه: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8077200" cy="5562600"/>
          </a:xfrm>
        </p:spPr>
        <p:txBody>
          <a:bodyPr>
            <a:norm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اتصال دارو با گیرنده :</a:t>
            </a:r>
          </a:p>
          <a:p>
            <a:pPr algn="just" rtl="1">
              <a:buNone/>
            </a:pPr>
            <a:r>
              <a:rPr lang="fa-IR" dirty="0">
                <a:cs typeface="B Nazanin" panose="00000400000000000000" pitchFamily="2" charset="-78"/>
              </a:rPr>
              <a:t>            1- برگشت پذیر یا رقابتی</a:t>
            </a:r>
          </a:p>
          <a:p>
            <a:pPr algn="just" rtl="1">
              <a:buNone/>
            </a:pPr>
            <a:r>
              <a:rPr lang="fa-IR" dirty="0">
                <a:cs typeface="B Nazanin" panose="00000400000000000000" pitchFamily="2" charset="-78"/>
              </a:rPr>
              <a:t>            2- برگشت ناپذیر یا غیر رقابتی </a:t>
            </a:r>
          </a:p>
          <a:p>
            <a:pPr algn="just" rtl="0">
              <a:buNone/>
            </a:pPr>
            <a:r>
              <a:rPr lang="en-US" sz="2800" dirty="0">
                <a:cs typeface="B Nazanin" panose="00000400000000000000" pitchFamily="2" charset="-78"/>
              </a:rPr>
              <a:t> </a:t>
            </a:r>
            <a:endParaRPr lang="fa-IR" sz="2800" dirty="0">
              <a:cs typeface="B Nazanin" panose="00000400000000000000" pitchFamily="2" charset="-78"/>
            </a:endParaRPr>
          </a:p>
          <a:p>
            <a:pPr algn="just" rtl="0">
              <a:buNone/>
            </a:pP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en-US" sz="2800" dirty="0">
                <a:cs typeface="B Nazanin" panose="00000400000000000000" pitchFamily="2" charset="-78"/>
              </a:rPr>
              <a:t>DR</a:t>
            </a:r>
            <a:endParaRPr lang="fa-IR" sz="2800" dirty="0">
              <a:cs typeface="B Nazanin" panose="00000400000000000000" pitchFamily="2" charset="-78"/>
            </a:endParaRP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پیلوکارپین و آتروپین در چشم</a:t>
            </a:r>
          </a:p>
        </p:txBody>
      </p:sp>
      <p:cxnSp>
        <p:nvCxnSpPr>
          <p:cNvPr id="22" name="Straight Arrow Connector 21"/>
          <p:cNvCxnSpPr>
            <a:stCxn id="20" idx="3"/>
          </p:cNvCxnSpPr>
          <p:nvPr/>
        </p:nvCxnSpPr>
        <p:spPr>
          <a:xfrm flipV="1">
            <a:off x="4889600" y="3352800"/>
            <a:ext cx="139600" cy="2608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0"/>
          <p:cNvGrpSpPr/>
          <p:nvPr/>
        </p:nvGrpSpPr>
        <p:grpSpPr>
          <a:xfrm>
            <a:off x="1295400" y="2971800"/>
            <a:ext cx="4419600" cy="1283732"/>
            <a:chOff x="1295400" y="2971800"/>
            <a:chExt cx="4419600" cy="1283732"/>
          </a:xfrm>
        </p:grpSpPr>
        <p:cxnSp>
          <p:nvCxnSpPr>
            <p:cNvPr id="6" name="Straight Arrow Connector 5"/>
            <p:cNvCxnSpPr/>
            <p:nvPr/>
          </p:nvCxnSpPr>
          <p:spPr>
            <a:xfrm flipV="1">
              <a:off x="1295400" y="3200400"/>
              <a:ext cx="114300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1295400" y="3581400"/>
              <a:ext cx="990600" cy="5334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14600" y="2971800"/>
              <a:ext cx="144780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dirty="0"/>
                <a:t>Reversible</a:t>
              </a:r>
              <a:endParaRPr lang="fa-IR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38400" y="3886200"/>
              <a:ext cx="1447800" cy="369332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en-US" dirty="0"/>
                <a:t>Irreversible</a:t>
              </a:r>
              <a:endParaRPr lang="fa-IR" dirty="0"/>
            </a:p>
          </p:txBody>
        </p:sp>
        <p:grpSp>
          <p:nvGrpSpPr>
            <p:cNvPr id="5" name="Group 29"/>
            <p:cNvGrpSpPr/>
            <p:nvPr/>
          </p:nvGrpSpPr>
          <p:grpSpPr>
            <a:xfrm>
              <a:off x="3886200" y="2971800"/>
              <a:ext cx="1752600" cy="826532"/>
              <a:chOff x="3886200" y="2971800"/>
              <a:chExt cx="1752600" cy="826532"/>
            </a:xfrm>
          </p:grpSpPr>
          <p:grpSp>
            <p:nvGrpSpPr>
              <p:cNvPr id="7" name="Group 23"/>
              <p:cNvGrpSpPr/>
              <p:nvPr/>
            </p:nvGrpSpPr>
            <p:grpSpPr>
              <a:xfrm>
                <a:off x="3886200" y="2971800"/>
                <a:ext cx="1752600" cy="369332"/>
                <a:chOff x="3886200" y="2971800"/>
                <a:chExt cx="1752600" cy="369332"/>
              </a:xfrm>
            </p:grpSpPr>
            <p:sp>
              <p:nvSpPr>
                <p:cNvPr id="12" name="TextBox 11"/>
                <p:cNvSpPr txBox="1"/>
                <p:nvPr/>
              </p:nvSpPr>
              <p:spPr>
                <a:xfrm>
                  <a:off x="3886200" y="2971800"/>
                  <a:ext cx="1295400" cy="369332"/>
                </a:xfrm>
                <a:prstGeom prst="rect">
                  <a:avLst/>
                </a:prstGeom>
                <a:noFill/>
              </p:spPr>
              <p:txBody>
                <a:bodyPr wrap="square" rtlCol="1">
                  <a:spAutoFit/>
                </a:bodyPr>
                <a:lstStyle/>
                <a:p>
                  <a:r>
                    <a:rPr lang="en-US" dirty="0"/>
                    <a:t>D1+R</a:t>
                  </a:r>
                  <a:endParaRPr lang="fa-IR" dirty="0"/>
                </a:p>
              </p:txBody>
            </p:sp>
            <p:cxnSp>
              <p:nvCxnSpPr>
                <p:cNvPr id="14" name="Straight Arrow Connector 13"/>
                <p:cNvCxnSpPr/>
                <p:nvPr/>
              </p:nvCxnSpPr>
              <p:spPr>
                <a:xfrm>
                  <a:off x="4572000" y="3124200"/>
                  <a:ext cx="2286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Arrow Connector 15"/>
                <p:cNvCxnSpPr/>
                <p:nvPr/>
              </p:nvCxnSpPr>
              <p:spPr>
                <a:xfrm rot="10800000">
                  <a:off x="4572000" y="3264932"/>
                  <a:ext cx="228600" cy="1166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TextBox 18"/>
                <p:cNvSpPr txBox="1"/>
                <p:nvPr/>
              </p:nvSpPr>
              <p:spPr>
                <a:xfrm>
                  <a:off x="4953000" y="2971800"/>
                  <a:ext cx="685800" cy="369332"/>
                </a:xfrm>
                <a:prstGeom prst="rect">
                  <a:avLst/>
                </a:prstGeom>
                <a:noFill/>
              </p:spPr>
              <p:txBody>
                <a:bodyPr wrap="square" rtlCol="1">
                  <a:spAutoFit/>
                </a:bodyPr>
                <a:lstStyle/>
                <a:p>
                  <a:r>
                    <a:rPr lang="en-US" dirty="0"/>
                    <a:t>D1R</a:t>
                  </a:r>
                  <a:endParaRPr lang="fa-IR" dirty="0"/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4419600" y="3429000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1">
                <a:spAutoFit/>
              </a:bodyPr>
              <a:lstStyle/>
              <a:p>
                <a:r>
                  <a:rPr lang="en-US" dirty="0"/>
                  <a:t>D2</a:t>
                </a:r>
                <a:endParaRPr lang="fa-IR" dirty="0"/>
              </a:p>
            </p:txBody>
          </p:sp>
        </p:grpSp>
        <p:grpSp>
          <p:nvGrpSpPr>
            <p:cNvPr id="9" name="Group 24"/>
            <p:cNvGrpSpPr/>
            <p:nvPr/>
          </p:nvGrpSpPr>
          <p:grpSpPr>
            <a:xfrm>
              <a:off x="3962400" y="3810000"/>
              <a:ext cx="1752600" cy="369332"/>
              <a:chOff x="3886200" y="2971800"/>
              <a:chExt cx="1752600" cy="369332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3886200" y="2971800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dirty="0"/>
                  <a:t>D1+R</a:t>
                </a:r>
                <a:endParaRPr lang="fa-IR" dirty="0"/>
              </a:p>
            </p:txBody>
          </p:sp>
          <p:cxnSp>
            <p:nvCxnSpPr>
              <p:cNvPr id="27" name="Straight Arrow Connector 26"/>
              <p:cNvCxnSpPr/>
              <p:nvPr/>
            </p:nvCxnSpPr>
            <p:spPr>
              <a:xfrm>
                <a:off x="4572000" y="3124200"/>
                <a:ext cx="22860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 rot="10800000">
                <a:off x="4572000" y="3264932"/>
                <a:ext cx="228600" cy="1166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4953000" y="2971800"/>
                <a:ext cx="685800" cy="36933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dirty="0"/>
                  <a:t>D1R</a:t>
                </a:r>
                <a:endParaRPr lang="fa-IR" dirty="0"/>
              </a:p>
            </p:txBody>
          </p:sp>
        </p:grp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miraibio.com/mbiweb/blog/wp-content/uploads/2010/03/dose-response-curv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71744"/>
            <a:ext cx="3531137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1670" y="857232"/>
            <a:ext cx="6610368" cy="3571900"/>
          </a:xfrm>
        </p:spPr>
        <p:txBody>
          <a:bodyPr>
            <a:noAutofit/>
          </a:bodyPr>
          <a:lstStyle/>
          <a:p>
            <a:pPr algn="just" rtl="1"/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ارتباط بین مقدار</a:t>
            </a:r>
            <a:r>
              <a:rPr 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دارو و پاسخ عضو:</a:t>
            </a:r>
            <a:endParaRPr lang="en-US" sz="2800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just">
              <a:buNone/>
            </a:pP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en-US" sz="2800" dirty="0">
                <a:solidFill>
                  <a:srgbClr val="FF0000"/>
                </a:solidFill>
                <a:cs typeface="B Nazanin" panose="00000400000000000000" pitchFamily="2" charset="-78"/>
              </a:rPr>
              <a:t>Dose-Response relationships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لگاریتمی</a:t>
            </a:r>
            <a:endParaRPr lang="en-US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حداکثر اثر </a:t>
            </a:r>
            <a:r>
              <a:rPr lang="en-US" dirty="0" err="1">
                <a:cs typeface="B Nazanin" panose="00000400000000000000" pitchFamily="2" charset="-78"/>
              </a:rPr>
              <a:t>Emax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sz="2800" dirty="0">
                <a:cs typeface="B Nazanin" panose="00000400000000000000" pitchFamily="2" charset="-78"/>
              </a:rPr>
              <a:t>Maximal Effect</a:t>
            </a:r>
            <a:endParaRPr lang="fa-IR" sz="2800" dirty="0">
              <a:cs typeface="B Nazanin" panose="00000400000000000000" pitchFamily="2" charset="-78"/>
            </a:endParaRPr>
          </a:p>
          <a:p>
            <a:pPr algn="just" rtl="1"/>
            <a:endParaRPr lang="fa-IR" sz="2800" dirty="0">
              <a:cs typeface="B Nazanin" panose="00000400000000000000" pitchFamily="2" charset="-78"/>
            </a:endParaRPr>
          </a:p>
          <a:p>
            <a:pPr algn="just" rtl="1"/>
            <a:endParaRPr lang="fa-IR" sz="2800" dirty="0">
              <a:cs typeface="B Nazanin" panose="00000400000000000000" pitchFamily="2" charset="-78"/>
            </a:endParaRP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                     </a:t>
            </a: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</a:t>
            </a:r>
          </a:p>
          <a:p>
            <a:pPr algn="just" rtl="1"/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 rot="17824421">
            <a:off x="2466296" y="3983722"/>
            <a:ext cx="990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slope</a:t>
            </a:r>
            <a:endParaRPr lang="fa-IR" dirty="0"/>
          </a:p>
        </p:txBody>
      </p:sp>
      <p:sp>
        <p:nvSpPr>
          <p:cNvPr id="6" name="TextBox 5"/>
          <p:cNvSpPr txBox="1"/>
          <p:nvPr/>
        </p:nvSpPr>
        <p:spPr>
          <a:xfrm>
            <a:off x="2830091" y="2795459"/>
            <a:ext cx="914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/>
              <a:t>Emax</a:t>
            </a:r>
            <a:endParaRPr lang="fa-I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35480"/>
            <a:ext cx="6834336" cy="4389120"/>
          </a:xfrm>
        </p:spPr>
        <p:txBody>
          <a:bodyPr/>
          <a:lstStyle/>
          <a:p>
            <a:pPr algn="just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1- تئوری گیرنده: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استیل کولین و گیرنده های موسکارینی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آگونیست ، آنتاگونیست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قفل و کلید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RADED DOSE-RESPONSE CURVE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50076"/>
            <a:ext cx="6715172" cy="5036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89120"/>
          </a:xfrm>
        </p:spPr>
        <p:txBody>
          <a:bodyPr/>
          <a:lstStyle/>
          <a:p>
            <a:pPr algn="just" rtl="1"/>
            <a:r>
              <a:rPr lang="en-US" dirty="0">
                <a:cs typeface="B Nazanin" panose="00000400000000000000" pitchFamily="2" charset="-78"/>
              </a:rPr>
              <a:t>ED50 (Median Effective Dose)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دوزی از یک دارو که می تواند نصف اثرات مقدور توسط همان دارو را ایجاد کند.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LD50 ( Median Lethal Dose)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دوزی از دارو که منجر به کشتن نصف جمعیت مورد آزمایش باشد.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/>
            <a:r>
              <a:rPr lang="en-US" dirty="0">
                <a:cs typeface="B Nazanin" panose="00000400000000000000" pitchFamily="2" charset="-78"/>
              </a:rPr>
              <a:t>Therapeutic Index (TI): LD50/ED50</a:t>
            </a:r>
            <a:endParaRPr lang="fa-IR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http://pharmacologycorner.com/wp-content/uploads/2011/01/ed5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9552" y="1332810"/>
            <a:ext cx="5487048" cy="4382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http://pharmacologycorner.com/wp-content/uploads/2011/01/therapeutic-index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995" y="838200"/>
            <a:ext cx="5217605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286000"/>
            <a:ext cx="7696200" cy="1676400"/>
          </a:xfrm>
        </p:spPr>
        <p:txBody>
          <a:bodyPr>
            <a:noAutofit/>
          </a:bodyPr>
          <a:lstStyle/>
          <a:p>
            <a:pPr algn="l" rtl="0"/>
            <a:r>
              <a:rPr lang="en-US" sz="2800" dirty="0">
                <a:solidFill>
                  <a:srgbClr val="FF0000"/>
                </a:solidFill>
              </a:rPr>
              <a:t>S</a:t>
            </a:r>
            <a:r>
              <a:rPr lang="en-US" sz="2800" dirty="0"/>
              <a:t>tructure </a:t>
            </a:r>
            <a:r>
              <a:rPr lang="en-US" sz="2800" dirty="0">
                <a:solidFill>
                  <a:srgbClr val="FF0000"/>
                </a:solidFill>
              </a:rPr>
              <a:t>A</a:t>
            </a:r>
            <a:r>
              <a:rPr lang="en-US" sz="2800" dirty="0"/>
              <a:t>ctivity </a:t>
            </a:r>
            <a:r>
              <a:rPr lang="en-US" sz="2800" dirty="0">
                <a:solidFill>
                  <a:srgbClr val="FF0000"/>
                </a:solidFill>
              </a:rPr>
              <a:t>R</a:t>
            </a:r>
            <a:r>
              <a:rPr lang="en-US" sz="2800" dirty="0"/>
              <a:t>elationship (S.A.R)</a:t>
            </a:r>
            <a:endParaRPr lang="fa-IR" sz="2800" dirty="0"/>
          </a:p>
          <a:p>
            <a:pPr algn="l" rtl="0"/>
            <a:endParaRPr lang="fa-IR" sz="2800" dirty="0"/>
          </a:p>
          <a:p>
            <a:pPr algn="l" rtl="0">
              <a:buNone/>
            </a:pPr>
            <a:r>
              <a:rPr lang="fa-IR" sz="2800" dirty="0"/>
              <a:t> </a:t>
            </a:r>
          </a:p>
          <a:p>
            <a:pPr algn="l" rtl="0"/>
            <a:endParaRPr lang="fa-IR" sz="2800" dirty="0"/>
          </a:p>
          <a:p>
            <a:pPr algn="l" rtl="0"/>
            <a:endParaRPr lang="fa-IR" sz="2800" dirty="0"/>
          </a:p>
          <a:p>
            <a:pPr algn="l" rtl="0">
              <a:buNone/>
            </a:pPr>
            <a:r>
              <a:rPr lang="fa-IR" sz="2800" dirty="0"/>
              <a:t>                          </a:t>
            </a:r>
          </a:p>
          <a:p>
            <a:pPr algn="l" rtl="0">
              <a:buNone/>
            </a:pPr>
            <a:r>
              <a:rPr lang="fa-IR" sz="2800" dirty="0"/>
              <a:t>     </a:t>
            </a:r>
          </a:p>
          <a:p>
            <a:pPr algn="l" rtl="0"/>
            <a:endParaRPr lang="fa-IR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4" name="Picture 6" descr="http://www.clearsynth.com/Structures/M294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26" y="927100"/>
            <a:ext cx="2772149" cy="2209800"/>
          </a:xfrm>
          <a:prstGeom prst="rect">
            <a:avLst/>
          </a:prstGeom>
          <a:noFill/>
        </p:spPr>
      </p:pic>
      <p:pic>
        <p:nvPicPr>
          <p:cNvPr id="122882" name="Picture 2" descr="File:Morphin - Morphine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905000"/>
            <a:ext cx="2419350" cy="20574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37902" y="3924301"/>
            <a:ext cx="16002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Morphine</a:t>
            </a:r>
            <a:endParaRPr lang="fa-IR" dirty="0"/>
          </a:p>
        </p:txBody>
      </p:sp>
      <p:pic>
        <p:nvPicPr>
          <p:cNvPr id="122884" name="Picture 4" descr="File:Codein - Codeine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066800"/>
            <a:ext cx="2417936" cy="175259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29400" y="2895600"/>
            <a:ext cx="1371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Codeine</a:t>
            </a:r>
            <a:endParaRPr lang="fa-IR" dirty="0"/>
          </a:p>
        </p:txBody>
      </p:sp>
      <p:pic>
        <p:nvPicPr>
          <p:cNvPr id="124930" name="Picture 2" descr="File:Nalorphine.sv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962400"/>
            <a:ext cx="2473001" cy="20574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62000" y="6096000"/>
            <a:ext cx="1905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/>
              <a:t>Nalorphine</a:t>
            </a:r>
            <a:endParaRPr lang="fa-IR" dirty="0"/>
          </a:p>
        </p:txBody>
      </p:sp>
      <p:pic>
        <p:nvPicPr>
          <p:cNvPr id="124932" name="Picture 4" descr="File:Naloxone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3810000"/>
            <a:ext cx="2573714" cy="21336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324600" y="5867400"/>
            <a:ext cx="13716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/>
              <a:t>Naloxone</a:t>
            </a:r>
            <a:endParaRPr lang="fa-IR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" y="3352800"/>
            <a:ext cx="1828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Methyl codeine</a:t>
            </a:r>
            <a:endParaRPr lang="fa-IR" dirty="0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5067300" y="28575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3467100" y="14097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048000" y="39624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H="1">
            <a:off x="6096000" y="914400"/>
            <a:ext cx="3048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629400" y="3200400"/>
            <a:ext cx="1981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Methyl morphine</a:t>
            </a:r>
            <a:endParaRPr lang="fa-IR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3048000"/>
            <a:ext cx="1295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Heroin</a:t>
            </a:r>
            <a:endParaRPr lang="fa-IR" dirty="0"/>
          </a:p>
        </p:txBody>
      </p:sp>
      <p:pic>
        <p:nvPicPr>
          <p:cNvPr id="21506" name="Picture 2" descr="http://upload.wikimedia.org/wikipedia/commons/thumb/6/6b/Allyl.png/180px-Allyl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86740" y="5334000"/>
            <a:ext cx="1202121" cy="968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3616001" y="4876800"/>
            <a:ext cx="1143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/>
              <a:t>Allyl</a:t>
            </a:r>
            <a:endParaRPr lang="fa-IR" dirty="0"/>
          </a:p>
        </p:txBody>
      </p:sp>
      <p:cxnSp>
        <p:nvCxnSpPr>
          <p:cNvPr id="25" name="Straight Arrow Connector 24"/>
          <p:cNvCxnSpPr/>
          <p:nvPr/>
        </p:nvCxnSpPr>
        <p:spPr>
          <a:xfrm rot="5400000">
            <a:off x="7010400" y="4495800"/>
            <a:ext cx="304800" cy="152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5943600" y="5410200"/>
            <a:ext cx="304800" cy="152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6934200" y="5638800"/>
            <a:ext cx="381000" cy="304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2590800" y="5257800"/>
            <a:ext cx="304800" cy="152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6200000" flipH="1">
            <a:off x="457200" y="2438400"/>
            <a:ext cx="304800" cy="304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57200" y="533400"/>
            <a:ext cx="457200" cy="304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924800" cy="581004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400" dirty="0">
                <a:cs typeface="B Nazanin" panose="00000400000000000000" pitchFamily="2" charset="-78"/>
              </a:rPr>
            </a:br>
            <a:r>
              <a:rPr lang="fa-IR" sz="4400" dirty="0">
                <a:cs typeface="B Nazanin" panose="00000400000000000000" pitchFamily="2" charset="-78"/>
              </a:rPr>
              <a:t>پدیده تضاد یا آنتاگونیسم</a:t>
            </a:r>
            <a:endParaRPr lang="fa-IR" sz="44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371600"/>
            <a:ext cx="7162800" cy="4572000"/>
          </a:xfrm>
        </p:spPr>
        <p:txBody>
          <a:bodyPr>
            <a:normAutofit/>
          </a:bodyPr>
          <a:lstStyle/>
          <a:p>
            <a:pPr algn="just" rtl="1"/>
            <a:endParaRPr lang="fa-IR" sz="2800" dirty="0">
              <a:cs typeface="B Nazanin" panose="00000400000000000000" pitchFamily="2" charset="-78"/>
            </a:endParaRPr>
          </a:p>
          <a:p>
            <a:pPr algn="r" rtl="1"/>
            <a:endParaRPr lang="en-US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فیزیولوژیک</a:t>
            </a:r>
            <a:endParaRPr lang="en-US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فارماکولوژیک ( رقابتی و غیر رقابتی)</a:t>
            </a:r>
            <a:endParaRPr lang="en-US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شیمیایی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           </a:t>
            </a: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</a:t>
            </a:r>
          </a:p>
          <a:p>
            <a:pPr algn="just" rtl="1"/>
            <a:endParaRPr lang="fa-IR" sz="28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7391400" cy="4495800"/>
          </a:xfrm>
        </p:spPr>
        <p:txBody>
          <a:bodyPr>
            <a:normAutofit/>
          </a:bodyPr>
          <a:lstStyle/>
          <a:p>
            <a:pPr algn="just" rtl="1"/>
            <a:endParaRPr lang="fa-IR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فیزیولوژیک:</a:t>
            </a:r>
          </a:p>
          <a:p>
            <a:pPr lvl="0" algn="r" rtl="1">
              <a:buFont typeface="Wingdings" pitchFamily="2" charset="2"/>
              <a:buChar char="q"/>
            </a:pPr>
            <a:endParaRPr lang="fa-IR" sz="2800" dirty="0">
              <a:cs typeface="B Nazanin" panose="00000400000000000000" pitchFamily="2" charset="-78"/>
            </a:endParaRPr>
          </a:p>
          <a:p>
            <a:pPr lvl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1- اپی نفرین (آدرنرژیک) و هیستامین (اتاکوئید، هورمون موضعی)</a:t>
            </a:r>
          </a:p>
          <a:p>
            <a:pPr lvl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2- آتروپین، مورفین و سروتونین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           </a:t>
            </a: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</a:t>
            </a:r>
          </a:p>
          <a:p>
            <a:pPr algn="just" rtl="1"/>
            <a:endParaRPr lang="fa-IR" sz="28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696200" cy="47244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فارماکولوژیک ( رقابتی و غیر رقابتی)</a:t>
            </a: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گیرنده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- نوع رقابتی:</a:t>
            </a:r>
          </a:p>
          <a:p>
            <a:pPr algn="just" rtl="0"/>
            <a:r>
              <a:rPr lang="en-US" sz="2800" dirty="0">
                <a:cs typeface="B Nazanin" panose="00000400000000000000" pitchFamily="2" charset="-78"/>
              </a:rPr>
              <a:t>Atropine &amp; Acetylcholine</a:t>
            </a:r>
          </a:p>
          <a:p>
            <a:pPr algn="just" rtl="0"/>
            <a:r>
              <a:rPr lang="en-US" sz="2800" dirty="0" err="1">
                <a:cs typeface="B Nazanin" panose="00000400000000000000" pitchFamily="2" charset="-78"/>
              </a:rPr>
              <a:t>Propranolol</a:t>
            </a:r>
            <a:r>
              <a:rPr lang="en-US" sz="2800" dirty="0">
                <a:cs typeface="B Nazanin" panose="00000400000000000000" pitchFamily="2" charset="-78"/>
              </a:rPr>
              <a:t> &amp; Epinephrine, </a:t>
            </a:r>
            <a:r>
              <a:rPr lang="en-US" sz="2800" dirty="0" err="1">
                <a:cs typeface="B Nazanin" panose="00000400000000000000" pitchFamily="2" charset="-78"/>
              </a:rPr>
              <a:t>Norepinephrine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0"/>
            <a:r>
              <a:rPr lang="en-US" sz="2800" dirty="0" err="1">
                <a:cs typeface="B Nazanin" panose="00000400000000000000" pitchFamily="2" charset="-78"/>
              </a:rPr>
              <a:t>Diphenhydramine</a:t>
            </a:r>
            <a:r>
              <a:rPr lang="en-US" sz="2800" dirty="0">
                <a:cs typeface="B Nazanin" panose="00000400000000000000" pitchFamily="2" charset="-78"/>
              </a:rPr>
              <a:t> &amp; Histamine</a:t>
            </a:r>
          </a:p>
          <a:p>
            <a:pPr algn="just" rtl="0"/>
            <a:r>
              <a:rPr lang="en-US" sz="2800" dirty="0" err="1">
                <a:cs typeface="B Nazanin" panose="00000400000000000000" pitchFamily="2" charset="-78"/>
              </a:rPr>
              <a:t>Spironolactone</a:t>
            </a:r>
            <a:r>
              <a:rPr lang="en-US" sz="2800" dirty="0">
                <a:cs typeface="B Nazanin" panose="00000400000000000000" pitchFamily="2" charset="-78"/>
              </a:rPr>
              <a:t> &amp; </a:t>
            </a:r>
            <a:r>
              <a:rPr lang="en-US" sz="2800" dirty="0" err="1">
                <a:cs typeface="B Nazanin" panose="00000400000000000000" pitchFamily="2" charset="-78"/>
              </a:rPr>
              <a:t>Aldosterone</a:t>
            </a:r>
            <a:endParaRPr lang="fa-IR" sz="28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19200"/>
            <a:ext cx="7848600" cy="4419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فارماکولوژیک ( رقابتی و غیر رقابتی)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buNone/>
            </a:pPr>
            <a:r>
              <a:rPr lang="fa-IR" sz="2800" dirty="0">
                <a:cs typeface="B Nazanin" panose="00000400000000000000" pitchFamily="2" charset="-78"/>
              </a:rPr>
              <a:t>     - نوع  غیر رقابتی:</a:t>
            </a:r>
          </a:p>
          <a:p>
            <a:pPr algn="just" rtl="0"/>
            <a:r>
              <a:rPr lang="en-US" sz="2800" dirty="0">
                <a:cs typeface="B Nazanin" panose="00000400000000000000" pitchFamily="2" charset="-78"/>
              </a:rPr>
              <a:t>Phenoxybenzamine &amp; Epinephrine, Norepinephrine</a:t>
            </a:r>
            <a:endParaRPr lang="fa-IR" sz="2800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FDBEAB-C7AC-43FA-9F1C-65248D65F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25455" y="3789040"/>
            <a:ext cx="4493089" cy="2516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5028372" cy="2995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429000"/>
            <a:ext cx="6081072" cy="298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http://pharmacologycorner.com/wp-content/uploads/2008/12/competitive-antagon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842" y="548680"/>
            <a:ext cx="8424315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533400"/>
            <a:ext cx="7953404" cy="5824558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2800" dirty="0">
              <a:cs typeface="B Nazanin" panose="00000400000000000000" pitchFamily="2" charset="-78"/>
            </a:endParaRPr>
          </a:p>
          <a:p>
            <a:pPr lvl="0" algn="r" rtl="1">
              <a:buFont typeface="Wingdings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تضاد شیمیایی:</a:t>
            </a:r>
          </a:p>
          <a:p>
            <a:pPr lvl="0" algn="r" rtl="1">
              <a:buFont typeface="Wingdings" pitchFamily="2" charset="2"/>
              <a:buChar char="q"/>
            </a:pPr>
            <a:endParaRPr lang="fa-IR" sz="2800" dirty="0">
              <a:cs typeface="B Nazanin" panose="00000400000000000000" pitchFamily="2" charset="-78"/>
            </a:endParaRPr>
          </a:p>
          <a:p>
            <a:pPr lvl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- </a:t>
            </a:r>
            <a:r>
              <a:rPr lang="fa-IR" sz="2200" b="1" dirty="0">
                <a:cs typeface="B Nazanin" panose="00000400000000000000" pitchFamily="2" charset="-78"/>
              </a:rPr>
              <a:t>مثال1: هپارین(اسیدی) و پروتامین(بازی)</a:t>
            </a:r>
          </a:p>
          <a:p>
            <a:pPr lvl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- مثال2: </a:t>
            </a:r>
            <a:r>
              <a:rPr lang="en-US" sz="2200" b="1" dirty="0">
                <a:cs typeface="B Nazanin" panose="00000400000000000000" pitchFamily="2" charset="-78"/>
              </a:rPr>
              <a:t>EDTA</a:t>
            </a:r>
            <a:r>
              <a:rPr lang="fa-IR" sz="2200" b="1" dirty="0">
                <a:cs typeface="B Nazanin" panose="00000400000000000000" pitchFamily="2" charset="-78"/>
              </a:rPr>
              <a:t> شلاته کننده فلزات و ضدانعقاد</a:t>
            </a:r>
          </a:p>
          <a:p>
            <a:pPr lvl="0" algn="l">
              <a:buFont typeface="Wingdings" pitchFamily="2" charset="2"/>
              <a:buChar char="q"/>
            </a:pPr>
            <a:r>
              <a:rPr lang="en-US" sz="2800" dirty="0">
                <a:cs typeface="B Nazanin" panose="00000400000000000000" pitchFamily="2" charset="-78"/>
              </a:rPr>
              <a:t>EDTA      Ca</a:t>
            </a:r>
          </a:p>
          <a:p>
            <a:pPr algn="l">
              <a:buNone/>
            </a:pPr>
            <a:r>
              <a:rPr lang="fa-IR" sz="2800" dirty="0">
                <a:cs typeface="B Nazanin" panose="00000400000000000000" pitchFamily="2" charset="-78"/>
              </a:rPr>
              <a:t>      </a:t>
            </a:r>
            <a:r>
              <a:rPr lang="en-US" sz="2800" dirty="0">
                <a:cs typeface="B Nazanin" panose="00000400000000000000" pitchFamily="2" charset="-78"/>
              </a:rPr>
              <a:t>           </a:t>
            </a:r>
            <a:r>
              <a:rPr lang="fa-IR" sz="2800" dirty="0">
                <a:cs typeface="B Nazanin" panose="00000400000000000000" pitchFamily="2" charset="-78"/>
              </a:rPr>
              <a:t>            </a:t>
            </a:r>
          </a:p>
          <a:p>
            <a:pPr algn="just">
              <a:buNone/>
            </a:pPr>
            <a:r>
              <a:rPr lang="fa-IR" sz="2800" dirty="0">
                <a:cs typeface="B Nazanin" panose="00000400000000000000" pitchFamily="2" charset="-78"/>
              </a:rPr>
              <a:t>     </a:t>
            </a:r>
          </a:p>
          <a:p>
            <a:pPr algn="just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algn="just">
              <a:buNone/>
            </a:pPr>
            <a:endParaRPr lang="fa-IR" sz="2800" dirty="0">
              <a:cs typeface="B Nazanin" panose="00000400000000000000" pitchFamily="2" charset="-78"/>
            </a:endParaRPr>
          </a:p>
          <a:p>
            <a:pPr algn="just" rtl="1"/>
            <a:r>
              <a:rPr lang="fa-IR" sz="2800" dirty="0">
                <a:cs typeface="B Nazanin" panose="00000400000000000000" pitchFamily="2" charset="-78"/>
              </a:rPr>
              <a:t>ضریب پایداری: آهن&gt; مس، سرب &gt;کبالت، روی،کادمیوم&gt; کلسیم &gt;سدیم، پتاسیم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08" y="3786190"/>
            <a:ext cx="838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/>
              <a:t>Na</a:t>
            </a:r>
            <a:endParaRPr lang="fa-IR" sz="24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857356" y="307181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1704956" y="3438524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643174" y="3143248"/>
            <a:ext cx="1239442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/>
              <a:t>ضد مسمومیت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14612" y="3929066"/>
            <a:ext cx="1447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dirty="0"/>
              <a:t>ضد انعقاد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14488"/>
            <a:ext cx="7924800" cy="4610112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cs typeface="B Nazanin" panose="00000400000000000000" pitchFamily="2" charset="-78"/>
              </a:rPr>
              <a:t>Synergism</a:t>
            </a:r>
            <a:r>
              <a:rPr lang="en-US" dirty="0">
                <a:cs typeface="B Nazanin" panose="00000400000000000000" pitchFamily="2" charset="-78"/>
              </a:rPr>
              <a:t>    </a:t>
            </a:r>
          </a:p>
          <a:p>
            <a:pPr marL="0" indent="0" algn="ctr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اثر ترکیبی دو دارو با خواص فارماکولوژیک مشابه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cs typeface="B Nazanin" panose="00000400000000000000" pitchFamily="2" charset="-78"/>
              </a:rPr>
              <a:t>A+B&gt; A OR B</a:t>
            </a:r>
            <a:endParaRPr lang="fa-IR" dirty="0">
              <a:cs typeface="B Nazanin" panose="00000400000000000000" pitchFamily="2" charset="-78"/>
            </a:endParaRPr>
          </a:p>
          <a:p>
            <a:pPr algn="just">
              <a:buNone/>
            </a:pPr>
            <a:r>
              <a:rPr lang="fa-IR" dirty="0">
                <a:cs typeface="B Nazanin" panose="00000400000000000000" pitchFamily="2" charset="-78"/>
              </a:rPr>
              <a:t>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dirty="0">
                <a:cs typeface="B Nazanin" panose="00000400000000000000" pitchFamily="2" charset="-78"/>
              </a:rPr>
              <a:t>سولفونامیدها و تری متوپریم</a:t>
            </a:r>
            <a:endParaRPr 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857364"/>
            <a:ext cx="7924800" cy="4467236"/>
          </a:xfrm>
        </p:spPr>
        <p:txBody>
          <a:bodyPr/>
          <a:lstStyle/>
          <a:p>
            <a:pPr algn="ctr">
              <a:buNone/>
            </a:pPr>
            <a:r>
              <a:rPr lang="en-US" dirty="0" err="1">
                <a:cs typeface="B Nazanin" panose="00000400000000000000" pitchFamily="2" charset="-78"/>
              </a:rPr>
              <a:t>Potentiation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 </a:t>
            </a:r>
          </a:p>
          <a:p>
            <a:pPr algn="ctr">
              <a:buNone/>
            </a:pPr>
            <a:r>
              <a:rPr lang="fa-IR" dirty="0">
                <a:cs typeface="B Nazanin" panose="00000400000000000000" pitchFamily="2" charset="-78"/>
              </a:rPr>
              <a:t>  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افزایش دادن اثر یک دارو توسط داروی دیگر با خواص فارماکولوژیک غیر مشابه</a:t>
            </a:r>
          </a:p>
          <a:p>
            <a:pPr algn="just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پنی سیلین و پروبنسید</a:t>
            </a:r>
            <a:endParaRPr lang="en-US" dirty="0">
              <a:cs typeface="B Nazanin" panose="00000400000000000000" pitchFamily="2" charset="-78"/>
            </a:endParaRPr>
          </a:p>
          <a:p>
            <a:pPr algn="just"/>
            <a:endParaRPr lang="fa-IR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321468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2  Nazanin" pitchFamily="2" charset="-78"/>
              </a:rPr>
              <a:t>اسید پارا آمینو بنزوئیک</a:t>
            </a:r>
            <a:endParaRPr lang="en-US" b="1" dirty="0">
              <a:cs typeface="2  Nazanin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320254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2  Nazanin" pitchFamily="2" charset="-78"/>
              </a:rPr>
              <a:t>اسید دی هیدرو فولیک</a:t>
            </a:r>
            <a:endParaRPr lang="en-US" b="1" dirty="0">
              <a:cs typeface="2  Nazanin" pitchFamily="2" charset="-78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714744" y="3357562"/>
            <a:ext cx="200026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71868" y="2786058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2  Nazanin" pitchFamily="2" charset="-78"/>
              </a:rPr>
              <a:t>دی هیدرو پتروآت سنتتاز</a:t>
            </a:r>
            <a:endParaRPr lang="en-US" b="1" dirty="0">
              <a:cs typeface="2  Nazanin" pitchFamily="2" charset="-78"/>
            </a:endParaRPr>
          </a:p>
        </p:txBody>
      </p:sp>
      <p:grpSp>
        <p:nvGrpSpPr>
          <p:cNvPr id="3" name="Group 17"/>
          <p:cNvGrpSpPr/>
          <p:nvPr/>
        </p:nvGrpSpPr>
        <p:grpSpPr>
          <a:xfrm>
            <a:off x="1928794" y="1500174"/>
            <a:ext cx="2143140" cy="1143008"/>
            <a:chOff x="1285852" y="1714488"/>
            <a:chExt cx="2143140" cy="1143008"/>
          </a:xfrm>
          <a:solidFill>
            <a:srgbClr val="FFFF00"/>
          </a:solidFill>
        </p:grpSpPr>
        <p:sp>
          <p:nvSpPr>
            <p:cNvPr id="9" name="Cloud Callout 8"/>
            <p:cNvSpPr/>
            <p:nvPr/>
          </p:nvSpPr>
          <p:spPr>
            <a:xfrm>
              <a:off x="1285852" y="1714488"/>
              <a:ext cx="2143140" cy="1143008"/>
            </a:xfrm>
            <a:prstGeom prst="cloud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28728" y="2000240"/>
              <a:ext cx="1643074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b="1" dirty="0">
                  <a:cs typeface="2  Nazanin" pitchFamily="2" charset="-78"/>
                </a:rPr>
                <a:t>سولفونامیدها</a:t>
              </a:r>
              <a:endParaRPr lang="en-US" b="1" dirty="0">
                <a:cs typeface="2  Nazanin" pitchFamily="2" charset="-78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00760" y="485776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cs typeface="2  Nazanin" pitchFamily="2" charset="-78"/>
              </a:rPr>
              <a:t>تترا هیدرو فولات</a:t>
            </a:r>
            <a:endParaRPr lang="en-US" b="1" dirty="0">
              <a:cs typeface="2  Nazanin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7000892" y="3643314"/>
            <a:ext cx="214314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8"/>
          <p:cNvGrpSpPr/>
          <p:nvPr/>
        </p:nvGrpSpPr>
        <p:grpSpPr>
          <a:xfrm>
            <a:off x="5072066" y="1500174"/>
            <a:ext cx="2928958" cy="1285884"/>
            <a:chOff x="5072066" y="1500174"/>
            <a:chExt cx="2928958" cy="1285884"/>
          </a:xfrm>
          <a:solidFill>
            <a:srgbClr val="FFFF00"/>
          </a:solidFill>
        </p:grpSpPr>
        <p:sp>
          <p:nvSpPr>
            <p:cNvPr id="12" name="Explosion 2 11"/>
            <p:cNvSpPr/>
            <p:nvPr/>
          </p:nvSpPr>
          <p:spPr>
            <a:xfrm>
              <a:off x="5072066" y="1500174"/>
              <a:ext cx="2928958" cy="1285884"/>
            </a:xfrm>
            <a:prstGeom prst="irregularSeal2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386374" y="1828800"/>
              <a:ext cx="1928826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600" b="1" dirty="0">
                  <a:cs typeface="2  Nazanin" pitchFamily="2" charset="-78"/>
                </a:rPr>
                <a:t>کاهش ساخت پروتئین و مهار رشد باکتری</a:t>
              </a:r>
              <a:endParaRPr lang="en-US" sz="1600" b="1" dirty="0">
                <a:cs typeface="2  Nazanin" pitchFamily="2" charset="-78"/>
              </a:endParaRPr>
            </a:p>
          </p:txBody>
        </p:sp>
      </p:grpSp>
      <p:grpSp>
        <p:nvGrpSpPr>
          <p:cNvPr id="18" name="Group 16"/>
          <p:cNvGrpSpPr/>
          <p:nvPr/>
        </p:nvGrpSpPr>
        <p:grpSpPr>
          <a:xfrm>
            <a:off x="4429124" y="4714884"/>
            <a:ext cx="1785950" cy="928694"/>
            <a:chOff x="6105988" y="5650513"/>
            <a:chExt cx="1785950" cy="928694"/>
          </a:xfrm>
          <a:solidFill>
            <a:srgbClr val="FFC000"/>
          </a:solidFill>
        </p:grpSpPr>
        <p:sp>
          <p:nvSpPr>
            <p:cNvPr id="15" name="Cloud Callout 14"/>
            <p:cNvSpPr/>
            <p:nvPr/>
          </p:nvSpPr>
          <p:spPr>
            <a:xfrm rot="10800000">
              <a:off x="6105988" y="5650513"/>
              <a:ext cx="1785950" cy="928694"/>
            </a:xfrm>
            <a:prstGeom prst="cloudCallout">
              <a:avLst>
                <a:gd name="adj1" fmla="val -13851"/>
                <a:gd name="adj2" fmla="val 8786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cs typeface="2  Nazanin" pitchFamily="2" charset="-78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86512" y="5929330"/>
              <a:ext cx="150019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b="1" dirty="0"/>
                <a:t>تری متو پریم</a:t>
              </a:r>
              <a:endParaRPr lang="en-US" b="1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357818" y="385762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2  Nazanin" pitchFamily="2" charset="-78"/>
              </a:rPr>
              <a:t>دی هیدروفولات ردوکتاز</a:t>
            </a:r>
            <a:endParaRPr lang="en-US" b="1" dirty="0">
              <a:cs typeface="2  Nazanin" pitchFamily="2" charset="-78"/>
            </a:endParaRPr>
          </a:p>
        </p:txBody>
      </p:sp>
      <p:grpSp>
        <p:nvGrpSpPr>
          <p:cNvPr id="19" name="Group 21"/>
          <p:cNvGrpSpPr/>
          <p:nvPr/>
        </p:nvGrpSpPr>
        <p:grpSpPr>
          <a:xfrm>
            <a:off x="1357290" y="4286256"/>
            <a:ext cx="1928826" cy="857256"/>
            <a:chOff x="1357290" y="4286256"/>
            <a:chExt cx="1928826" cy="857256"/>
          </a:xfrm>
          <a:solidFill>
            <a:srgbClr val="FF0000"/>
          </a:solidFill>
        </p:grpSpPr>
        <p:sp>
          <p:nvSpPr>
            <p:cNvPr id="20" name="Explosion 2 19"/>
            <p:cNvSpPr/>
            <p:nvPr/>
          </p:nvSpPr>
          <p:spPr>
            <a:xfrm>
              <a:off x="1357290" y="4286256"/>
              <a:ext cx="1928826" cy="857256"/>
            </a:xfrm>
            <a:prstGeom prst="irregularSeal2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00200" y="4500570"/>
              <a:ext cx="1257288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b="1" dirty="0">
                  <a:cs typeface="2  Nazanin" pitchFamily="2" charset="-78"/>
                </a:rPr>
                <a:t>مرگ باکتری</a:t>
              </a:r>
              <a:endParaRPr lang="en-US" b="1" dirty="0">
                <a:cs typeface="2  Nazanin" pitchFamily="2" charset="-78"/>
              </a:endParaRPr>
            </a:p>
          </p:txBody>
        </p:sp>
      </p:grpSp>
      <p:cxnSp>
        <p:nvCxnSpPr>
          <p:cNvPr id="24" name="Elbow Connector 23"/>
          <p:cNvCxnSpPr/>
          <p:nvPr/>
        </p:nvCxnSpPr>
        <p:spPr>
          <a:xfrm rot="16200000" flipH="1">
            <a:off x="2000232" y="3429000"/>
            <a:ext cx="1500198" cy="35719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/>
          <p:nvPr/>
        </p:nvCxnSpPr>
        <p:spPr>
          <a:xfrm rot="10800000">
            <a:off x="2971800" y="4343400"/>
            <a:ext cx="2171704" cy="300046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Down Arrow 33"/>
          <p:cNvSpPr/>
          <p:nvPr/>
        </p:nvSpPr>
        <p:spPr>
          <a:xfrm>
            <a:off x="7072330" y="5357826"/>
            <a:ext cx="142876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6750859" y="614364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DNA</a:t>
            </a:r>
          </a:p>
        </p:txBody>
      </p:sp>
      <p:cxnSp>
        <p:nvCxnSpPr>
          <p:cNvPr id="29" name="Straight Arrow Connector 28"/>
          <p:cNvCxnSpPr>
            <a:endCxn id="7" idx="0"/>
          </p:cNvCxnSpPr>
          <p:nvPr/>
        </p:nvCxnSpPr>
        <p:spPr>
          <a:xfrm>
            <a:off x="3962400" y="2209800"/>
            <a:ext cx="609600" cy="57625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 flipH="1" flipV="1">
            <a:off x="5545929" y="4283871"/>
            <a:ext cx="414342" cy="228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191000" y="1981200"/>
            <a:ext cx="7620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10200" y="3864114"/>
            <a:ext cx="7620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b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929058" y="5714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2- ضدمتابولیت ها:</a:t>
            </a:r>
          </a:p>
          <a:p>
            <a:pPr algn="just" rtl="1">
              <a:buFont typeface="Wingdings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سولفونامیدها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35480"/>
            <a:ext cx="7620000" cy="2560320"/>
          </a:xfrm>
        </p:spPr>
        <p:txBody>
          <a:bodyPr/>
          <a:lstStyle/>
          <a:p>
            <a:pPr algn="just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3- وقفه دهنده های آنزیمی:</a:t>
            </a:r>
          </a:p>
          <a:p>
            <a:pPr algn="just" rtl="1">
              <a:buFont typeface="Wingdings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مانند: استازولامید، کافئین</a:t>
            </a:r>
          </a:p>
        </p:txBody>
      </p:sp>
      <p:pic>
        <p:nvPicPr>
          <p:cNvPr id="109570" name="Picture 2" descr="http://o.quizlet.com/i/KHKjeCZt1sbCgGZI_wAf7A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500306"/>
            <a:ext cx="311285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5480"/>
            <a:ext cx="7848600" cy="2712720"/>
          </a:xfrm>
        </p:spPr>
        <p:txBody>
          <a:bodyPr/>
          <a:lstStyle/>
          <a:p>
            <a:pPr algn="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4- اثر بر روی غشاء های سلولی:</a:t>
            </a:r>
          </a:p>
          <a:p>
            <a:pPr algn="r" rtl="1">
              <a:buFont typeface="Wingdings" pitchFamily="2" charset="2"/>
              <a:buChar char="ü"/>
            </a:pPr>
            <a:endParaRPr lang="fa-IR" dirty="0">
              <a:cs typeface="B Nazanin" panose="00000400000000000000" pitchFamily="2" charset="-78"/>
            </a:endParaRPr>
          </a:p>
          <a:p>
            <a:pPr algn="r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داروهای بی حس کننده موضعی</a:t>
            </a:r>
          </a:p>
        </p:txBody>
      </p:sp>
      <p:pic>
        <p:nvPicPr>
          <p:cNvPr id="49154" name="Picture 2" descr="Image result for lidocaine mechanism of action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4214842" cy="3025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35480"/>
            <a:ext cx="7772400" cy="4389120"/>
          </a:xfrm>
        </p:spPr>
        <p:txBody>
          <a:bodyPr/>
          <a:lstStyle/>
          <a:p>
            <a:pPr algn="just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5- اثر سمیت سلولی:</a:t>
            </a:r>
          </a:p>
          <a:p>
            <a:pPr algn="just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dirty="0">
                <a:cs typeface="B Nazanin" panose="00000400000000000000" pitchFamily="2" charset="-78"/>
              </a:rPr>
              <a:t>گاز خردل، سیانورها، ضد سرطان ها.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3888B9-B497-0C37-55FC-2B8DC8DB3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493" y="2420888"/>
            <a:ext cx="3595098" cy="23837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2667000"/>
            <a:ext cx="3733800" cy="2103120"/>
          </a:xfrm>
        </p:spPr>
        <p:txBody>
          <a:bodyPr/>
          <a:lstStyle/>
          <a:p>
            <a:pPr algn="ctr" rtl="0"/>
            <a:r>
              <a:rPr lang="en-US" dirty="0"/>
              <a:t>Vital Force</a:t>
            </a:r>
          </a:p>
          <a:p>
            <a:pPr algn="ctr" rtl="0"/>
            <a:endParaRPr lang="en-US" dirty="0"/>
          </a:p>
          <a:p>
            <a:pPr algn="ctr" rtl="0"/>
            <a:r>
              <a:rPr lang="en-US" dirty="0"/>
              <a:t>Chemical Intact</a:t>
            </a:r>
            <a:endParaRPr lang="fa-IR" dirty="0"/>
          </a:p>
        </p:txBody>
      </p:sp>
      <p:pic>
        <p:nvPicPr>
          <p:cNvPr id="1026" name="Picture 2" descr="John Newport Langley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371" y="601979"/>
            <a:ext cx="2303041" cy="3276600"/>
          </a:xfrm>
          <a:prstGeom prst="rect">
            <a:avLst/>
          </a:prstGeom>
          <a:noFill/>
        </p:spPr>
      </p:pic>
      <p:pic>
        <p:nvPicPr>
          <p:cNvPr id="1028" name="Picture 4" descr="Paul Ehrlich 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601979"/>
            <a:ext cx="2226129" cy="3116581"/>
          </a:xfrm>
          <a:prstGeom prst="rect">
            <a:avLst/>
          </a:prstGeom>
          <a:noFill/>
        </p:spPr>
      </p:pic>
      <p:pic>
        <p:nvPicPr>
          <p:cNvPr id="1030" name="Picture 6" descr="http://upload.wikimedia.org/wikipedia/commons/thumb/e/ec/Paul_Ehrlich_signature.png/128px-Paul_Ehrlich_signature.png">
            <a:hlinkClick r:id="rId6" tooltip="Paul Ehrlich's signatur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962400"/>
            <a:ext cx="1219200" cy="457200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4857760"/>
            <a:ext cx="8229600" cy="1000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Wingdings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B Nazanin" panose="00000400000000000000" pitchFamily="2" charset="-78"/>
              </a:rPr>
              <a:t>Drug(D1)+Receptor(R)      DR complex           Effect / Action/Response</a:t>
            </a: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Wingdings" pitchFamily="2" charset="2"/>
              <a:buChar char="Ø"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4572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Wingdings" pitchFamily="2" charset="2"/>
              <a:buChar char="Ø"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B Nazanin" panose="00000400000000000000" pitchFamily="2" charset="-78"/>
            </a:endParaRP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Wingdings" pitchFamily="2" charset="2"/>
              <a:buChar char="Ø"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B Nazanin" panose="00000400000000000000" pitchFamily="2" charset="-78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3714744" y="5143512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857884" y="5143512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2294</TotalTime>
  <Words>851</Words>
  <Application>Microsoft Office PowerPoint</Application>
  <PresentationFormat>On-screen Show (4:3)</PresentationFormat>
  <Paragraphs>265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B Nazanin</vt:lpstr>
      <vt:lpstr>Calibri</vt:lpstr>
      <vt:lpstr>Garamond</vt:lpstr>
      <vt:lpstr>Wingdings</vt:lpstr>
      <vt:lpstr>Organic</vt:lpstr>
      <vt:lpstr>Pharmacodynamics: Introduction, Receptors, Mechanism of  Drug Action, Dose-Response relationships &amp; SAR</vt:lpstr>
      <vt:lpstr>انواع مکانیسم اثر داروها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Receptor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پدیده تضاد یا آنتاگونیسم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</dc:creator>
  <cp:lastModifiedBy>IT_SemnanUni</cp:lastModifiedBy>
  <cp:revision>116</cp:revision>
  <dcterms:created xsi:type="dcterms:W3CDTF">2006-08-16T00:00:00Z</dcterms:created>
  <dcterms:modified xsi:type="dcterms:W3CDTF">2025-10-11T06:56:52Z</dcterms:modified>
</cp:coreProperties>
</file>