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8" r:id="rId12"/>
    <p:sldId id="271" r:id="rId13"/>
    <p:sldId id="272" r:id="rId14"/>
    <p:sldId id="273" r:id="rId15"/>
    <p:sldId id="274" r:id="rId16"/>
    <p:sldId id="275" r:id="rId17"/>
    <p:sldId id="276" r:id="rId18"/>
    <p:sldId id="277" r:id="rId19"/>
    <p:sldId id="278" r:id="rId20"/>
    <p:sldId id="279" r:id="rId21"/>
    <p:sldId id="281" r:id="rId22"/>
    <p:sldId id="282" r:id="rId23"/>
    <p:sldId id="307" r:id="rId24"/>
    <p:sldId id="308" r:id="rId25"/>
    <p:sldId id="310" r:id="rId26"/>
    <p:sldId id="311" r:id="rId27"/>
    <p:sldId id="309" r:id="rId28"/>
    <p:sldId id="312" r:id="rId29"/>
    <p:sldId id="313" r:id="rId30"/>
    <p:sldId id="314" r:id="rId31"/>
    <p:sldId id="320" r:id="rId32"/>
    <p:sldId id="315" r:id="rId33"/>
    <p:sldId id="316" r:id="rId34"/>
    <p:sldId id="319" r:id="rId35"/>
    <p:sldId id="321" r:id="rId36"/>
    <p:sldId id="290" r:id="rId37"/>
    <p:sldId id="291" r:id="rId38"/>
    <p:sldId id="292" r:id="rId39"/>
    <p:sldId id="294" r:id="rId40"/>
    <p:sldId id="295" r:id="rId41"/>
    <p:sldId id="296" r:id="rId42"/>
    <p:sldId id="297" r:id="rId43"/>
    <p:sldId id="298" r:id="rId44"/>
    <p:sldId id="299" r:id="rId45"/>
    <p:sldId id="300" r:id="rId46"/>
    <p:sldId id="301" r:id="rId47"/>
    <p:sldId id="303" r:id="rId4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75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1AE5B7-3FD4-46C3-AF5F-F72C5793893A}" type="datetimeFigureOut">
              <a:rPr lang="en-US" smtClean="0"/>
              <a:t>1/5/2026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85BF1-8EB0-49C2-8BCB-238DCB0904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46925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1AE5B7-3FD4-46C3-AF5F-F72C5793893A}" type="datetimeFigureOut">
              <a:rPr lang="en-US" smtClean="0"/>
              <a:t>1/5/2026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85BF1-8EB0-49C2-8BCB-238DCB0904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60205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1AE5B7-3FD4-46C3-AF5F-F72C5793893A}" type="datetimeFigureOut">
              <a:rPr lang="en-US" smtClean="0"/>
              <a:t>1/5/2026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85BF1-8EB0-49C2-8BCB-238DCB0904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71157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1AE5B7-3FD4-46C3-AF5F-F72C5793893A}" type="datetimeFigureOut">
              <a:rPr lang="en-US" smtClean="0"/>
              <a:t>1/5/2026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85BF1-8EB0-49C2-8BCB-238DCB0904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89264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1AE5B7-3FD4-46C3-AF5F-F72C5793893A}" type="datetimeFigureOut">
              <a:rPr lang="en-US" smtClean="0"/>
              <a:t>1/5/2026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85BF1-8EB0-49C2-8BCB-238DCB0904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71650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1AE5B7-3FD4-46C3-AF5F-F72C5793893A}" type="datetimeFigureOut">
              <a:rPr lang="en-US" smtClean="0"/>
              <a:t>1/5/2026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85BF1-8EB0-49C2-8BCB-238DCB0904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67319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1AE5B7-3FD4-46C3-AF5F-F72C5793893A}" type="datetimeFigureOut">
              <a:rPr lang="en-US" smtClean="0"/>
              <a:t>1/5/2026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85BF1-8EB0-49C2-8BCB-238DCB0904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24350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1AE5B7-3FD4-46C3-AF5F-F72C5793893A}" type="datetimeFigureOut">
              <a:rPr lang="en-US" smtClean="0"/>
              <a:t>1/5/2026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85BF1-8EB0-49C2-8BCB-238DCB0904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48438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1AE5B7-3FD4-46C3-AF5F-F72C5793893A}" type="datetimeFigureOut">
              <a:rPr lang="en-US" smtClean="0"/>
              <a:t>1/5/2026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85BF1-8EB0-49C2-8BCB-238DCB0904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5526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1AE5B7-3FD4-46C3-AF5F-F72C5793893A}" type="datetimeFigureOut">
              <a:rPr lang="en-US" smtClean="0"/>
              <a:t>1/5/2026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85BF1-8EB0-49C2-8BCB-238DCB0904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55348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1AE5B7-3FD4-46C3-AF5F-F72C5793893A}" type="datetimeFigureOut">
              <a:rPr lang="en-US" smtClean="0"/>
              <a:t>1/5/2026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85BF1-8EB0-49C2-8BCB-238DCB0904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85735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1AE5B7-3FD4-46C3-AF5F-F72C5793893A}" type="datetimeFigureOut">
              <a:rPr lang="en-US" smtClean="0"/>
              <a:t>1/5/2026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E85BF1-8EB0-49C2-8BCB-238DCB0904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224056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Halitosis (Breath Malodor)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07219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 smtClean="0"/>
              <a:t>Research </a:t>
            </a:r>
            <a:r>
              <a:rPr lang="en-US" dirty="0"/>
              <a:t>has shown that the </a:t>
            </a:r>
            <a:r>
              <a:rPr lang="en-US" b="1" dirty="0"/>
              <a:t>strongest </a:t>
            </a:r>
            <a:r>
              <a:rPr lang="en-US" dirty="0"/>
              <a:t>determinant of the </a:t>
            </a:r>
            <a:r>
              <a:rPr lang="en-US" dirty="0" smtClean="0"/>
              <a:t>presence </a:t>
            </a:r>
            <a:r>
              <a:rPr lang="en-US" dirty="0"/>
              <a:t>of </a:t>
            </a:r>
            <a:r>
              <a:rPr lang="en-US" b="1" dirty="0" smtClean="0"/>
              <a:t>tongue coating </a:t>
            </a:r>
            <a:r>
              <a:rPr lang="en-US" dirty="0" smtClean="0"/>
              <a:t>is </a:t>
            </a:r>
            <a:r>
              <a:rPr lang="en-US" b="1" dirty="0"/>
              <a:t>suboptimal</a:t>
            </a:r>
            <a:r>
              <a:rPr lang="en-US" dirty="0"/>
              <a:t> </a:t>
            </a:r>
            <a:r>
              <a:rPr lang="en-US" b="1" dirty="0"/>
              <a:t>oral hygiene</a:t>
            </a:r>
            <a:r>
              <a:rPr lang="en-US" dirty="0"/>
              <a:t>. </a:t>
            </a:r>
            <a:endParaRPr lang="en-US" dirty="0" smtClean="0"/>
          </a:p>
          <a:p>
            <a:pPr algn="just"/>
            <a:r>
              <a:rPr lang="en-US" dirty="0" smtClean="0"/>
              <a:t>Other influencing </a:t>
            </a:r>
            <a:r>
              <a:rPr lang="en-US" dirty="0"/>
              <a:t>factors were </a:t>
            </a:r>
            <a:r>
              <a:rPr lang="en-US" b="1" dirty="0"/>
              <a:t>periodontal status</a:t>
            </a:r>
            <a:r>
              <a:rPr lang="en-US" dirty="0"/>
              <a:t>, </a:t>
            </a:r>
            <a:r>
              <a:rPr lang="en-US" b="1" dirty="0"/>
              <a:t>presence of a denture, smoking</a:t>
            </a:r>
            <a:r>
              <a:rPr lang="en-US" dirty="0"/>
              <a:t>,</a:t>
            </a:r>
            <a:r>
              <a:rPr lang="en-US" b="1" dirty="0"/>
              <a:t> and dietary habits</a:t>
            </a:r>
            <a:r>
              <a:rPr lang="en-US" dirty="0"/>
              <a:t>.</a:t>
            </a:r>
          </a:p>
        </p:txBody>
      </p:sp>
      <p:pic>
        <p:nvPicPr>
          <p:cNvPr id="4" name="Content Placeholder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1273" y="3893127"/>
            <a:ext cx="7356763" cy="28540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615111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Periodontal Infections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en-US" dirty="0"/>
              <a:t>A </a:t>
            </a:r>
            <a:r>
              <a:rPr lang="en-US" b="1" dirty="0"/>
              <a:t>relationship</a:t>
            </a:r>
            <a:r>
              <a:rPr lang="en-US" dirty="0"/>
              <a:t> between </a:t>
            </a:r>
            <a:r>
              <a:rPr lang="en-US" b="1" dirty="0"/>
              <a:t>periodontitis</a:t>
            </a:r>
            <a:r>
              <a:rPr lang="en-US" dirty="0"/>
              <a:t> and </a:t>
            </a:r>
            <a:r>
              <a:rPr lang="en-US" b="1" dirty="0"/>
              <a:t>oral malodor </a:t>
            </a:r>
            <a:r>
              <a:rPr lang="en-US" dirty="0"/>
              <a:t>has been shown</a:t>
            </a:r>
            <a:r>
              <a:rPr lang="en-US" dirty="0" smtClean="0"/>
              <a:t>.</a:t>
            </a:r>
          </a:p>
          <a:p>
            <a:pPr algn="just"/>
            <a:r>
              <a:rPr lang="en-US" b="1" dirty="0" smtClean="0"/>
              <a:t>Bacteria</a:t>
            </a:r>
            <a:r>
              <a:rPr lang="en-US" dirty="0" smtClean="0"/>
              <a:t> </a:t>
            </a:r>
            <a:r>
              <a:rPr lang="en-US" dirty="0"/>
              <a:t>associated with </a:t>
            </a:r>
            <a:r>
              <a:rPr lang="en-US" b="1" dirty="0"/>
              <a:t>gingivitis</a:t>
            </a:r>
            <a:r>
              <a:rPr lang="en-US" dirty="0"/>
              <a:t> and </a:t>
            </a:r>
            <a:r>
              <a:rPr lang="en-US" b="1" dirty="0"/>
              <a:t>periodontitis</a:t>
            </a:r>
            <a:r>
              <a:rPr lang="en-US" dirty="0"/>
              <a:t> are able to </a:t>
            </a:r>
            <a:r>
              <a:rPr lang="en-US" dirty="0" smtClean="0"/>
              <a:t>produce </a:t>
            </a:r>
            <a:r>
              <a:rPr lang="en-US" b="1" dirty="0" smtClean="0"/>
              <a:t>VSCs</a:t>
            </a:r>
            <a:r>
              <a:rPr lang="en-US" dirty="0" smtClean="0"/>
              <a:t>.</a:t>
            </a:r>
            <a:endParaRPr lang="fa-IR" dirty="0" smtClean="0"/>
          </a:p>
          <a:p>
            <a:pPr algn="just"/>
            <a:r>
              <a:rPr lang="en-US" dirty="0"/>
              <a:t>Several studies have shown that </a:t>
            </a:r>
            <a:r>
              <a:rPr lang="en-US" b="1" dirty="0"/>
              <a:t>VSC levels </a:t>
            </a:r>
            <a:r>
              <a:rPr lang="en-US" dirty="0"/>
              <a:t>in the mouth correlate </a:t>
            </a:r>
            <a:r>
              <a:rPr lang="en-US" b="1" dirty="0"/>
              <a:t>positively</a:t>
            </a:r>
            <a:r>
              <a:rPr lang="en-US" dirty="0"/>
              <a:t> with the </a:t>
            </a:r>
            <a:r>
              <a:rPr lang="en-US" b="1" dirty="0"/>
              <a:t>depth of periodontal pockets </a:t>
            </a:r>
            <a:r>
              <a:rPr lang="en-US" dirty="0"/>
              <a:t>the deeper the pocket, the more bacteria, particularly </a:t>
            </a:r>
            <a:r>
              <a:rPr lang="en-US" b="1" dirty="0"/>
              <a:t>anaerobic</a:t>
            </a:r>
            <a:r>
              <a:rPr lang="en-US" dirty="0"/>
              <a:t> species </a:t>
            </a:r>
          </a:p>
          <a:p>
            <a:pPr algn="just"/>
            <a:r>
              <a:rPr lang="en-US" dirty="0"/>
              <a:t>the amount of </a:t>
            </a:r>
            <a:r>
              <a:rPr lang="en-US" b="1" dirty="0"/>
              <a:t>VSCs</a:t>
            </a:r>
            <a:r>
              <a:rPr lang="en-US" dirty="0"/>
              <a:t> in the breath increases with the </a:t>
            </a:r>
            <a:r>
              <a:rPr lang="en-US" b="1" dirty="0"/>
              <a:t>number, depth, </a:t>
            </a:r>
            <a:r>
              <a:rPr lang="en-US" dirty="0"/>
              <a:t>and</a:t>
            </a:r>
            <a:r>
              <a:rPr lang="en-US" b="1" dirty="0"/>
              <a:t> bleeding tendency</a:t>
            </a:r>
            <a:r>
              <a:rPr lang="en-US" dirty="0"/>
              <a:t> of the periodontal pockets.</a:t>
            </a:r>
          </a:p>
          <a:p>
            <a:pPr algn="just"/>
            <a:r>
              <a:rPr lang="en-US" b="1" dirty="0"/>
              <a:t>VSCs</a:t>
            </a:r>
            <a:r>
              <a:rPr lang="en-US" dirty="0"/>
              <a:t> aggravate the </a:t>
            </a:r>
            <a:r>
              <a:rPr lang="en-US" b="1" dirty="0"/>
              <a:t>periodontitis</a:t>
            </a:r>
            <a:r>
              <a:rPr lang="en-US" dirty="0"/>
              <a:t> process by increasing the </a:t>
            </a:r>
            <a:r>
              <a:rPr lang="en-US" b="1" dirty="0"/>
              <a:t>permeability</a:t>
            </a:r>
            <a:r>
              <a:rPr lang="en-US" dirty="0"/>
              <a:t> of the </a:t>
            </a:r>
            <a:r>
              <a:rPr lang="en-US" b="1" dirty="0"/>
              <a:t>pocket</a:t>
            </a:r>
            <a:r>
              <a:rPr lang="en-US" dirty="0"/>
              <a:t> and </a:t>
            </a:r>
            <a:r>
              <a:rPr lang="en-US" b="1" dirty="0"/>
              <a:t>mucosal epithelium</a:t>
            </a:r>
            <a:r>
              <a:rPr lang="en-US" dirty="0"/>
              <a:t>, therefore exposing the </a:t>
            </a:r>
            <a:r>
              <a:rPr lang="en-US" b="1" dirty="0"/>
              <a:t>underlying connective tissues </a:t>
            </a:r>
            <a:r>
              <a:rPr lang="en-US" dirty="0"/>
              <a:t>of the periodontium to </a:t>
            </a:r>
            <a:r>
              <a:rPr lang="en-US" b="1" dirty="0"/>
              <a:t>bacterial metabolites</a:t>
            </a:r>
            <a:r>
              <a:rPr lang="en-US" dirty="0"/>
              <a:t>.</a:t>
            </a:r>
          </a:p>
          <a:p>
            <a:pPr algn="just"/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902965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/>
              <a:t>Other relevant malodorous pathologic manifestations of the </a:t>
            </a:r>
            <a:r>
              <a:rPr lang="en-US" b="1" dirty="0"/>
              <a:t>periodontium</a:t>
            </a:r>
            <a:r>
              <a:rPr lang="en-US" dirty="0"/>
              <a:t> are </a:t>
            </a:r>
            <a:r>
              <a:rPr lang="en-US" b="1" dirty="0" err="1"/>
              <a:t>pericoronitis</a:t>
            </a:r>
            <a:r>
              <a:rPr lang="en-US" dirty="0"/>
              <a:t> (the </a:t>
            </a:r>
            <a:r>
              <a:rPr lang="en-US" b="1" dirty="0"/>
              <a:t>soft tissue </a:t>
            </a:r>
            <a:r>
              <a:rPr lang="en-US" dirty="0"/>
              <a:t>“cap” being </a:t>
            </a:r>
            <a:r>
              <a:rPr lang="en-US" dirty="0" smtClean="0"/>
              <a:t>retentive </a:t>
            </a:r>
            <a:r>
              <a:rPr lang="en-US" dirty="0"/>
              <a:t>for microorganisms and debris), </a:t>
            </a:r>
            <a:r>
              <a:rPr lang="en-US" b="1" dirty="0"/>
              <a:t>major recurrent oral </a:t>
            </a:r>
            <a:r>
              <a:rPr lang="en-US" b="1" dirty="0" smtClean="0"/>
              <a:t>ulcerations</a:t>
            </a:r>
            <a:r>
              <a:rPr lang="en-US" dirty="0"/>
              <a:t>, </a:t>
            </a:r>
            <a:r>
              <a:rPr lang="en-US" b="1" dirty="0"/>
              <a:t>herpetic gingivitis</a:t>
            </a:r>
            <a:r>
              <a:rPr lang="en-US" dirty="0"/>
              <a:t>, and </a:t>
            </a:r>
            <a:r>
              <a:rPr lang="en-US" b="1" dirty="0"/>
              <a:t>necrotizing gingivitis-periodontitis</a:t>
            </a:r>
            <a:r>
              <a:rPr lang="en-US" dirty="0"/>
              <a:t>. </a:t>
            </a:r>
            <a:endParaRPr lang="en-US" dirty="0" smtClean="0"/>
          </a:p>
          <a:p>
            <a:pPr algn="just"/>
            <a:r>
              <a:rPr lang="en-US" dirty="0" smtClean="0"/>
              <a:t>Microbiologic </a:t>
            </a:r>
            <a:r>
              <a:rPr lang="en-US" dirty="0"/>
              <a:t>observations indicate that </a:t>
            </a:r>
            <a:r>
              <a:rPr lang="en-US" b="1" dirty="0"/>
              <a:t>ulcers</a:t>
            </a:r>
            <a:r>
              <a:rPr lang="en-US" dirty="0"/>
              <a:t> infected with </a:t>
            </a:r>
            <a:r>
              <a:rPr lang="en-US" b="1" dirty="0"/>
              <a:t>gram</a:t>
            </a:r>
            <a:r>
              <a:rPr lang="en-US" dirty="0"/>
              <a:t> </a:t>
            </a:r>
            <a:r>
              <a:rPr lang="en-US" b="1" dirty="0"/>
              <a:t>negative</a:t>
            </a:r>
            <a:r>
              <a:rPr lang="en-US" dirty="0"/>
              <a:t> </a:t>
            </a:r>
            <a:r>
              <a:rPr lang="en-US" b="1" dirty="0"/>
              <a:t>anaerobes</a:t>
            </a:r>
            <a:r>
              <a:rPr lang="en-US" dirty="0"/>
              <a:t> (e.g., </a:t>
            </a:r>
            <a:r>
              <a:rPr lang="en-US" dirty="0" err="1"/>
              <a:t>Prevotella</a:t>
            </a:r>
            <a:r>
              <a:rPr lang="en-US" dirty="0"/>
              <a:t> and </a:t>
            </a:r>
            <a:r>
              <a:rPr lang="en-US" dirty="0" err="1"/>
              <a:t>Porphyromonas</a:t>
            </a:r>
            <a:r>
              <a:rPr lang="en-US" dirty="0"/>
              <a:t> spp.) are </a:t>
            </a:r>
            <a:r>
              <a:rPr lang="en-US" dirty="0" smtClean="0"/>
              <a:t>significantly </a:t>
            </a:r>
            <a:r>
              <a:rPr lang="en-US" dirty="0"/>
              <a:t>more malodorous than </a:t>
            </a:r>
            <a:r>
              <a:rPr lang="en-US" dirty="0" err="1"/>
              <a:t>noninfected</a:t>
            </a:r>
            <a:r>
              <a:rPr lang="en-US" dirty="0"/>
              <a:t> </a:t>
            </a:r>
            <a:r>
              <a:rPr lang="en-US" dirty="0" smtClean="0"/>
              <a:t>ulcers.</a:t>
            </a:r>
          </a:p>
          <a:p>
            <a:pPr algn="just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996502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Dental Disorders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dirty="0"/>
              <a:t>Possible causes within the dentition are </a:t>
            </a:r>
            <a:r>
              <a:rPr lang="en-US" b="1" dirty="0"/>
              <a:t>deep carious </a:t>
            </a:r>
            <a:r>
              <a:rPr lang="en-US" dirty="0"/>
              <a:t>lesions with </a:t>
            </a:r>
            <a:r>
              <a:rPr lang="en-US" b="1" dirty="0"/>
              <a:t>food impaction </a:t>
            </a:r>
            <a:r>
              <a:rPr lang="en-US" dirty="0"/>
              <a:t>and </a:t>
            </a:r>
            <a:r>
              <a:rPr lang="en-US" b="1" dirty="0"/>
              <a:t>putrefaction</a:t>
            </a:r>
            <a:r>
              <a:rPr lang="en-US" dirty="0"/>
              <a:t>, </a:t>
            </a:r>
            <a:r>
              <a:rPr lang="en-US" b="1" dirty="0"/>
              <a:t>extraction wounds</a:t>
            </a:r>
            <a:r>
              <a:rPr lang="en-US" dirty="0"/>
              <a:t> </a:t>
            </a:r>
            <a:r>
              <a:rPr lang="en-US" dirty="0" smtClean="0"/>
              <a:t>filled </a:t>
            </a:r>
            <a:r>
              <a:rPr lang="en-US" dirty="0"/>
              <a:t>with blood clots, and </a:t>
            </a:r>
            <a:r>
              <a:rPr lang="en-US" b="1" dirty="0"/>
              <a:t>purulent discharge </a:t>
            </a:r>
            <a:r>
              <a:rPr lang="en-US" dirty="0"/>
              <a:t>leading to important </a:t>
            </a:r>
            <a:r>
              <a:rPr lang="en-US" dirty="0" smtClean="0"/>
              <a:t>putrefaction</a:t>
            </a:r>
            <a:r>
              <a:rPr lang="en-US" dirty="0"/>
              <a:t>. </a:t>
            </a:r>
            <a:endParaRPr lang="en-US" dirty="0" smtClean="0"/>
          </a:p>
          <a:p>
            <a:pPr algn="just"/>
            <a:r>
              <a:rPr lang="en-US" dirty="0" smtClean="0"/>
              <a:t>Other </a:t>
            </a:r>
            <a:r>
              <a:rPr lang="en-US" dirty="0"/>
              <a:t>causes include </a:t>
            </a:r>
            <a:r>
              <a:rPr lang="en-US" b="1" dirty="0"/>
              <a:t>interdental food impaction </a:t>
            </a:r>
            <a:r>
              <a:rPr lang="en-US" dirty="0"/>
              <a:t>in large </a:t>
            </a:r>
            <a:r>
              <a:rPr lang="en-US" b="1" dirty="0" smtClean="0"/>
              <a:t>interdental</a:t>
            </a:r>
            <a:r>
              <a:rPr lang="en-US" dirty="0" smtClean="0"/>
              <a:t> </a:t>
            </a:r>
            <a:r>
              <a:rPr lang="en-US" dirty="0"/>
              <a:t>areas and </a:t>
            </a:r>
            <a:r>
              <a:rPr lang="en-US" b="1" dirty="0"/>
              <a:t>crowding</a:t>
            </a:r>
            <a:r>
              <a:rPr lang="en-US" dirty="0"/>
              <a:t> of teeth, favoring food entrapment and accumulation of debris. </a:t>
            </a:r>
            <a:endParaRPr lang="en-US" dirty="0" smtClean="0"/>
          </a:p>
          <a:p>
            <a:pPr algn="just"/>
            <a:r>
              <a:rPr lang="en-US" b="1" dirty="0" smtClean="0"/>
              <a:t>Acrylic </a:t>
            </a:r>
            <a:r>
              <a:rPr lang="en-US" b="1" dirty="0"/>
              <a:t>dentures</a:t>
            </a:r>
            <a:r>
              <a:rPr lang="en-US" dirty="0"/>
              <a:t>, especially when kept continuously in the mouth at night or not regularly cleaned, can lead to infections (e.g., candidiasis), which produce a typical smell. 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68973119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Dry Mouth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b="1" dirty="0"/>
              <a:t>Saliva</a:t>
            </a:r>
            <a:r>
              <a:rPr lang="en-US" dirty="0"/>
              <a:t> has an important cleaning function in the oral cavity. </a:t>
            </a:r>
            <a:endParaRPr lang="en-US" dirty="0" smtClean="0"/>
          </a:p>
          <a:p>
            <a:pPr algn="just"/>
            <a:r>
              <a:rPr lang="en-US" dirty="0" smtClean="0"/>
              <a:t>Patients </a:t>
            </a:r>
            <a:r>
              <a:rPr lang="en-US" dirty="0"/>
              <a:t>with xerostomia often present with large amounts of </a:t>
            </a:r>
            <a:r>
              <a:rPr lang="en-US" b="1" dirty="0"/>
              <a:t>plaque on </a:t>
            </a:r>
            <a:r>
              <a:rPr lang="en-US" b="1" dirty="0" smtClean="0"/>
              <a:t>teeth</a:t>
            </a:r>
            <a:r>
              <a:rPr lang="en-US" dirty="0" smtClean="0"/>
              <a:t> and </a:t>
            </a:r>
            <a:r>
              <a:rPr lang="en-US" dirty="0"/>
              <a:t>extensive </a:t>
            </a:r>
            <a:r>
              <a:rPr lang="en-US" b="1" dirty="0"/>
              <a:t>tongue coating</a:t>
            </a:r>
            <a:r>
              <a:rPr lang="en-US" dirty="0"/>
              <a:t>. </a:t>
            </a:r>
            <a:endParaRPr lang="en-US" dirty="0" smtClean="0"/>
          </a:p>
          <a:p>
            <a:pPr algn="just"/>
            <a:r>
              <a:rPr lang="en-US" dirty="0" smtClean="0"/>
              <a:t>The </a:t>
            </a:r>
            <a:r>
              <a:rPr lang="en-US" b="1" dirty="0"/>
              <a:t>increased microbial load </a:t>
            </a:r>
            <a:r>
              <a:rPr lang="en-US" dirty="0"/>
              <a:t>and the escape of VSCs when salivary </a:t>
            </a:r>
            <a:r>
              <a:rPr lang="en-US" dirty="0" smtClean="0"/>
              <a:t>flow </a:t>
            </a:r>
            <a:r>
              <a:rPr lang="en-US" dirty="0"/>
              <a:t>is </a:t>
            </a:r>
            <a:r>
              <a:rPr lang="en-US" b="1" dirty="0"/>
              <a:t>reduced</a:t>
            </a:r>
            <a:r>
              <a:rPr lang="en-US" dirty="0"/>
              <a:t> explain the </a:t>
            </a:r>
            <a:r>
              <a:rPr lang="en-US" b="1" dirty="0"/>
              <a:t>strong breath malodor</a:t>
            </a:r>
            <a:r>
              <a:rPr lang="en-US" dirty="0" smtClean="0"/>
              <a:t>.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52600901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/>
              <a:t>Extraoral</a:t>
            </a:r>
            <a:r>
              <a:rPr lang="en-US" b="1" dirty="0"/>
              <a:t> Causes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err="1"/>
              <a:t>Extraoral</a:t>
            </a:r>
            <a:r>
              <a:rPr lang="en-US" dirty="0"/>
              <a:t> halitosis can be subdivided into </a:t>
            </a:r>
            <a:r>
              <a:rPr lang="en-US" b="1" dirty="0"/>
              <a:t>two </a:t>
            </a:r>
            <a:r>
              <a:rPr lang="en-US" b="1" dirty="0" smtClean="0"/>
              <a:t>types</a:t>
            </a:r>
            <a:r>
              <a:rPr lang="en-US" dirty="0" smtClean="0"/>
              <a:t>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b="1" dirty="0" smtClean="0"/>
              <a:t>non blood borne </a:t>
            </a:r>
            <a:r>
              <a:rPr lang="en-US" b="1" dirty="0"/>
              <a:t>halitosis </a:t>
            </a:r>
            <a:endParaRPr lang="fa-IR" b="1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en-US" b="1" dirty="0" smtClean="0"/>
              <a:t>blood borne halitosis</a:t>
            </a:r>
            <a:r>
              <a:rPr lang="en-US" dirty="0" smtClean="0"/>
              <a:t>.</a:t>
            </a:r>
          </a:p>
          <a:p>
            <a:pPr algn="just"/>
            <a:r>
              <a:rPr lang="en-US" b="1" dirty="0" smtClean="0"/>
              <a:t>Blood</a:t>
            </a:r>
            <a:r>
              <a:rPr lang="en-US" dirty="0" smtClean="0"/>
              <a:t> </a:t>
            </a:r>
            <a:r>
              <a:rPr lang="en-US" b="1" dirty="0" smtClean="0"/>
              <a:t>borne</a:t>
            </a:r>
            <a:r>
              <a:rPr lang="en-US" dirty="0" smtClean="0"/>
              <a:t> </a:t>
            </a:r>
            <a:r>
              <a:rPr lang="en-US" dirty="0"/>
              <a:t>halitosis is the result of </a:t>
            </a:r>
            <a:r>
              <a:rPr lang="en-US" dirty="0" smtClean="0"/>
              <a:t>bad smelling </a:t>
            </a:r>
            <a:r>
              <a:rPr lang="en-US" dirty="0"/>
              <a:t>metabolites that can be formed or absorbed at any place in the </a:t>
            </a:r>
            <a:r>
              <a:rPr lang="en-US" b="1" dirty="0"/>
              <a:t>body</a:t>
            </a:r>
            <a:r>
              <a:rPr lang="en-US" dirty="0"/>
              <a:t> (e.g., liver, gut) and transported by the </a:t>
            </a:r>
            <a:r>
              <a:rPr lang="en-US" b="1" dirty="0"/>
              <a:t>bloodstream </a:t>
            </a:r>
            <a:r>
              <a:rPr lang="en-US" dirty="0"/>
              <a:t>to </a:t>
            </a:r>
            <a:r>
              <a:rPr lang="en-US" b="1" dirty="0"/>
              <a:t>the lungs</a:t>
            </a:r>
            <a:r>
              <a:rPr lang="en-US" dirty="0"/>
              <a:t>. </a:t>
            </a:r>
            <a:endParaRPr lang="en-US" dirty="0" smtClean="0"/>
          </a:p>
          <a:p>
            <a:pPr algn="just"/>
            <a:r>
              <a:rPr lang="en-US" dirty="0" smtClean="0"/>
              <a:t>Exhalation </a:t>
            </a:r>
            <a:r>
              <a:rPr lang="en-US" dirty="0"/>
              <a:t>of these</a:t>
            </a:r>
            <a:r>
              <a:rPr lang="en-US" b="1" dirty="0"/>
              <a:t> volatiles</a:t>
            </a:r>
            <a:r>
              <a:rPr lang="en-US" dirty="0"/>
              <a:t> in the </a:t>
            </a:r>
            <a:r>
              <a:rPr lang="en-US" b="1" dirty="0"/>
              <a:t>alveolar air </a:t>
            </a:r>
            <a:r>
              <a:rPr lang="en-US" dirty="0"/>
              <a:t>then causes </a:t>
            </a:r>
            <a:r>
              <a:rPr lang="en-US" b="1" dirty="0"/>
              <a:t>halitosis</a:t>
            </a:r>
            <a:r>
              <a:rPr lang="en-US" dirty="0"/>
              <a:t>, </a:t>
            </a:r>
          </a:p>
        </p:txBody>
      </p:sp>
    </p:spTree>
    <p:extLst>
      <p:ext uri="{BB962C8B-B14F-4D97-AF65-F5344CB8AC3E}">
        <p14:creationId xmlns:p14="http://schemas.microsoft.com/office/powerpoint/2010/main" val="380209883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/>
              <a:t>The </a:t>
            </a:r>
            <a:r>
              <a:rPr lang="en-US" dirty="0" err="1"/>
              <a:t>extraoral</a:t>
            </a:r>
            <a:r>
              <a:rPr lang="en-US" dirty="0"/>
              <a:t> causes are much </a:t>
            </a:r>
            <a:r>
              <a:rPr lang="en-US" b="1" dirty="0"/>
              <a:t>more </a:t>
            </a:r>
            <a:r>
              <a:rPr lang="en-US" b="1" dirty="0" smtClean="0"/>
              <a:t>difficult </a:t>
            </a:r>
            <a:r>
              <a:rPr lang="en-US" dirty="0"/>
              <a:t>to detect, although they can sometimes be recognized by a </a:t>
            </a:r>
            <a:r>
              <a:rPr lang="en-US" b="1" dirty="0"/>
              <a:t>typical odor</a:t>
            </a:r>
            <a:r>
              <a:rPr lang="en-US" dirty="0"/>
              <a:t>. </a:t>
            </a:r>
            <a:endParaRPr lang="en-US" dirty="0" smtClean="0"/>
          </a:p>
          <a:p>
            <a:pPr algn="just"/>
            <a:r>
              <a:rPr lang="en-US" dirty="0" smtClean="0"/>
              <a:t>Uncontrolled </a:t>
            </a:r>
            <a:r>
              <a:rPr lang="en-US" b="1" dirty="0"/>
              <a:t>diabetes mellitus </a:t>
            </a:r>
            <a:r>
              <a:rPr lang="en-US" dirty="0"/>
              <a:t>can be associated with a </a:t>
            </a:r>
            <a:r>
              <a:rPr lang="en-US" b="1" dirty="0"/>
              <a:t>sweet odor of ketones</a:t>
            </a:r>
            <a:r>
              <a:rPr lang="en-US" dirty="0"/>
              <a:t>, </a:t>
            </a:r>
            <a:r>
              <a:rPr lang="en-US" b="1" dirty="0"/>
              <a:t>liver disease </a:t>
            </a:r>
            <a:r>
              <a:rPr lang="en-US" dirty="0"/>
              <a:t>can be revealed by a </a:t>
            </a:r>
            <a:r>
              <a:rPr lang="en-US" b="1" dirty="0"/>
              <a:t>sulfur odor</a:t>
            </a:r>
            <a:r>
              <a:rPr lang="en-US" dirty="0"/>
              <a:t>, </a:t>
            </a:r>
            <a:endParaRPr lang="en-US" dirty="0" smtClean="0"/>
          </a:p>
          <a:p>
            <a:pPr algn="just"/>
            <a:r>
              <a:rPr lang="en-US" b="1" dirty="0" smtClean="0"/>
              <a:t>kidney </a:t>
            </a:r>
            <a:r>
              <a:rPr lang="en-US" b="1" dirty="0"/>
              <a:t>failure </a:t>
            </a:r>
            <a:r>
              <a:rPr lang="en-US" dirty="0"/>
              <a:t>can be characterized by a </a:t>
            </a:r>
            <a:r>
              <a:rPr lang="en-US" b="1" dirty="0" smtClean="0"/>
              <a:t>fishy </a:t>
            </a:r>
            <a:r>
              <a:rPr lang="en-US" b="1" dirty="0"/>
              <a:t>odor </a:t>
            </a:r>
            <a:r>
              <a:rPr lang="en-US" dirty="0"/>
              <a:t>because of the presence of </a:t>
            </a:r>
            <a:r>
              <a:rPr lang="en-US" b="1" dirty="0" smtClean="0"/>
              <a:t>dimethylamine</a:t>
            </a:r>
            <a:r>
              <a:rPr lang="en-US" dirty="0" smtClean="0"/>
              <a:t> </a:t>
            </a:r>
            <a:r>
              <a:rPr lang="en-US" dirty="0"/>
              <a:t>and </a:t>
            </a:r>
            <a:r>
              <a:rPr lang="en-US" b="1" dirty="0" smtClean="0"/>
              <a:t>trimethylamine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46619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b="1" dirty="0"/>
              <a:t>Ear, Nose, and </a:t>
            </a:r>
            <a:r>
              <a:rPr lang="en-US" b="1" dirty="0" smtClean="0"/>
              <a:t>Throat</a:t>
            </a:r>
          </a:p>
          <a:p>
            <a:pPr algn="just"/>
            <a:r>
              <a:rPr lang="en-US" dirty="0"/>
              <a:t>During chronic or purulent tonsillitis, the deep crypts of the </a:t>
            </a:r>
            <a:r>
              <a:rPr lang="en-US" dirty="0" smtClean="0"/>
              <a:t>tonsils </a:t>
            </a:r>
            <a:r>
              <a:rPr lang="en-US" dirty="0"/>
              <a:t>accumulate debris and bacteria, especially </a:t>
            </a:r>
            <a:r>
              <a:rPr lang="en-US" dirty="0" err="1"/>
              <a:t>periopathogens</a:t>
            </a:r>
            <a:r>
              <a:rPr lang="en-US" dirty="0"/>
              <a:t>, resulting in </a:t>
            </a:r>
            <a:r>
              <a:rPr lang="en-US" b="1" dirty="0"/>
              <a:t>putrefaction</a:t>
            </a:r>
            <a:r>
              <a:rPr lang="en-US" dirty="0"/>
              <a:t>. </a:t>
            </a:r>
            <a:endParaRPr lang="en-US" dirty="0" smtClean="0"/>
          </a:p>
          <a:p>
            <a:pPr algn="just"/>
            <a:r>
              <a:rPr lang="en-US" b="1" dirty="0" smtClean="0"/>
              <a:t>Acute </a:t>
            </a:r>
            <a:r>
              <a:rPr lang="en-US" b="1" dirty="0"/>
              <a:t>pharyngitis </a:t>
            </a:r>
            <a:r>
              <a:rPr lang="en-US" dirty="0"/>
              <a:t>(</a:t>
            </a:r>
            <a:r>
              <a:rPr lang="en-US" i="1" dirty="0"/>
              <a:t>viral</a:t>
            </a:r>
            <a:r>
              <a:rPr lang="en-US" dirty="0"/>
              <a:t> or </a:t>
            </a:r>
            <a:r>
              <a:rPr lang="en-US" i="1" dirty="0"/>
              <a:t>bacterial</a:t>
            </a:r>
            <a:r>
              <a:rPr lang="en-US" dirty="0"/>
              <a:t>) and postnasal drip. </a:t>
            </a:r>
            <a:endParaRPr lang="en-US" dirty="0" smtClean="0"/>
          </a:p>
          <a:p>
            <a:pPr algn="just"/>
            <a:r>
              <a:rPr lang="en-US" b="1" dirty="0"/>
              <a:t>Ozena</a:t>
            </a:r>
            <a:r>
              <a:rPr lang="en-US" dirty="0"/>
              <a:t> (caused by </a:t>
            </a:r>
            <a:r>
              <a:rPr lang="en-US" dirty="0" err="1"/>
              <a:t>Klebsiella</a:t>
            </a:r>
            <a:r>
              <a:rPr lang="en-US" dirty="0"/>
              <a:t> </a:t>
            </a:r>
            <a:r>
              <a:rPr lang="en-US" dirty="0" err="1"/>
              <a:t>ozaenae</a:t>
            </a:r>
            <a:r>
              <a:rPr lang="en-US" dirty="0"/>
              <a:t>) is a </a:t>
            </a:r>
            <a:r>
              <a:rPr lang="en-US" b="1" dirty="0"/>
              <a:t>rare atrophic condition </a:t>
            </a:r>
            <a:r>
              <a:rPr lang="en-US" dirty="0"/>
              <a:t>of the nasal mucosa, with the appearance of crusts that cause a </a:t>
            </a:r>
            <a:r>
              <a:rPr lang="en-US" b="1" dirty="0"/>
              <a:t>very strong breath malodor. </a:t>
            </a:r>
          </a:p>
          <a:p>
            <a:pPr algn="just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55377440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en-US" b="1" dirty="0"/>
              <a:t>Bronchi and Lungs </a:t>
            </a:r>
            <a:endParaRPr lang="en-US" b="1" dirty="0" smtClean="0"/>
          </a:p>
          <a:p>
            <a:pPr algn="just"/>
            <a:r>
              <a:rPr lang="en-US" dirty="0" smtClean="0"/>
              <a:t>Pulmonary </a:t>
            </a:r>
            <a:r>
              <a:rPr lang="en-US" dirty="0"/>
              <a:t>causes of </a:t>
            </a:r>
            <a:r>
              <a:rPr lang="en-US" b="1" dirty="0"/>
              <a:t>halitosis</a:t>
            </a:r>
            <a:r>
              <a:rPr lang="en-US" dirty="0"/>
              <a:t> include </a:t>
            </a:r>
            <a:r>
              <a:rPr lang="en-US" b="1" dirty="0"/>
              <a:t>chronic bronchitis</a:t>
            </a:r>
            <a:r>
              <a:rPr lang="en-US" dirty="0"/>
              <a:t>, </a:t>
            </a:r>
            <a:r>
              <a:rPr lang="en-US" dirty="0" smtClean="0"/>
              <a:t>bronchiectasis </a:t>
            </a:r>
            <a:r>
              <a:rPr lang="en-US" dirty="0"/>
              <a:t>(infection of standing mucous secretion in cystic dilations through walls of bronchioles), pneumonia, pulmonary abscess, bronchial carcinoma, and carcinoma of the lung</a:t>
            </a:r>
            <a:r>
              <a:rPr lang="en-US" dirty="0" smtClean="0"/>
              <a:t>.</a:t>
            </a:r>
          </a:p>
          <a:p>
            <a:pPr marL="0" indent="0" algn="just">
              <a:buNone/>
            </a:pPr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876764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Gastrointestinal Tract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gastrointestinal disorders are </a:t>
            </a:r>
            <a:r>
              <a:rPr lang="en-US" b="1" dirty="0"/>
              <a:t>rarely</a:t>
            </a:r>
            <a:r>
              <a:rPr lang="en-US" dirty="0"/>
              <a:t> responsible for bad </a:t>
            </a:r>
            <a:r>
              <a:rPr lang="en-US" dirty="0" smtClean="0"/>
              <a:t>breath.</a:t>
            </a:r>
          </a:p>
          <a:p>
            <a:r>
              <a:rPr lang="en-US" dirty="0"/>
              <a:t>The following may be responsible for </a:t>
            </a:r>
            <a:r>
              <a:rPr lang="en-US" b="1" dirty="0"/>
              <a:t>less </a:t>
            </a:r>
            <a:r>
              <a:rPr lang="en-US" dirty="0"/>
              <a:t>than </a:t>
            </a:r>
            <a:r>
              <a:rPr lang="en-US" b="1" dirty="0"/>
              <a:t>1%</a:t>
            </a:r>
            <a:r>
              <a:rPr lang="en-US" dirty="0"/>
              <a:t> of malodor cases</a:t>
            </a:r>
            <a:r>
              <a:rPr lang="en-US" dirty="0" smtClean="0"/>
              <a:t>:</a:t>
            </a:r>
          </a:p>
          <a:p>
            <a:r>
              <a:rPr lang="en-US" dirty="0" smtClean="0"/>
              <a:t>A </a:t>
            </a:r>
            <a:r>
              <a:rPr lang="en-US" dirty="0"/>
              <a:t>Zenker </a:t>
            </a:r>
            <a:r>
              <a:rPr lang="en-US" dirty="0" smtClean="0"/>
              <a:t>diverticulum</a:t>
            </a:r>
          </a:p>
          <a:p>
            <a:r>
              <a:rPr lang="en-US" dirty="0"/>
              <a:t>A gastric diaphragmatic hernia </a:t>
            </a:r>
            <a:endParaRPr lang="en-US" dirty="0" smtClean="0"/>
          </a:p>
          <a:p>
            <a:r>
              <a:rPr lang="en-US" dirty="0"/>
              <a:t>Regurgitation </a:t>
            </a:r>
            <a:r>
              <a:rPr lang="en-US" dirty="0" smtClean="0"/>
              <a:t>esophagitis</a:t>
            </a:r>
          </a:p>
          <a:p>
            <a:r>
              <a:rPr lang="en-US" dirty="0"/>
              <a:t>Intestinal gas </a:t>
            </a:r>
            <a:r>
              <a:rPr lang="en-US" dirty="0" smtClean="0"/>
              <a:t>production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00109" y="3075708"/>
            <a:ext cx="3986645" cy="36498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516691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b="1" dirty="0" smtClean="0"/>
              <a:t>Breath odor </a:t>
            </a:r>
            <a:r>
              <a:rPr lang="en-US" dirty="0" smtClean="0"/>
              <a:t>can be defined as the </a:t>
            </a:r>
            <a:r>
              <a:rPr lang="en-US" b="1" dirty="0" smtClean="0"/>
              <a:t>subjective perception </a:t>
            </a:r>
            <a:r>
              <a:rPr lang="en-US" dirty="0" smtClean="0"/>
              <a:t>after smelling </a:t>
            </a:r>
            <a:r>
              <a:rPr lang="en-US" b="1" dirty="0" smtClean="0"/>
              <a:t>someone’s breath</a:t>
            </a:r>
            <a:r>
              <a:rPr lang="en-US" dirty="0" smtClean="0"/>
              <a:t>.</a:t>
            </a:r>
          </a:p>
          <a:p>
            <a:pPr algn="just"/>
            <a:r>
              <a:rPr lang="en-US" dirty="0" smtClean="0"/>
              <a:t>It can be </a:t>
            </a:r>
            <a:r>
              <a:rPr lang="en-US" b="1" dirty="0" smtClean="0"/>
              <a:t>pleasant</a:t>
            </a:r>
            <a:r>
              <a:rPr lang="en-US" dirty="0" smtClean="0"/>
              <a:t>, </a:t>
            </a:r>
            <a:r>
              <a:rPr lang="en-US" b="1" dirty="0" smtClean="0"/>
              <a:t>unpleasant</a:t>
            </a:r>
            <a:r>
              <a:rPr lang="en-US" dirty="0" smtClean="0"/>
              <a:t>, or even </a:t>
            </a:r>
            <a:r>
              <a:rPr lang="en-US" b="1" dirty="0" smtClean="0"/>
              <a:t>disturbing</a:t>
            </a:r>
            <a:r>
              <a:rPr lang="en-US" dirty="0" smtClean="0"/>
              <a:t>, if </a:t>
            </a:r>
            <a:r>
              <a:rPr lang="en-US" b="1" dirty="0" smtClean="0"/>
              <a:t>not repulsive</a:t>
            </a:r>
            <a:r>
              <a:rPr lang="en-US" dirty="0" smtClean="0"/>
              <a:t>.</a:t>
            </a:r>
          </a:p>
          <a:p>
            <a:pPr algn="just"/>
            <a:r>
              <a:rPr lang="en-US" dirty="0" smtClean="0"/>
              <a:t>(breath malodor, halitosis, bad </a:t>
            </a:r>
            <a:r>
              <a:rPr lang="en-US" dirty="0" smtClean="0"/>
              <a:t>breath)</a:t>
            </a:r>
          </a:p>
          <a:p>
            <a:pPr algn="just"/>
            <a:r>
              <a:rPr lang="en-US" dirty="0" smtClean="0"/>
              <a:t>The </a:t>
            </a:r>
            <a:r>
              <a:rPr lang="en-US" b="1" dirty="0" smtClean="0"/>
              <a:t>three</a:t>
            </a:r>
            <a:r>
              <a:rPr lang="en-US" dirty="0" smtClean="0"/>
              <a:t> main categories of halitosis are </a:t>
            </a:r>
            <a:r>
              <a:rPr lang="en-US" b="1" dirty="0" smtClean="0"/>
              <a:t>genuine halitosis, pseudohalitosis, </a:t>
            </a:r>
            <a:r>
              <a:rPr lang="en-US" dirty="0" smtClean="0"/>
              <a:t>and</a:t>
            </a:r>
            <a:r>
              <a:rPr lang="en-US" b="1" dirty="0" smtClean="0"/>
              <a:t> halitophobia.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517558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en-US" b="1" dirty="0"/>
              <a:t>Liver </a:t>
            </a:r>
            <a:endParaRPr lang="en-US" b="1" dirty="0" smtClean="0"/>
          </a:p>
          <a:p>
            <a:pPr algn="just"/>
            <a:r>
              <a:rPr lang="en-US" dirty="0" smtClean="0"/>
              <a:t>Patients </a:t>
            </a:r>
            <a:r>
              <a:rPr lang="en-US" dirty="0"/>
              <a:t>with various degrees of </a:t>
            </a:r>
            <a:r>
              <a:rPr lang="en-US" b="1" dirty="0"/>
              <a:t>hepatocellular failure </a:t>
            </a:r>
            <a:r>
              <a:rPr lang="en-US" dirty="0"/>
              <a:t>and/or </a:t>
            </a:r>
            <a:r>
              <a:rPr lang="en-US" b="1" dirty="0" smtClean="0"/>
              <a:t>portosystemic </a:t>
            </a:r>
            <a:r>
              <a:rPr lang="en-US" b="1" dirty="0"/>
              <a:t>shunting </a:t>
            </a:r>
            <a:r>
              <a:rPr lang="en-US" dirty="0"/>
              <a:t>of blood may acquire a </a:t>
            </a:r>
            <a:r>
              <a:rPr lang="en-US" b="1" dirty="0"/>
              <a:t>sweet, musty</a:t>
            </a:r>
            <a:r>
              <a:rPr lang="en-US" dirty="0"/>
              <a:t>, or even slightly </a:t>
            </a:r>
            <a:r>
              <a:rPr lang="en-US" b="1" dirty="0"/>
              <a:t>fecal aroma </a:t>
            </a:r>
            <a:r>
              <a:rPr lang="en-US" dirty="0"/>
              <a:t>of the breath, termed fetor </a:t>
            </a:r>
            <a:r>
              <a:rPr lang="en-US" dirty="0" err="1"/>
              <a:t>hepaticus</a:t>
            </a:r>
            <a:r>
              <a:rPr lang="en-US" dirty="0"/>
              <a:t>, which has been mainly attributed to the accumulation of </a:t>
            </a:r>
            <a:r>
              <a:rPr lang="en-US" b="1" dirty="0"/>
              <a:t>dimethyl </a:t>
            </a:r>
            <a:r>
              <a:rPr lang="en-US" b="1" dirty="0" smtClean="0"/>
              <a:t>sulfide</a:t>
            </a:r>
            <a:r>
              <a:rPr lang="en-US" dirty="0" smtClean="0"/>
              <a:t>. </a:t>
            </a:r>
            <a:endParaRPr lang="fa-IR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Kidney</a:t>
            </a:r>
          </a:p>
          <a:p>
            <a:r>
              <a:rPr lang="en-US" dirty="0"/>
              <a:t>Kidney insufficiency, primarily caused by chronic glomerulonephritis, leads to an increase of the amines </a:t>
            </a:r>
            <a:r>
              <a:rPr lang="en-US" b="1" dirty="0"/>
              <a:t>dimethylamine</a:t>
            </a:r>
            <a:r>
              <a:rPr lang="en-US" dirty="0"/>
              <a:t> and </a:t>
            </a:r>
            <a:r>
              <a:rPr lang="en-US" b="1" dirty="0" err="1"/>
              <a:t>trimethyl</a:t>
            </a:r>
            <a:r>
              <a:rPr lang="en-US" b="1" dirty="0"/>
              <a:t> amine</a:t>
            </a:r>
            <a:r>
              <a:rPr lang="en-US" dirty="0"/>
              <a:t>, causing a typical </a:t>
            </a:r>
            <a:r>
              <a:rPr lang="en-US" b="1" dirty="0"/>
              <a:t>fishy odor </a:t>
            </a:r>
            <a:r>
              <a:rPr lang="en-US" dirty="0"/>
              <a:t>of the breath.</a:t>
            </a:r>
          </a:p>
          <a:p>
            <a:pPr algn="just"/>
            <a:endParaRPr lang="fa-IR" dirty="0" smtClean="0"/>
          </a:p>
        </p:txBody>
      </p:sp>
    </p:spTree>
    <p:extLst>
      <p:ext uri="{BB962C8B-B14F-4D97-AF65-F5344CB8AC3E}">
        <p14:creationId xmlns:p14="http://schemas.microsoft.com/office/powerpoint/2010/main" val="50984005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Systemic Metabolic </a:t>
            </a:r>
            <a:r>
              <a:rPr lang="en-US" dirty="0" smtClean="0"/>
              <a:t>Disorders</a:t>
            </a:r>
          </a:p>
          <a:p>
            <a:pPr algn="just"/>
            <a:r>
              <a:rPr lang="en-US" dirty="0"/>
              <a:t>Uncontrolled </a:t>
            </a:r>
            <a:r>
              <a:rPr lang="en-US" b="1" dirty="0"/>
              <a:t>diabetes</a:t>
            </a:r>
            <a:r>
              <a:rPr lang="en-US" dirty="0"/>
              <a:t> mellitus results in the accumulation </a:t>
            </a:r>
            <a:r>
              <a:rPr lang="en-US" b="1" dirty="0"/>
              <a:t>of ketones</a:t>
            </a:r>
            <a:r>
              <a:rPr lang="en-US" dirty="0"/>
              <a:t>, which have a </a:t>
            </a:r>
            <a:r>
              <a:rPr lang="en-US" b="1" dirty="0"/>
              <a:t>sweet smell</a:t>
            </a:r>
            <a:r>
              <a:rPr lang="en-US" dirty="0"/>
              <a:t>, like the odor of </a:t>
            </a:r>
            <a:r>
              <a:rPr lang="en-US" b="1" dirty="0"/>
              <a:t>rotten apples</a:t>
            </a:r>
            <a:r>
              <a:rPr lang="en-US" dirty="0" smtClean="0"/>
              <a:t>.</a:t>
            </a:r>
          </a:p>
          <a:p>
            <a:pPr algn="just"/>
            <a:r>
              <a:rPr lang="en-US" dirty="0" smtClean="0"/>
              <a:t> </a:t>
            </a:r>
            <a:r>
              <a:rPr lang="en-US" dirty="0"/>
              <a:t>Insulin resistance leads to an increase of </a:t>
            </a:r>
            <a:r>
              <a:rPr lang="en-US" b="1" dirty="0"/>
              <a:t>triglycerides</a:t>
            </a:r>
            <a:r>
              <a:rPr lang="en-US" dirty="0"/>
              <a:t> and </a:t>
            </a:r>
            <a:r>
              <a:rPr lang="en-US" b="1" dirty="0"/>
              <a:t>free fatty acids</a:t>
            </a:r>
            <a:r>
              <a:rPr lang="en-US" dirty="0"/>
              <a:t>, and </a:t>
            </a:r>
            <a:r>
              <a:rPr lang="en-US" b="1" dirty="0"/>
              <a:t>ketones</a:t>
            </a:r>
            <a:r>
              <a:rPr lang="en-US" dirty="0"/>
              <a:t> (e.g., acetone, acetoacetate, </a:t>
            </a:r>
            <a:r>
              <a:rPr lang="en-US" dirty="0" err="1"/>
              <a:t>hydroxybutyrate</a:t>
            </a:r>
            <a:r>
              <a:rPr lang="en-US" dirty="0"/>
              <a:t>) are formed during </a:t>
            </a:r>
            <a:r>
              <a:rPr lang="en-US" b="1" dirty="0" smtClean="0"/>
              <a:t>lipolysis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077878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en-US" b="1" dirty="0"/>
              <a:t>Hormonal Causes</a:t>
            </a:r>
            <a:endParaRPr lang="en-US" b="1" dirty="0" smtClean="0"/>
          </a:p>
          <a:p>
            <a:pPr algn="just"/>
            <a:r>
              <a:rPr lang="en-US" dirty="0" smtClean="0"/>
              <a:t>At </a:t>
            </a:r>
            <a:r>
              <a:rPr lang="en-US" dirty="0"/>
              <a:t>certain points during the menstrual cycle, a typical breath odor can develop; partners are often aware of this odor. </a:t>
            </a:r>
            <a:endParaRPr lang="en-US" dirty="0" smtClean="0"/>
          </a:p>
          <a:p>
            <a:pPr algn="just"/>
            <a:r>
              <a:rPr lang="en-US" dirty="0" smtClean="0"/>
              <a:t>Evidence </a:t>
            </a:r>
            <a:r>
              <a:rPr lang="en-US" dirty="0"/>
              <a:t>also indicates that </a:t>
            </a:r>
            <a:r>
              <a:rPr lang="en-US" b="1" dirty="0"/>
              <a:t>VSC levels </a:t>
            </a:r>
            <a:r>
              <a:rPr lang="en-US" dirty="0"/>
              <a:t>in the expired air are increased twofold to fourfold around the day of </a:t>
            </a:r>
            <a:r>
              <a:rPr lang="en-US" b="1" dirty="0"/>
              <a:t>ovulation</a:t>
            </a:r>
            <a:r>
              <a:rPr lang="en-US" dirty="0"/>
              <a:t> and in the </a:t>
            </a:r>
            <a:r>
              <a:rPr lang="en-US" b="1" dirty="0" err="1"/>
              <a:t>perimenstrual</a:t>
            </a:r>
            <a:r>
              <a:rPr lang="en-US" dirty="0"/>
              <a:t> period. </a:t>
            </a:r>
            <a:endParaRPr lang="en-US" b="1" dirty="0" smtClean="0"/>
          </a:p>
          <a:p>
            <a:pPr marL="0" indent="0" algn="just">
              <a:buNone/>
            </a:pPr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054197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Organoleptic Rating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organoleptic assessment </a:t>
            </a:r>
            <a:r>
              <a:rPr lang="en-US" dirty="0"/>
              <a:t>by a judge is still the </a:t>
            </a:r>
            <a:r>
              <a:rPr lang="en-US" b="1" dirty="0"/>
              <a:t>gold standard </a:t>
            </a:r>
            <a:r>
              <a:rPr lang="en-US" dirty="0"/>
              <a:t>in the examination of breath malodor and therefore the </a:t>
            </a:r>
            <a:r>
              <a:rPr lang="en-US" b="1" dirty="0"/>
              <a:t>most often </a:t>
            </a:r>
            <a:r>
              <a:rPr lang="en-US" dirty="0"/>
              <a:t>used </a:t>
            </a:r>
            <a:r>
              <a:rPr lang="en-US" dirty="0" smtClean="0"/>
              <a:t>method.</a:t>
            </a:r>
          </a:p>
          <a:p>
            <a:r>
              <a:rPr lang="en-US" dirty="0"/>
              <a:t>In a specialized </a:t>
            </a:r>
            <a:r>
              <a:rPr lang="en-US" dirty="0" smtClean="0"/>
              <a:t>consultation</a:t>
            </a:r>
            <a:r>
              <a:rPr lang="en-US" dirty="0"/>
              <a:t>, the organoleptic evaluation is performed </a:t>
            </a:r>
            <a:r>
              <a:rPr lang="en-US" b="1" dirty="0"/>
              <a:t>by one </a:t>
            </a:r>
            <a:r>
              <a:rPr lang="en-US" dirty="0" smtClean="0"/>
              <a:t>trained </a:t>
            </a:r>
            <a:r>
              <a:rPr lang="en-US" dirty="0"/>
              <a:t>and preferably calibrated judges. </a:t>
            </a:r>
            <a:endParaRPr lang="en-US" dirty="0" smtClean="0"/>
          </a:p>
          <a:p>
            <a:r>
              <a:rPr lang="en-US" dirty="0" smtClean="0"/>
              <a:t>The </a:t>
            </a:r>
            <a:r>
              <a:rPr lang="en-US" dirty="0"/>
              <a:t>judge </a:t>
            </a:r>
            <a:r>
              <a:rPr lang="en-US" dirty="0" smtClean="0"/>
              <a:t>sniffs </a:t>
            </a:r>
            <a:r>
              <a:rPr lang="en-US" dirty="0"/>
              <a:t>the </a:t>
            </a:r>
            <a:r>
              <a:rPr lang="en-US" b="1" dirty="0"/>
              <a:t>expired air </a:t>
            </a:r>
            <a:r>
              <a:rPr lang="en-US" dirty="0"/>
              <a:t>and assesses whether it is </a:t>
            </a:r>
            <a:r>
              <a:rPr lang="en-US" b="1" dirty="0"/>
              <a:t>unpleasant</a:t>
            </a:r>
            <a:r>
              <a:rPr lang="en-US" dirty="0"/>
              <a:t> by using an intensity </a:t>
            </a:r>
            <a:r>
              <a:rPr lang="en-US" dirty="0" smtClean="0"/>
              <a:t>rating.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582840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/>
              <a:t>Scoring is normally done according to the </a:t>
            </a:r>
            <a:r>
              <a:rPr lang="en-US" dirty="0" smtClean="0"/>
              <a:t>intensity </a:t>
            </a:r>
            <a:r>
              <a:rPr lang="en-US" dirty="0"/>
              <a:t>scale of Rosenberg, where </a:t>
            </a:r>
            <a:endParaRPr lang="en-US" dirty="0" smtClean="0"/>
          </a:p>
          <a:p>
            <a:pPr algn="just">
              <a:buFont typeface="Wingdings" panose="05000000000000000000" pitchFamily="2" charset="2"/>
              <a:buChar char="§"/>
            </a:pPr>
            <a:r>
              <a:rPr lang="en-US" dirty="0" smtClean="0"/>
              <a:t>0 </a:t>
            </a:r>
            <a:r>
              <a:rPr lang="en-US" dirty="0"/>
              <a:t>represents the absence of odor, </a:t>
            </a:r>
            <a:endParaRPr lang="en-US" dirty="0" smtClean="0"/>
          </a:p>
          <a:p>
            <a:pPr algn="just">
              <a:buFont typeface="Wingdings" panose="05000000000000000000" pitchFamily="2" charset="2"/>
              <a:buChar char="§"/>
            </a:pPr>
            <a:r>
              <a:rPr lang="en-US" dirty="0" smtClean="0"/>
              <a:t>1 </a:t>
            </a:r>
            <a:r>
              <a:rPr lang="en-US" dirty="0"/>
              <a:t>is a </a:t>
            </a:r>
            <a:r>
              <a:rPr lang="en-US" b="1" dirty="0"/>
              <a:t>barely</a:t>
            </a:r>
            <a:r>
              <a:rPr lang="en-US" dirty="0"/>
              <a:t> noticeable odor, </a:t>
            </a:r>
            <a:endParaRPr lang="en-US" dirty="0" smtClean="0"/>
          </a:p>
          <a:p>
            <a:pPr algn="just">
              <a:buFont typeface="Wingdings" panose="05000000000000000000" pitchFamily="2" charset="2"/>
              <a:buChar char="§"/>
            </a:pPr>
            <a:r>
              <a:rPr lang="en-US" dirty="0" smtClean="0"/>
              <a:t>2 </a:t>
            </a:r>
            <a:r>
              <a:rPr lang="en-US" dirty="0"/>
              <a:t>is </a:t>
            </a:r>
            <a:r>
              <a:rPr lang="en-US" b="1" dirty="0"/>
              <a:t>slight</a:t>
            </a:r>
            <a:r>
              <a:rPr lang="en-US" dirty="0"/>
              <a:t> malodor, </a:t>
            </a:r>
            <a:endParaRPr lang="en-US" dirty="0" smtClean="0"/>
          </a:p>
          <a:p>
            <a:pPr algn="just">
              <a:buFont typeface="Wingdings" panose="05000000000000000000" pitchFamily="2" charset="2"/>
              <a:buChar char="§"/>
            </a:pPr>
            <a:r>
              <a:rPr lang="en-US" dirty="0" smtClean="0"/>
              <a:t>3 </a:t>
            </a:r>
            <a:r>
              <a:rPr lang="en-US" dirty="0"/>
              <a:t>is </a:t>
            </a:r>
            <a:r>
              <a:rPr lang="en-US" b="1" dirty="0"/>
              <a:t>moderate</a:t>
            </a:r>
            <a:r>
              <a:rPr lang="en-US" dirty="0"/>
              <a:t> malodor, </a:t>
            </a:r>
            <a:endParaRPr lang="en-US" dirty="0" smtClean="0"/>
          </a:p>
          <a:p>
            <a:pPr algn="just">
              <a:buFont typeface="Wingdings" panose="05000000000000000000" pitchFamily="2" charset="2"/>
              <a:buChar char="§"/>
            </a:pPr>
            <a:r>
              <a:rPr lang="en-US" dirty="0" smtClean="0"/>
              <a:t>4 </a:t>
            </a:r>
            <a:r>
              <a:rPr lang="en-US" dirty="0"/>
              <a:t>is </a:t>
            </a:r>
            <a:r>
              <a:rPr lang="en-US" b="1" dirty="0"/>
              <a:t>strong</a:t>
            </a:r>
            <a:r>
              <a:rPr lang="en-US" dirty="0"/>
              <a:t> malodor, </a:t>
            </a:r>
            <a:endParaRPr lang="en-US" dirty="0" smtClean="0"/>
          </a:p>
          <a:p>
            <a:pPr algn="just">
              <a:buFont typeface="Wingdings" panose="05000000000000000000" pitchFamily="2" charset="2"/>
              <a:buChar char="§"/>
            </a:pPr>
            <a:r>
              <a:rPr lang="en-US" dirty="0" smtClean="0"/>
              <a:t>5 </a:t>
            </a:r>
            <a:r>
              <a:rPr lang="en-US" dirty="0"/>
              <a:t>is </a:t>
            </a:r>
            <a:r>
              <a:rPr lang="en-US" b="1" dirty="0"/>
              <a:t>severe</a:t>
            </a:r>
            <a:r>
              <a:rPr lang="en-US" dirty="0"/>
              <a:t> malodor</a:t>
            </a:r>
          </a:p>
        </p:txBody>
      </p:sp>
    </p:spTree>
    <p:extLst>
      <p:ext uri="{BB962C8B-B14F-4D97-AF65-F5344CB8AC3E}">
        <p14:creationId xmlns:p14="http://schemas.microsoft.com/office/powerpoint/2010/main" val="180889484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000" dirty="0"/>
              <a:t>In an organoleptic assessment, the judge smells a series of air samples, as follows: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1</a:t>
            </a:r>
            <a:r>
              <a:rPr lang="en-US" dirty="0"/>
              <a:t>. Nasal breath </a:t>
            </a:r>
            <a:r>
              <a:rPr lang="en-US" dirty="0" smtClean="0"/>
              <a:t>odor </a:t>
            </a:r>
          </a:p>
          <a:p>
            <a:r>
              <a:rPr lang="en-US" dirty="0" smtClean="0"/>
              <a:t>2</a:t>
            </a:r>
            <a:r>
              <a:rPr lang="en-US" dirty="0"/>
              <a:t>. Oral cavity odor (passive</a:t>
            </a:r>
            <a:r>
              <a:rPr lang="en-US" dirty="0" smtClean="0"/>
              <a:t>) </a:t>
            </a:r>
            <a:endParaRPr lang="en-US" dirty="0" smtClean="0"/>
          </a:p>
          <a:p>
            <a:r>
              <a:rPr lang="en-US" dirty="0" smtClean="0"/>
              <a:t>3</a:t>
            </a:r>
            <a:r>
              <a:rPr lang="en-US" dirty="0"/>
              <a:t>. Oral cavity odor (active</a:t>
            </a:r>
            <a:r>
              <a:rPr lang="en-US" dirty="0" smtClean="0"/>
              <a:t>) </a:t>
            </a:r>
            <a:r>
              <a:rPr lang="en-US" dirty="0" smtClean="0"/>
              <a:t>(intraoral)</a:t>
            </a:r>
            <a:endParaRPr lang="en-US" dirty="0" smtClean="0"/>
          </a:p>
          <a:p>
            <a:r>
              <a:rPr lang="en-US" dirty="0" smtClean="0"/>
              <a:t>4</a:t>
            </a:r>
            <a:r>
              <a:rPr lang="en-US" dirty="0"/>
              <a:t>. Tongue </a:t>
            </a:r>
            <a:r>
              <a:rPr lang="en-US" dirty="0" smtClean="0"/>
              <a:t>coating</a:t>
            </a:r>
          </a:p>
          <a:p>
            <a:endParaRPr lang="en-US" dirty="0"/>
          </a:p>
          <a:p>
            <a:r>
              <a:rPr lang="en-US" b="1" dirty="0" smtClean="0"/>
              <a:t>subjective</a:t>
            </a:r>
            <a:endParaRPr lang="en-US" b="1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49214" y="1385047"/>
            <a:ext cx="5106113" cy="52443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649806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Portable Volatile Sulfur Monitor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/>
              <a:t>The </a:t>
            </a:r>
            <a:r>
              <a:rPr lang="en-US" b="1" dirty="0" err="1" smtClean="0"/>
              <a:t>Halimeter</a:t>
            </a:r>
            <a:r>
              <a:rPr lang="en-US" dirty="0" smtClean="0"/>
              <a:t> </a:t>
            </a:r>
            <a:r>
              <a:rPr lang="en-US" dirty="0"/>
              <a:t>is an electronic device that detects </a:t>
            </a:r>
            <a:r>
              <a:rPr lang="en-US" b="1" dirty="0"/>
              <a:t>the presence of VSCs</a:t>
            </a:r>
            <a:r>
              <a:rPr lang="en-US" dirty="0"/>
              <a:t> such as </a:t>
            </a:r>
            <a:r>
              <a:rPr lang="en-US" b="1" dirty="0"/>
              <a:t>hydrogen </a:t>
            </a:r>
            <a:r>
              <a:rPr lang="en-US" b="1" dirty="0" smtClean="0"/>
              <a:t>sulfide </a:t>
            </a:r>
            <a:r>
              <a:rPr lang="en-US" dirty="0"/>
              <a:t>and </a:t>
            </a:r>
            <a:r>
              <a:rPr lang="en-US" b="1" dirty="0" err="1" smtClean="0"/>
              <a:t>methylmercaptan</a:t>
            </a:r>
            <a:r>
              <a:rPr lang="en-US" dirty="0" smtClean="0"/>
              <a:t> </a:t>
            </a:r>
            <a:r>
              <a:rPr lang="en-US" dirty="0"/>
              <a:t>in the breath</a:t>
            </a:r>
            <a:r>
              <a:rPr lang="en-US" dirty="0" smtClean="0"/>
              <a:t>.</a:t>
            </a:r>
          </a:p>
          <a:p>
            <a:pPr algn="just"/>
            <a:r>
              <a:rPr lang="en-US" dirty="0"/>
              <a:t>The instrument </a:t>
            </a:r>
            <a:r>
              <a:rPr lang="en-US" b="1" dirty="0"/>
              <a:t>cannot</a:t>
            </a:r>
            <a:r>
              <a:rPr lang="en-US" dirty="0"/>
              <a:t> discriminate among the </a:t>
            </a:r>
            <a:r>
              <a:rPr lang="en-US" b="1" dirty="0" smtClean="0"/>
              <a:t>different </a:t>
            </a:r>
            <a:r>
              <a:rPr lang="en-US" b="1" dirty="0"/>
              <a:t>sulfur compounds</a:t>
            </a:r>
            <a:r>
              <a:rPr lang="en-US" b="1" dirty="0" smtClean="0"/>
              <a:t>.</a:t>
            </a:r>
          </a:p>
          <a:p>
            <a:pPr algn="just"/>
            <a:r>
              <a:rPr lang="en-US" dirty="0" smtClean="0"/>
              <a:t>The </a:t>
            </a:r>
            <a:r>
              <a:rPr lang="en-US" dirty="0"/>
              <a:t>device is almost </a:t>
            </a:r>
            <a:r>
              <a:rPr lang="en-US" b="1" dirty="0"/>
              <a:t>insensitive</a:t>
            </a:r>
            <a:r>
              <a:rPr lang="en-US" dirty="0"/>
              <a:t> to </a:t>
            </a:r>
            <a:r>
              <a:rPr lang="en-US" b="1" dirty="0"/>
              <a:t>dimethyl </a:t>
            </a:r>
            <a:r>
              <a:rPr lang="en-US" b="1" dirty="0" smtClean="0"/>
              <a:t>sulfide.</a:t>
            </a:r>
          </a:p>
          <a:p>
            <a:pPr algn="just"/>
            <a:r>
              <a:rPr lang="en-US" dirty="0" smtClean="0"/>
              <a:t>The </a:t>
            </a:r>
            <a:r>
              <a:rPr lang="en-US" dirty="0"/>
              <a:t>patient has to keep the mouth closed for </a:t>
            </a:r>
            <a:r>
              <a:rPr lang="en-US" b="1" dirty="0"/>
              <a:t>3 minutes </a:t>
            </a:r>
            <a:r>
              <a:rPr lang="en-US" dirty="0"/>
              <a:t>before sampling. </a:t>
            </a:r>
            <a:endParaRPr lang="en-US" dirty="0" smtClean="0"/>
          </a:p>
          <a:p>
            <a:pPr algn="just"/>
            <a:r>
              <a:rPr lang="en-US" dirty="0" smtClean="0"/>
              <a:t>The </a:t>
            </a:r>
            <a:r>
              <a:rPr lang="en-US" dirty="0"/>
              <a:t>mouth air is aspirated by inserting a </a:t>
            </a:r>
            <a:r>
              <a:rPr lang="en-US" b="1" dirty="0"/>
              <a:t>drinking straw </a:t>
            </a:r>
            <a:r>
              <a:rPr lang="en-US" dirty="0" smtClean="0"/>
              <a:t>fixed </a:t>
            </a:r>
            <a:r>
              <a:rPr lang="en-US" dirty="0"/>
              <a:t>on the </a:t>
            </a:r>
            <a:r>
              <a:rPr lang="en-US" dirty="0" smtClean="0"/>
              <a:t>flexible </a:t>
            </a:r>
            <a:r>
              <a:rPr lang="en-US" dirty="0"/>
              <a:t>tube of the </a:t>
            </a:r>
            <a:r>
              <a:rPr lang="en-US" dirty="0" smtClean="0"/>
              <a:t>instrument.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596632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8764" y="365125"/>
            <a:ext cx="4886518" cy="2618121"/>
          </a:xfr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1419" y="1274618"/>
            <a:ext cx="5541818" cy="53755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886048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 smtClean="0"/>
              <a:t>The </a:t>
            </a:r>
            <a:r>
              <a:rPr lang="en-US" b="1" dirty="0" err="1"/>
              <a:t>Halimeter</a:t>
            </a:r>
            <a:r>
              <a:rPr lang="en-US" dirty="0"/>
              <a:t> is easy to use as a </a:t>
            </a:r>
            <a:r>
              <a:rPr lang="en-US" b="1" dirty="0"/>
              <a:t>chairside</a:t>
            </a:r>
            <a:r>
              <a:rPr lang="en-US" dirty="0"/>
              <a:t> test and is </a:t>
            </a:r>
            <a:r>
              <a:rPr lang="en-US" b="1" dirty="0"/>
              <a:t>less </a:t>
            </a:r>
            <a:r>
              <a:rPr lang="en-US" b="1" dirty="0" smtClean="0"/>
              <a:t>expensive </a:t>
            </a:r>
            <a:r>
              <a:rPr lang="en-US" dirty="0"/>
              <a:t>than other portable devices. </a:t>
            </a:r>
            <a:endParaRPr lang="en-US" dirty="0" smtClean="0"/>
          </a:p>
          <a:p>
            <a:pPr algn="just"/>
            <a:r>
              <a:rPr lang="en-US" dirty="0" smtClean="0"/>
              <a:t>Patients </a:t>
            </a:r>
            <a:r>
              <a:rPr lang="en-US" dirty="0"/>
              <a:t>are usually </a:t>
            </a:r>
            <a:r>
              <a:rPr lang="en-US" b="1" dirty="0"/>
              <a:t>less </a:t>
            </a:r>
            <a:r>
              <a:rPr lang="en-US" b="1" dirty="0" smtClean="0"/>
              <a:t>embarrassed </a:t>
            </a:r>
            <a:r>
              <a:rPr lang="en-US" dirty="0"/>
              <a:t>by this examination than by an organoleptic assessment. </a:t>
            </a:r>
            <a:endParaRPr lang="en-US" dirty="0" smtClean="0"/>
          </a:p>
          <a:p>
            <a:pPr algn="just"/>
            <a:r>
              <a:rPr lang="en-US" dirty="0" smtClean="0"/>
              <a:t>Moreover</a:t>
            </a:r>
            <a:r>
              <a:rPr lang="en-US" dirty="0"/>
              <a:t>, the </a:t>
            </a:r>
            <a:r>
              <a:rPr lang="en-US" b="1" dirty="0"/>
              <a:t>absence of odor </a:t>
            </a:r>
            <a:r>
              <a:rPr lang="en-US" dirty="0"/>
              <a:t>in cases of </a:t>
            </a:r>
            <a:r>
              <a:rPr lang="en-US" b="1" dirty="0"/>
              <a:t>halitophobia</a:t>
            </a:r>
            <a:r>
              <a:rPr lang="en-US" dirty="0"/>
              <a:t> can be </a:t>
            </a:r>
            <a:r>
              <a:rPr lang="en-US" b="1" dirty="0"/>
              <a:t>more convincingly</a:t>
            </a:r>
            <a:r>
              <a:rPr lang="en-US" dirty="0"/>
              <a:t> proven than by an organoleptic assessment. 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37588573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dirty="0"/>
              <a:t>An important </a:t>
            </a:r>
            <a:r>
              <a:rPr lang="en-US" b="1" dirty="0"/>
              <a:t>drawback</a:t>
            </a:r>
            <a:r>
              <a:rPr lang="en-US" dirty="0"/>
              <a:t> of the device is that it detects </a:t>
            </a:r>
            <a:r>
              <a:rPr lang="en-US" b="1" dirty="0"/>
              <a:t>only sulfur compounds</a:t>
            </a:r>
            <a:r>
              <a:rPr lang="en-US" dirty="0"/>
              <a:t> and thus is useful only </a:t>
            </a:r>
            <a:r>
              <a:rPr lang="en-US" b="1" dirty="0"/>
              <a:t>for intraoral causes of halitosis</a:t>
            </a:r>
            <a:r>
              <a:rPr lang="en-US" dirty="0"/>
              <a:t>. </a:t>
            </a:r>
            <a:endParaRPr lang="en-US" dirty="0" smtClean="0"/>
          </a:p>
          <a:p>
            <a:pPr algn="just"/>
            <a:r>
              <a:rPr lang="en-US" dirty="0" smtClean="0"/>
              <a:t>The </a:t>
            </a:r>
            <a:r>
              <a:rPr lang="en-US" b="1" dirty="0"/>
              <a:t>absence of </a:t>
            </a:r>
            <a:r>
              <a:rPr lang="en-US" b="1" dirty="0" smtClean="0"/>
              <a:t>VSCs </a:t>
            </a:r>
            <a:r>
              <a:rPr lang="en-US" dirty="0"/>
              <a:t>does not prove that </a:t>
            </a:r>
            <a:r>
              <a:rPr lang="en-US" b="1" dirty="0"/>
              <a:t>no breath odor </a:t>
            </a:r>
            <a:r>
              <a:rPr lang="en-US" dirty="0"/>
              <a:t>is present</a:t>
            </a:r>
            <a:r>
              <a:rPr lang="en-US" dirty="0" smtClean="0"/>
              <a:t>.</a:t>
            </a:r>
          </a:p>
          <a:p>
            <a:pPr algn="just"/>
            <a:r>
              <a:rPr lang="en-US" dirty="0" smtClean="0"/>
              <a:t>In </a:t>
            </a:r>
            <a:r>
              <a:rPr lang="en-US" dirty="0"/>
              <a:t>patients with </a:t>
            </a:r>
            <a:r>
              <a:rPr lang="en-US" b="1" dirty="0"/>
              <a:t>oral malodor</a:t>
            </a:r>
            <a:r>
              <a:rPr lang="en-US" dirty="0"/>
              <a:t>, </a:t>
            </a:r>
            <a:r>
              <a:rPr lang="en-US" b="1" dirty="0"/>
              <a:t>VSC</a:t>
            </a:r>
            <a:r>
              <a:rPr lang="en-US" dirty="0"/>
              <a:t> concentrations can easily reach </a:t>
            </a:r>
            <a:r>
              <a:rPr lang="en-US" b="1" dirty="0"/>
              <a:t>300 to 400 ppb.</a:t>
            </a:r>
          </a:p>
        </p:txBody>
      </p:sp>
    </p:spTree>
    <p:extLst>
      <p:ext uri="{BB962C8B-B14F-4D97-AF65-F5344CB8AC3E}">
        <p14:creationId xmlns:p14="http://schemas.microsoft.com/office/powerpoint/2010/main" val="26052136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23454"/>
            <a:ext cx="5109517" cy="5680363"/>
          </a:xfr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19456" y="623455"/>
            <a:ext cx="4634344" cy="56803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4095262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Gas Chromatography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/>
              <a:t>A gas chromatograph can analyze </a:t>
            </a:r>
            <a:r>
              <a:rPr lang="en-US" b="1" dirty="0"/>
              <a:t>air, saliva</a:t>
            </a:r>
            <a:r>
              <a:rPr lang="en-US" dirty="0"/>
              <a:t>, and/or </a:t>
            </a:r>
            <a:r>
              <a:rPr lang="en-US" b="1" dirty="0" err="1"/>
              <a:t>crevicular</a:t>
            </a:r>
            <a:r>
              <a:rPr lang="en-US" b="1" dirty="0"/>
              <a:t> </a:t>
            </a:r>
            <a:r>
              <a:rPr lang="en-US" b="1" dirty="0" smtClean="0"/>
              <a:t>fluid</a:t>
            </a:r>
            <a:r>
              <a:rPr lang="en-US" dirty="0" smtClean="0"/>
              <a:t>.</a:t>
            </a:r>
          </a:p>
          <a:p>
            <a:pPr algn="just"/>
            <a:r>
              <a:rPr lang="en-US" dirty="0" smtClean="0"/>
              <a:t>The </a:t>
            </a:r>
            <a:r>
              <a:rPr lang="en-US" b="1" dirty="0"/>
              <a:t>most important advantage </a:t>
            </a:r>
            <a:r>
              <a:rPr lang="en-US" dirty="0"/>
              <a:t>of the technique is that when </a:t>
            </a:r>
            <a:r>
              <a:rPr lang="en-US" dirty="0" smtClean="0"/>
              <a:t>coupled with </a:t>
            </a:r>
            <a:r>
              <a:rPr lang="en-US" dirty="0"/>
              <a:t>mass spectrometry, it can detect virtually </a:t>
            </a:r>
            <a:r>
              <a:rPr lang="en-US" b="1" dirty="0"/>
              <a:t>any compound</a:t>
            </a:r>
            <a:r>
              <a:rPr lang="en-US" dirty="0"/>
              <a:t> when using adequate materials and conditions</a:t>
            </a:r>
            <a:r>
              <a:rPr lang="en-US" dirty="0" smtClean="0"/>
              <a:t>.</a:t>
            </a:r>
          </a:p>
          <a:p>
            <a:pPr algn="just"/>
            <a:r>
              <a:rPr lang="en-US" dirty="0" smtClean="0"/>
              <a:t> </a:t>
            </a:r>
            <a:r>
              <a:rPr lang="en-US" dirty="0"/>
              <a:t>Moreover, it has very </a:t>
            </a:r>
            <a:r>
              <a:rPr lang="en-US" b="1" dirty="0"/>
              <a:t>high sensitivity </a:t>
            </a:r>
            <a:r>
              <a:rPr lang="en-US" dirty="0"/>
              <a:t>and</a:t>
            </a:r>
            <a:r>
              <a:rPr lang="en-US" b="1" dirty="0"/>
              <a:t> </a:t>
            </a:r>
            <a:r>
              <a:rPr lang="en-US" b="1" dirty="0" smtClean="0"/>
              <a:t>specificity</a:t>
            </a:r>
            <a:r>
              <a:rPr lang="en-US" dirty="0" smtClean="0"/>
              <a:t>.</a:t>
            </a:r>
          </a:p>
          <a:p>
            <a:pPr algn="just"/>
            <a:r>
              <a:rPr lang="en-US" dirty="0"/>
              <a:t>Elaborate gas chromatography is available only in specialized </a:t>
            </a:r>
            <a:r>
              <a:rPr lang="en-US" dirty="0" smtClean="0"/>
              <a:t>centers </a:t>
            </a:r>
            <a:r>
              <a:rPr lang="en-US" dirty="0"/>
              <a:t>but is especially </a:t>
            </a:r>
            <a:r>
              <a:rPr lang="en-US" b="1" dirty="0"/>
              <a:t>useful</a:t>
            </a:r>
            <a:r>
              <a:rPr lang="en-US" dirty="0"/>
              <a:t> for identifying </a:t>
            </a:r>
            <a:r>
              <a:rPr lang="en-US" b="1" dirty="0" err="1"/>
              <a:t>nonoral</a:t>
            </a:r>
            <a:r>
              <a:rPr lang="en-US" b="1" dirty="0"/>
              <a:t> causes</a:t>
            </a:r>
            <a:r>
              <a:rPr lang="en-US" b="1" dirty="0" smtClean="0"/>
              <a:t>.</a:t>
            </a:r>
          </a:p>
          <a:p>
            <a:pPr algn="just"/>
            <a:r>
              <a:rPr lang="en-US" dirty="0" smtClean="0"/>
              <a:t> </a:t>
            </a:r>
            <a:r>
              <a:rPr lang="en-US" dirty="0"/>
              <a:t>However, it is </a:t>
            </a:r>
            <a:r>
              <a:rPr lang="en-US" b="1" dirty="0"/>
              <a:t>expensive</a:t>
            </a:r>
            <a:r>
              <a:rPr lang="en-US" dirty="0"/>
              <a:t> and requires </a:t>
            </a:r>
            <a:r>
              <a:rPr lang="en-US" b="1" dirty="0"/>
              <a:t>trained personnel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966776659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38081" y="1690688"/>
            <a:ext cx="7543801" cy="4293253"/>
          </a:xfrm>
        </p:spPr>
      </p:pic>
    </p:spTree>
    <p:extLst>
      <p:ext uri="{BB962C8B-B14F-4D97-AF65-F5344CB8AC3E}">
        <p14:creationId xmlns:p14="http://schemas.microsoft.com/office/powerpoint/2010/main" val="375454482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</a:t>
            </a:r>
            <a:r>
              <a:rPr lang="en-US" b="1" dirty="0"/>
              <a:t>small portable gas chromatograph </a:t>
            </a:r>
            <a:r>
              <a:rPr lang="en-US" dirty="0" smtClean="0"/>
              <a:t>has </a:t>
            </a:r>
            <a:r>
              <a:rPr lang="en-US" dirty="0"/>
              <a:t>been introduced, which makes this technique </a:t>
            </a:r>
            <a:r>
              <a:rPr lang="en-US" dirty="0" smtClean="0"/>
              <a:t>available </a:t>
            </a:r>
            <a:r>
              <a:rPr lang="en-US" dirty="0"/>
              <a:t>for periodontal </a:t>
            </a:r>
            <a:r>
              <a:rPr lang="en-US" dirty="0" smtClean="0"/>
              <a:t>clinics.</a:t>
            </a:r>
          </a:p>
          <a:p>
            <a:r>
              <a:rPr lang="en-US" dirty="0"/>
              <a:t>The </a:t>
            </a:r>
            <a:r>
              <a:rPr lang="en-US" dirty="0" err="1"/>
              <a:t>OralChroma</a:t>
            </a:r>
            <a:r>
              <a:rPr lang="en-US" dirty="0"/>
              <a:t> has the capacity to measure the </a:t>
            </a:r>
            <a:r>
              <a:rPr lang="en-US" b="1" dirty="0"/>
              <a:t>concentration</a:t>
            </a:r>
            <a:r>
              <a:rPr lang="en-US" dirty="0"/>
              <a:t> of the </a:t>
            </a:r>
            <a:r>
              <a:rPr lang="en-US" b="1" dirty="0"/>
              <a:t>three</a:t>
            </a:r>
            <a:r>
              <a:rPr lang="en-US" dirty="0"/>
              <a:t> key </a:t>
            </a:r>
            <a:r>
              <a:rPr lang="en-US" b="1" dirty="0"/>
              <a:t>sulfur </a:t>
            </a:r>
            <a:r>
              <a:rPr lang="en-US" b="1" dirty="0" smtClean="0"/>
              <a:t>compounds</a:t>
            </a:r>
            <a:r>
              <a:rPr lang="en-US" dirty="0"/>
              <a:t> </a:t>
            </a:r>
            <a:r>
              <a:rPr lang="en-US" b="1" dirty="0" smtClean="0"/>
              <a:t>hydrogen sulfide</a:t>
            </a:r>
            <a:r>
              <a:rPr lang="en-US" dirty="0"/>
              <a:t>, </a:t>
            </a:r>
            <a:r>
              <a:rPr lang="en-US" b="1" dirty="0" err="1" smtClean="0"/>
              <a:t>methylmercaptan</a:t>
            </a:r>
            <a:r>
              <a:rPr lang="en-US" dirty="0"/>
              <a:t>, and </a:t>
            </a:r>
            <a:r>
              <a:rPr lang="en-US" b="1" dirty="0"/>
              <a:t>dimethyl sulfide</a:t>
            </a:r>
            <a:r>
              <a:rPr lang="en-US" dirty="0"/>
              <a:t> separately. 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308426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This can be helpful for a </a:t>
            </a:r>
            <a:r>
              <a:rPr lang="en-US" b="1" dirty="0"/>
              <a:t>differential diagnosis</a:t>
            </a:r>
            <a:r>
              <a:rPr lang="en-US" dirty="0" smtClean="0"/>
              <a:t>.</a:t>
            </a:r>
          </a:p>
          <a:p>
            <a:pPr algn="just"/>
            <a:r>
              <a:rPr lang="en-US" dirty="0" smtClean="0"/>
              <a:t>A </a:t>
            </a:r>
            <a:r>
              <a:rPr lang="en-US" b="1" dirty="0"/>
              <a:t>high concentration</a:t>
            </a:r>
            <a:r>
              <a:rPr lang="en-US" dirty="0"/>
              <a:t> of </a:t>
            </a:r>
            <a:r>
              <a:rPr lang="en-US" b="1" dirty="0" err="1" smtClean="0"/>
              <a:t>methylmercaptan</a:t>
            </a:r>
            <a:r>
              <a:rPr lang="en-US" dirty="0" smtClean="0"/>
              <a:t> </a:t>
            </a:r>
            <a:r>
              <a:rPr lang="en-US" dirty="0"/>
              <a:t>compared with </a:t>
            </a:r>
            <a:r>
              <a:rPr lang="en-US" b="1" dirty="0"/>
              <a:t>hydrogen </a:t>
            </a:r>
            <a:r>
              <a:rPr lang="en-US" b="1" dirty="0" smtClean="0"/>
              <a:t>sulfide </a:t>
            </a:r>
            <a:r>
              <a:rPr lang="en-US" dirty="0"/>
              <a:t>indicates, for example, </a:t>
            </a:r>
            <a:r>
              <a:rPr lang="en-US" b="1" dirty="0" smtClean="0"/>
              <a:t>periodontitis</a:t>
            </a:r>
            <a:r>
              <a:rPr lang="en-US" dirty="0" smtClean="0"/>
              <a:t>.</a:t>
            </a:r>
          </a:p>
          <a:p>
            <a:pPr algn="just"/>
            <a:r>
              <a:rPr lang="en-US" dirty="0" smtClean="0"/>
              <a:t> </a:t>
            </a:r>
            <a:r>
              <a:rPr lang="en-US" dirty="0"/>
              <a:t>If only </a:t>
            </a:r>
            <a:r>
              <a:rPr lang="en-US" b="1" dirty="0"/>
              <a:t>hydrogen </a:t>
            </a:r>
            <a:r>
              <a:rPr lang="en-US" b="1" dirty="0" smtClean="0"/>
              <a:t>sulfide </a:t>
            </a:r>
            <a:r>
              <a:rPr lang="en-US" dirty="0"/>
              <a:t>is increased, a problem with </a:t>
            </a:r>
            <a:r>
              <a:rPr lang="en-US" b="1" dirty="0"/>
              <a:t>oral hygiene </a:t>
            </a:r>
            <a:r>
              <a:rPr lang="en-US" dirty="0"/>
              <a:t>may exist. </a:t>
            </a:r>
            <a:endParaRPr lang="en-US" dirty="0" smtClean="0"/>
          </a:p>
          <a:p>
            <a:pPr algn="just"/>
            <a:r>
              <a:rPr lang="en-US" b="1" dirty="0" smtClean="0"/>
              <a:t>Dimethyl sulfide </a:t>
            </a:r>
            <a:r>
              <a:rPr lang="en-US" dirty="0" smtClean="0"/>
              <a:t>can </a:t>
            </a:r>
            <a:r>
              <a:rPr lang="en-US" dirty="0"/>
              <a:t>indicate an </a:t>
            </a:r>
            <a:r>
              <a:rPr lang="en-US" b="1" dirty="0" err="1" smtClean="0"/>
              <a:t>extraoral</a:t>
            </a:r>
            <a:r>
              <a:rPr lang="en-US" b="1" dirty="0" smtClean="0"/>
              <a:t> cause</a:t>
            </a:r>
            <a:r>
              <a:rPr lang="en-US" dirty="0" smtClean="0"/>
              <a:t>.</a:t>
            </a:r>
          </a:p>
          <a:p>
            <a:pPr algn="just"/>
            <a:r>
              <a:rPr lang="en-US" dirty="0"/>
              <a:t>Just like the </a:t>
            </a:r>
            <a:r>
              <a:rPr lang="en-US" dirty="0" err="1"/>
              <a:t>Halimeter</a:t>
            </a:r>
            <a:r>
              <a:rPr lang="en-US" dirty="0"/>
              <a:t>, the </a:t>
            </a:r>
            <a:r>
              <a:rPr lang="en-US" dirty="0" err="1"/>
              <a:t>OralChroma</a:t>
            </a:r>
            <a:r>
              <a:rPr lang="en-US" dirty="0"/>
              <a:t> </a:t>
            </a:r>
            <a:r>
              <a:rPr lang="en-US" b="1" dirty="0"/>
              <a:t>cannot</a:t>
            </a:r>
            <a:r>
              <a:rPr lang="en-US" dirty="0"/>
              <a:t> detect </a:t>
            </a:r>
            <a:r>
              <a:rPr lang="en-US" dirty="0" smtClean="0"/>
              <a:t>compounds </a:t>
            </a:r>
            <a:r>
              <a:rPr lang="en-US" dirty="0"/>
              <a:t>other t</a:t>
            </a:r>
            <a:r>
              <a:rPr lang="en-US" b="1" dirty="0"/>
              <a:t>han sulfur compounds</a:t>
            </a:r>
            <a:r>
              <a:rPr lang="en-US" dirty="0"/>
              <a:t>, and </a:t>
            </a:r>
            <a:r>
              <a:rPr lang="en-US" b="1" dirty="0"/>
              <a:t>some intraoral </a:t>
            </a:r>
            <a:r>
              <a:rPr lang="en-US" dirty="0"/>
              <a:t>and </a:t>
            </a:r>
            <a:r>
              <a:rPr lang="en-US" b="1" dirty="0"/>
              <a:t>extra oral causes</a:t>
            </a:r>
            <a:r>
              <a:rPr lang="en-US" dirty="0"/>
              <a:t> can thus be </a:t>
            </a:r>
            <a:r>
              <a:rPr lang="en-US" b="1" dirty="0" smtClean="0"/>
              <a:t>overlooked</a:t>
            </a:r>
            <a:r>
              <a:rPr lang="en-US" dirty="0" smtClean="0"/>
              <a:t>.</a:t>
            </a:r>
          </a:p>
          <a:p>
            <a:pPr algn="just"/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7160794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3" name="Content Placeholder 2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8801" y="1936376"/>
            <a:ext cx="6927800" cy="3832412"/>
          </a:xfrm>
        </p:spPr>
      </p:pic>
    </p:spTree>
    <p:extLst>
      <p:ext uri="{BB962C8B-B14F-4D97-AF65-F5344CB8AC3E}">
        <p14:creationId xmlns:p14="http://schemas.microsoft.com/office/powerpoint/2010/main" val="679913422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Treatment of </a:t>
            </a:r>
            <a:r>
              <a:rPr lang="en-US" b="1" dirty="0"/>
              <a:t>Intraoral Halitosis </a:t>
            </a:r>
            <a:r>
              <a:rPr lang="en-US" dirty="0"/>
              <a:t>or Oral Malodor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Because intraoral halitosis is caused by the </a:t>
            </a:r>
            <a:r>
              <a:rPr lang="en-US" b="1" dirty="0"/>
              <a:t>metabolic </a:t>
            </a:r>
            <a:r>
              <a:rPr lang="en-US" b="1" dirty="0" smtClean="0"/>
              <a:t>degradation </a:t>
            </a:r>
            <a:r>
              <a:rPr lang="en-US" dirty="0"/>
              <a:t>of available proteins to malodorous gases by certain oral microorganisms, the following general treatment strategies can be applied: 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• </a:t>
            </a:r>
            <a:r>
              <a:rPr lang="en-US" b="1" dirty="0"/>
              <a:t>Mechanical reduction </a:t>
            </a:r>
            <a:r>
              <a:rPr lang="en-US" dirty="0"/>
              <a:t>of intraoral nutrients (substrates) and microorganisms 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• </a:t>
            </a:r>
            <a:r>
              <a:rPr lang="en-US" b="1" dirty="0"/>
              <a:t>Chemical reduction </a:t>
            </a:r>
            <a:r>
              <a:rPr lang="en-US" dirty="0"/>
              <a:t>of </a:t>
            </a:r>
            <a:r>
              <a:rPr lang="en-US" b="1" dirty="0"/>
              <a:t>oral microbial </a:t>
            </a:r>
            <a:r>
              <a:rPr lang="en-US" dirty="0"/>
              <a:t>load 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• </a:t>
            </a:r>
            <a:r>
              <a:rPr lang="en-US" b="1" dirty="0"/>
              <a:t>Rendering</a:t>
            </a:r>
            <a:r>
              <a:rPr lang="en-US" dirty="0"/>
              <a:t> malodorous gases </a:t>
            </a:r>
            <a:r>
              <a:rPr lang="en-US" b="1" dirty="0"/>
              <a:t>nonvolatile</a:t>
            </a:r>
            <a:r>
              <a:rPr lang="en-US" dirty="0"/>
              <a:t> 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• </a:t>
            </a:r>
            <a:r>
              <a:rPr lang="en-US" b="1" dirty="0"/>
              <a:t>Masking</a:t>
            </a:r>
            <a:r>
              <a:rPr lang="en-US" dirty="0"/>
              <a:t> the malodor</a:t>
            </a:r>
          </a:p>
        </p:txBody>
      </p:sp>
    </p:spTree>
    <p:extLst>
      <p:ext uri="{BB962C8B-B14F-4D97-AF65-F5344CB8AC3E}">
        <p14:creationId xmlns:p14="http://schemas.microsoft.com/office/powerpoint/2010/main" val="2718334861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/>
              <a:t>Mechanical Reduction of Intraoral Nutrients and Microorganisms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tongue cleaning </a:t>
            </a:r>
            <a:r>
              <a:rPr lang="en-US" dirty="0"/>
              <a:t>reduces both the amount of coating (and thus </a:t>
            </a:r>
            <a:r>
              <a:rPr lang="en-US" b="1" dirty="0"/>
              <a:t>bacterial nutrients</a:t>
            </a:r>
            <a:r>
              <a:rPr lang="en-US" dirty="0"/>
              <a:t>) and number of </a:t>
            </a:r>
            <a:r>
              <a:rPr lang="en-US" b="1" dirty="0" smtClean="0"/>
              <a:t>bacteria</a:t>
            </a:r>
            <a:r>
              <a:rPr lang="en-US" dirty="0" smtClean="0"/>
              <a:t> </a:t>
            </a:r>
            <a:r>
              <a:rPr lang="en-US" dirty="0"/>
              <a:t>and thereby improves oral malodor </a:t>
            </a:r>
            <a:r>
              <a:rPr lang="en-US" dirty="0" smtClean="0"/>
              <a:t>effectively.</a:t>
            </a:r>
          </a:p>
          <a:p>
            <a:r>
              <a:rPr lang="en-US" dirty="0"/>
              <a:t>Cleaning of the tongue is best when performed </a:t>
            </a:r>
            <a:r>
              <a:rPr lang="en-US" b="1" dirty="0"/>
              <a:t>before</a:t>
            </a:r>
            <a:r>
              <a:rPr lang="en-US" dirty="0"/>
              <a:t> tooth brushing and can be done with a normal toothbrush, but preferably with a </a:t>
            </a:r>
            <a:r>
              <a:rPr lang="en-US" b="1" dirty="0"/>
              <a:t>tongue scraper </a:t>
            </a:r>
            <a:r>
              <a:rPr lang="en-US" dirty="0"/>
              <a:t>if a coating is </a:t>
            </a:r>
            <a:r>
              <a:rPr lang="en-US" dirty="0" smtClean="0"/>
              <a:t>established.</a:t>
            </a:r>
          </a:p>
          <a:p>
            <a:r>
              <a:rPr lang="en-US" dirty="0"/>
              <a:t>Tongue cleaning using a tongue scraper reduces halitosis levels by 75% </a:t>
            </a:r>
            <a:r>
              <a:rPr lang="en-US" b="1" dirty="0"/>
              <a:t>after 1 </a:t>
            </a:r>
            <a:r>
              <a:rPr lang="en-US" b="1" dirty="0" smtClean="0"/>
              <a:t>week</a:t>
            </a:r>
            <a:r>
              <a:rPr lang="en-US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422986740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/>
              <a:t>Tongue cleaning has the additional </a:t>
            </a:r>
            <a:r>
              <a:rPr lang="en-US" dirty="0" smtClean="0"/>
              <a:t>benefit </a:t>
            </a:r>
            <a:r>
              <a:rPr lang="en-US" dirty="0"/>
              <a:t>of improving taste </a:t>
            </a:r>
            <a:r>
              <a:rPr lang="en-US" dirty="0" smtClean="0"/>
              <a:t>sensation.</a:t>
            </a:r>
          </a:p>
          <a:p>
            <a:pPr algn="just"/>
            <a:r>
              <a:rPr lang="en-US" dirty="0"/>
              <a:t>Interdental cleaning and </a:t>
            </a:r>
            <a:r>
              <a:rPr lang="en-US" dirty="0" smtClean="0"/>
              <a:t>tooth brushing </a:t>
            </a:r>
            <a:r>
              <a:rPr lang="en-US" dirty="0"/>
              <a:t>are essential </a:t>
            </a:r>
            <a:r>
              <a:rPr lang="en-US" dirty="0" smtClean="0"/>
              <a:t>mechanical </a:t>
            </a:r>
            <a:r>
              <a:rPr lang="en-US" dirty="0"/>
              <a:t>means of dental plaque </a:t>
            </a:r>
            <a:r>
              <a:rPr lang="en-US" dirty="0" smtClean="0"/>
              <a:t>control.</a:t>
            </a:r>
          </a:p>
          <a:p>
            <a:pPr algn="just"/>
            <a:r>
              <a:rPr lang="en-US" dirty="0" smtClean="0"/>
              <a:t>The </a:t>
            </a:r>
            <a:r>
              <a:rPr lang="en-US" b="1" dirty="0"/>
              <a:t>mechanical action </a:t>
            </a:r>
            <a:r>
              <a:rPr lang="en-US" dirty="0"/>
              <a:t>of </a:t>
            </a:r>
            <a:r>
              <a:rPr lang="en-US" b="1" dirty="0" err="1"/>
              <a:t>toothbrushing</a:t>
            </a:r>
            <a:r>
              <a:rPr lang="en-US" dirty="0"/>
              <a:t> alone has no appreciable </a:t>
            </a:r>
            <a:r>
              <a:rPr lang="en-US" dirty="0" smtClean="0"/>
              <a:t>influence </a:t>
            </a:r>
            <a:r>
              <a:rPr lang="en-US" dirty="0"/>
              <a:t>on the </a:t>
            </a:r>
            <a:r>
              <a:rPr lang="en-US" b="1" dirty="0"/>
              <a:t>concentration of </a:t>
            </a:r>
            <a:r>
              <a:rPr lang="en-US" b="1" dirty="0" smtClean="0"/>
              <a:t>VSCs</a:t>
            </a:r>
            <a:r>
              <a:rPr lang="en-US" dirty="0" smtClean="0"/>
              <a:t>.</a:t>
            </a:r>
          </a:p>
          <a:p>
            <a:pPr algn="just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7918673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/>
              <a:t>When chronic </a:t>
            </a:r>
            <a:r>
              <a:rPr lang="en-US" b="1" dirty="0"/>
              <a:t>oral malodor </a:t>
            </a:r>
            <a:r>
              <a:rPr lang="en-US" dirty="0"/>
              <a:t>arises as a consequence of </a:t>
            </a:r>
            <a:r>
              <a:rPr lang="en-US" b="1" dirty="0" smtClean="0"/>
              <a:t>periodontitis</a:t>
            </a:r>
            <a:r>
              <a:rPr lang="en-US" dirty="0"/>
              <a:t>, </a:t>
            </a:r>
            <a:r>
              <a:rPr lang="en-US" b="1" dirty="0"/>
              <a:t>professional periodontal therapy </a:t>
            </a:r>
            <a:r>
              <a:rPr lang="en-US" dirty="0"/>
              <a:t>is </a:t>
            </a:r>
            <a:r>
              <a:rPr lang="en-US" dirty="0" smtClean="0"/>
              <a:t>needed.</a:t>
            </a:r>
          </a:p>
          <a:p>
            <a:pPr algn="just"/>
            <a:r>
              <a:rPr lang="en-US" dirty="0" smtClean="0"/>
              <a:t> </a:t>
            </a:r>
            <a:r>
              <a:rPr lang="en-US" dirty="0"/>
              <a:t>A one stage, full-mouth disinfection, combining scaling and root </a:t>
            </a:r>
            <a:r>
              <a:rPr lang="en-US" dirty="0" err="1"/>
              <a:t>planing</a:t>
            </a:r>
            <a:r>
              <a:rPr lang="en-US" dirty="0"/>
              <a:t> with the application of chlorhexidine, reduced organoleptic </a:t>
            </a:r>
            <a:r>
              <a:rPr lang="en-US" dirty="0" smtClean="0"/>
              <a:t>malodor </a:t>
            </a:r>
            <a:r>
              <a:rPr lang="en-US" dirty="0"/>
              <a:t>levels up to </a:t>
            </a:r>
            <a:r>
              <a:rPr lang="en-US" b="1" dirty="0"/>
              <a:t>90%</a:t>
            </a:r>
            <a:r>
              <a:rPr lang="en-US" dirty="0"/>
              <a:t> in one </a:t>
            </a:r>
            <a:r>
              <a:rPr lang="en-US" dirty="0" smtClean="0"/>
              <a:t>study.</a:t>
            </a:r>
          </a:p>
          <a:p>
            <a:pPr algn="just"/>
            <a:r>
              <a:rPr lang="en-US" b="1" dirty="0"/>
              <a:t>initial periodontal therapy </a:t>
            </a:r>
            <a:r>
              <a:rPr lang="en-US" dirty="0"/>
              <a:t>had only a weak impact on VSC levels, except when combined with a </a:t>
            </a:r>
            <a:r>
              <a:rPr lang="en-US" dirty="0" err="1"/>
              <a:t>mouthrinse</a:t>
            </a:r>
            <a:r>
              <a:rPr lang="en-US" dirty="0"/>
              <a:t> containing chlorhexidine</a:t>
            </a:r>
            <a:r>
              <a:rPr lang="en-US" dirty="0" smtClean="0"/>
              <a:t>.</a:t>
            </a:r>
          </a:p>
          <a:p>
            <a:pPr algn="just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6808898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Chemical Reduction of Oral Microbial Load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 smtClean="0"/>
              <a:t>Together with </a:t>
            </a:r>
            <a:r>
              <a:rPr lang="en-US" dirty="0" err="1" smtClean="0"/>
              <a:t>toothbrushing</a:t>
            </a:r>
            <a:r>
              <a:rPr lang="en-US" dirty="0" smtClean="0"/>
              <a:t>, </a:t>
            </a:r>
            <a:r>
              <a:rPr lang="en-US" dirty="0" err="1" smtClean="0"/>
              <a:t>mouthrinsing</a:t>
            </a:r>
            <a:r>
              <a:rPr lang="en-US" dirty="0" smtClean="0"/>
              <a:t> has become a common oral hygiene practice.</a:t>
            </a:r>
          </a:p>
          <a:p>
            <a:pPr algn="just"/>
            <a:r>
              <a:rPr lang="en-US" dirty="0" smtClean="0"/>
              <a:t> Formulations have been modified to include antimicrobial and oxidizing agents, affecting the process of oral malodor formation. </a:t>
            </a:r>
          </a:p>
          <a:p>
            <a:pPr algn="just"/>
            <a:r>
              <a:rPr lang="en-US" dirty="0" smtClean="0"/>
              <a:t>The </a:t>
            </a:r>
            <a:r>
              <a:rPr lang="en-US" dirty="0"/>
              <a:t>active ingredients usually include </a:t>
            </a:r>
            <a:r>
              <a:rPr lang="en-US" dirty="0" smtClean="0"/>
              <a:t>antimicrobial </a:t>
            </a:r>
            <a:r>
              <a:rPr lang="en-US" dirty="0"/>
              <a:t>agents such as chlorhexidine, </a:t>
            </a:r>
            <a:r>
              <a:rPr lang="en-US" dirty="0" err="1"/>
              <a:t>cetylpyridinium</a:t>
            </a:r>
            <a:r>
              <a:rPr lang="en-US" dirty="0"/>
              <a:t> chloride (CPC), essential oils, chlorine dioxide, </a:t>
            </a:r>
            <a:r>
              <a:rPr lang="en-US" dirty="0" err="1"/>
              <a:t>triclosan</a:t>
            </a:r>
            <a:r>
              <a:rPr lang="en-US" dirty="0"/>
              <a:t>, amine </a:t>
            </a:r>
            <a:r>
              <a:rPr lang="en-US" dirty="0" smtClean="0"/>
              <a:t>fluoride</a:t>
            </a:r>
            <a:r>
              <a:rPr lang="en-US" dirty="0"/>
              <a:t>, stannous </a:t>
            </a:r>
            <a:r>
              <a:rPr lang="en-US" dirty="0" smtClean="0"/>
              <a:t>fluoride</a:t>
            </a:r>
            <a:r>
              <a:rPr lang="en-US" dirty="0"/>
              <a:t>, hydrogen peroxide, and baking soda. </a:t>
            </a:r>
            <a:endParaRPr lang="en-US" dirty="0" smtClean="0"/>
          </a:p>
          <a:p>
            <a:pPr algn="just"/>
            <a:r>
              <a:rPr lang="en-US" dirty="0" smtClean="0"/>
              <a:t>Some </a:t>
            </a:r>
            <a:r>
              <a:rPr lang="en-US" dirty="0"/>
              <a:t>of these agents have only a </a:t>
            </a:r>
            <a:r>
              <a:rPr lang="en-US" b="1" dirty="0"/>
              <a:t>temporary </a:t>
            </a:r>
            <a:r>
              <a:rPr lang="en-US" b="1" dirty="0" smtClean="0"/>
              <a:t>effect </a:t>
            </a:r>
            <a:r>
              <a:rPr lang="en-US" dirty="0"/>
              <a:t>on the total number of microorganisms in the oral cavity.</a:t>
            </a:r>
          </a:p>
        </p:txBody>
      </p:sp>
    </p:spTree>
    <p:extLst>
      <p:ext uri="{BB962C8B-B14F-4D97-AF65-F5344CB8AC3E}">
        <p14:creationId xmlns:p14="http://schemas.microsoft.com/office/powerpoint/2010/main" val="36814499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smtClean="0"/>
              <a:t>Etiology</a:t>
            </a:r>
            <a:endParaRPr lang="en-US" b="1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sz="3200" dirty="0" smtClean="0"/>
              <a:t>In </a:t>
            </a:r>
            <a:r>
              <a:rPr lang="en-US" sz="3200" b="1" dirty="0" smtClean="0"/>
              <a:t>most patients</a:t>
            </a:r>
            <a:r>
              <a:rPr lang="en-US" sz="3200" dirty="0" smtClean="0"/>
              <a:t>, </a:t>
            </a:r>
            <a:r>
              <a:rPr lang="en-US" sz="3200" b="1" dirty="0" smtClean="0"/>
              <a:t>breath malodor </a:t>
            </a:r>
            <a:r>
              <a:rPr lang="en-US" sz="3200" i="1" dirty="0" smtClean="0"/>
              <a:t>originates</a:t>
            </a:r>
            <a:r>
              <a:rPr lang="en-US" sz="3200" dirty="0" smtClean="0"/>
              <a:t> from the </a:t>
            </a:r>
            <a:r>
              <a:rPr lang="en-US" sz="3200" b="1" dirty="0" smtClean="0"/>
              <a:t>oral cavity</a:t>
            </a:r>
            <a:r>
              <a:rPr lang="en-US" sz="3200" dirty="0" smtClean="0"/>
              <a:t>. </a:t>
            </a:r>
          </a:p>
          <a:p>
            <a:pPr algn="just"/>
            <a:r>
              <a:rPr lang="en-US" sz="3200" b="1" dirty="0" smtClean="0"/>
              <a:t>Tongue coating </a:t>
            </a:r>
            <a:r>
              <a:rPr lang="en-US" sz="3200" dirty="0" smtClean="0"/>
              <a:t>is the predominant cause of </a:t>
            </a:r>
            <a:r>
              <a:rPr lang="en-US" sz="3200" b="1" dirty="0" smtClean="0"/>
              <a:t>oral malodor</a:t>
            </a:r>
            <a:r>
              <a:rPr lang="en-US" sz="3200" dirty="0" smtClean="0"/>
              <a:t>. </a:t>
            </a:r>
          </a:p>
          <a:p>
            <a:pPr algn="just"/>
            <a:r>
              <a:rPr lang="en-US" sz="3200" b="1" dirty="0" smtClean="0"/>
              <a:t>periodontal diseases </a:t>
            </a:r>
            <a:r>
              <a:rPr lang="en-US" sz="3200" dirty="0" smtClean="0"/>
              <a:t>(gingivitis and periodontitis) are the </a:t>
            </a:r>
            <a:r>
              <a:rPr lang="en-US" sz="3200" b="1" dirty="0" smtClean="0"/>
              <a:t>second most </a:t>
            </a:r>
            <a:r>
              <a:rPr lang="en-US" sz="3200" dirty="0" smtClean="0"/>
              <a:t>important causative factors.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086797929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Chlorhexidine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en-US" b="1" dirty="0"/>
              <a:t>Chlorhexidine</a:t>
            </a:r>
            <a:r>
              <a:rPr lang="en-US" dirty="0"/>
              <a:t> is considered the </a:t>
            </a:r>
            <a:r>
              <a:rPr lang="en-US" b="1" dirty="0"/>
              <a:t>most </a:t>
            </a:r>
            <a:r>
              <a:rPr lang="en-US" b="1" dirty="0" smtClean="0"/>
              <a:t>effective </a:t>
            </a:r>
            <a:r>
              <a:rPr lang="en-US" b="1" dirty="0"/>
              <a:t>antiplaque</a:t>
            </a:r>
            <a:r>
              <a:rPr lang="en-US" dirty="0"/>
              <a:t> and </a:t>
            </a:r>
            <a:r>
              <a:rPr lang="en-US" b="1" dirty="0" smtClean="0"/>
              <a:t>anti gingivitis agent.</a:t>
            </a:r>
          </a:p>
          <a:p>
            <a:pPr algn="just"/>
            <a:r>
              <a:rPr lang="en-US" dirty="0"/>
              <a:t>Its antibacterial action can be explained by </a:t>
            </a:r>
            <a:r>
              <a:rPr lang="en-US" b="1" dirty="0"/>
              <a:t>disruption</a:t>
            </a:r>
            <a:r>
              <a:rPr lang="en-US" dirty="0"/>
              <a:t> of the </a:t>
            </a:r>
            <a:r>
              <a:rPr lang="en-US" b="1" dirty="0"/>
              <a:t>bacterial cell membrane</a:t>
            </a:r>
            <a:r>
              <a:rPr lang="en-US" dirty="0"/>
              <a:t> by the </a:t>
            </a:r>
            <a:r>
              <a:rPr lang="en-US" dirty="0" smtClean="0"/>
              <a:t>chlorhexidine </a:t>
            </a:r>
            <a:r>
              <a:rPr lang="en-US" dirty="0"/>
              <a:t>molecules, thus increasing its permeability and resulting in cell lysis and </a:t>
            </a:r>
            <a:r>
              <a:rPr lang="en-US" dirty="0" smtClean="0"/>
              <a:t>death.</a:t>
            </a:r>
          </a:p>
          <a:p>
            <a:pPr algn="just"/>
            <a:r>
              <a:rPr lang="en-US" dirty="0"/>
              <a:t>Because of its strong antibacterial </a:t>
            </a:r>
            <a:r>
              <a:rPr lang="en-US" dirty="0" smtClean="0"/>
              <a:t>effects </a:t>
            </a:r>
            <a:r>
              <a:rPr lang="en-US" dirty="0"/>
              <a:t>and superior </a:t>
            </a:r>
            <a:r>
              <a:rPr lang="en-US" b="1" dirty="0" err="1"/>
              <a:t>substantivity</a:t>
            </a:r>
            <a:r>
              <a:rPr lang="en-US" dirty="0"/>
              <a:t> in the oral cavity, chlorhexidine </a:t>
            </a:r>
            <a:r>
              <a:rPr lang="en-US" dirty="0" smtClean="0"/>
              <a:t>rinsing </a:t>
            </a:r>
            <a:r>
              <a:rPr lang="en-US" dirty="0"/>
              <a:t>provides </a:t>
            </a:r>
            <a:r>
              <a:rPr lang="en-US" dirty="0" smtClean="0"/>
              <a:t>significant </a:t>
            </a:r>
            <a:r>
              <a:rPr lang="en-US" b="1" dirty="0"/>
              <a:t>reductions in VSC levels</a:t>
            </a:r>
            <a:r>
              <a:rPr lang="en-US" dirty="0"/>
              <a:t> and </a:t>
            </a:r>
            <a:r>
              <a:rPr lang="en-US" b="1" dirty="0"/>
              <a:t>organoleptic </a:t>
            </a:r>
            <a:r>
              <a:rPr lang="en-US" b="1" dirty="0" smtClean="0"/>
              <a:t>ratings</a:t>
            </a:r>
            <a:r>
              <a:rPr lang="en-US" dirty="0" smtClean="0"/>
              <a:t>.</a:t>
            </a:r>
          </a:p>
          <a:p>
            <a:pPr algn="just"/>
            <a:r>
              <a:rPr lang="en-US" dirty="0"/>
              <a:t>chlorhexidine at a concentration of 0.2% or higher also has some disadvantages, such as increased tooth and tongue staining, unpleasant taste, and some temporary reductions in taste sensation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8877988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Essential Oils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en-US" b="1" dirty="0"/>
              <a:t>Listerine</a:t>
            </a:r>
            <a:r>
              <a:rPr lang="en-US" dirty="0"/>
              <a:t> was found to be only </a:t>
            </a:r>
            <a:r>
              <a:rPr lang="en-US" b="1" dirty="0"/>
              <a:t>moderately</a:t>
            </a:r>
            <a:r>
              <a:rPr lang="en-US" dirty="0"/>
              <a:t> </a:t>
            </a:r>
            <a:r>
              <a:rPr lang="en-US" dirty="0" smtClean="0"/>
              <a:t>effective </a:t>
            </a:r>
            <a:r>
              <a:rPr lang="en-US" dirty="0"/>
              <a:t>against oral malodor (±25% reduction vs. 10% for placebo of VSCs after 30 minutes) and caused a </a:t>
            </a:r>
            <a:r>
              <a:rPr lang="en-US" b="1" dirty="0"/>
              <a:t>sustained reduction </a:t>
            </a:r>
            <a:r>
              <a:rPr lang="en-US" dirty="0"/>
              <a:t>in the levels of </a:t>
            </a:r>
            <a:r>
              <a:rPr lang="en-US" b="1" dirty="0" err="1"/>
              <a:t>odorigenic</a:t>
            </a:r>
            <a:r>
              <a:rPr lang="en-US" b="1" dirty="0"/>
              <a:t> </a:t>
            </a:r>
            <a:r>
              <a:rPr lang="en-US" b="1" dirty="0" smtClean="0"/>
              <a:t>bacteria.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b="1" dirty="0"/>
              <a:t>Chlorine Dioxide</a:t>
            </a:r>
            <a:endParaRPr lang="en-US" b="1" dirty="0" smtClean="0"/>
          </a:p>
          <a:p>
            <a:pPr algn="just"/>
            <a:r>
              <a:rPr lang="en-US" dirty="0"/>
              <a:t>Chlorine dioxide (</a:t>
            </a:r>
            <a:r>
              <a:rPr lang="en-US" b="1" dirty="0" smtClean="0"/>
              <a:t>ClO2</a:t>
            </a:r>
            <a:r>
              <a:rPr lang="en-US" dirty="0" smtClean="0"/>
              <a:t>) </a:t>
            </a:r>
            <a:r>
              <a:rPr lang="en-US" dirty="0"/>
              <a:t>is a </a:t>
            </a:r>
            <a:r>
              <a:rPr lang="en-US" b="1" dirty="0"/>
              <a:t>powerful oxidizing agent </a:t>
            </a:r>
            <a:r>
              <a:rPr lang="en-US" dirty="0"/>
              <a:t>that can eliminate bad breath by oxidation of </a:t>
            </a:r>
            <a:r>
              <a:rPr lang="en-US" b="1" dirty="0"/>
              <a:t>hydrogen </a:t>
            </a:r>
            <a:r>
              <a:rPr lang="en-US" b="1" dirty="0" smtClean="0"/>
              <a:t>sulfide</a:t>
            </a:r>
            <a:r>
              <a:rPr lang="en-US" dirty="0"/>
              <a:t>, </a:t>
            </a:r>
            <a:r>
              <a:rPr lang="en-US" b="1" dirty="0" err="1"/>
              <a:t>methylmer</a:t>
            </a:r>
            <a:r>
              <a:rPr lang="en-US" b="1" dirty="0"/>
              <a:t> </a:t>
            </a:r>
            <a:r>
              <a:rPr lang="en-US" b="1" dirty="0" err="1"/>
              <a:t>captan</a:t>
            </a:r>
            <a:r>
              <a:rPr lang="en-US" dirty="0"/>
              <a:t>, and the amino acids </a:t>
            </a:r>
            <a:r>
              <a:rPr lang="en-US" b="1" dirty="0"/>
              <a:t>methionine</a:t>
            </a:r>
            <a:r>
              <a:rPr lang="en-US" dirty="0"/>
              <a:t> and </a:t>
            </a:r>
            <a:r>
              <a:rPr lang="en-US" b="1" dirty="0"/>
              <a:t>cysteine</a:t>
            </a:r>
            <a:r>
              <a:rPr lang="en-US" dirty="0"/>
              <a:t>. </a:t>
            </a:r>
            <a:endParaRPr lang="en-US" dirty="0" smtClean="0"/>
          </a:p>
          <a:p>
            <a:pPr algn="just"/>
            <a:r>
              <a:rPr lang="en-US" dirty="0" smtClean="0"/>
              <a:t>Studies </a:t>
            </a:r>
            <a:r>
              <a:rPr lang="en-US" dirty="0"/>
              <a:t>have demonstrated that a single use of a chlorine dioxide–containing oral rinse </a:t>
            </a:r>
            <a:r>
              <a:rPr lang="en-US" b="1" dirty="0"/>
              <a:t>slightly</a:t>
            </a:r>
            <a:r>
              <a:rPr lang="en-US" dirty="0"/>
              <a:t> reduced mouth </a:t>
            </a:r>
            <a:r>
              <a:rPr lang="en-US" dirty="0" smtClean="0"/>
              <a:t>odor.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3235354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/>
              <a:t>Triclosan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/>
              <a:t>a </a:t>
            </a:r>
            <a:r>
              <a:rPr lang="en-US" b="1" dirty="0" smtClean="0"/>
              <a:t>broad spectrum </a:t>
            </a:r>
            <a:r>
              <a:rPr lang="en-US" b="1" dirty="0"/>
              <a:t>antibacterial agent</a:t>
            </a:r>
            <a:r>
              <a:rPr lang="en-US" dirty="0"/>
              <a:t>, has been found to be </a:t>
            </a:r>
            <a:r>
              <a:rPr lang="en-US" b="1" dirty="0" smtClean="0"/>
              <a:t>effective </a:t>
            </a:r>
            <a:r>
              <a:rPr lang="en-US" dirty="0"/>
              <a:t>against most oral bacteria and has </a:t>
            </a:r>
            <a:r>
              <a:rPr lang="en-US" b="1" dirty="0"/>
              <a:t>good </a:t>
            </a:r>
            <a:r>
              <a:rPr lang="en-US" b="1" dirty="0" smtClean="0"/>
              <a:t>compatibility </a:t>
            </a:r>
            <a:r>
              <a:rPr lang="en-US" dirty="0"/>
              <a:t>with other </a:t>
            </a:r>
            <a:r>
              <a:rPr lang="en-US" dirty="0" smtClean="0"/>
              <a:t>compounds </a:t>
            </a:r>
            <a:r>
              <a:rPr lang="en-US" dirty="0"/>
              <a:t>used for oral home </a:t>
            </a:r>
            <a:r>
              <a:rPr lang="en-US" dirty="0" smtClean="0"/>
              <a:t>care.</a:t>
            </a:r>
          </a:p>
          <a:p>
            <a:pPr algn="just"/>
            <a:r>
              <a:rPr lang="en-US" dirty="0"/>
              <a:t>an experimental </a:t>
            </a:r>
            <a:r>
              <a:rPr lang="en-US" dirty="0" err="1"/>
              <a:t>mouthrinse</a:t>
            </a:r>
            <a:r>
              <a:rPr lang="en-US" dirty="0"/>
              <a:t> containing 0.15% </a:t>
            </a:r>
            <a:r>
              <a:rPr lang="en-US" dirty="0" err="1"/>
              <a:t>triclosan</a:t>
            </a:r>
            <a:r>
              <a:rPr lang="en-US" dirty="0"/>
              <a:t> and 0.84% zinc (Zn2+) produced a </a:t>
            </a:r>
            <a:r>
              <a:rPr lang="en-US" b="1" dirty="0"/>
              <a:t>stronger</a:t>
            </a:r>
            <a:r>
              <a:rPr lang="en-US" dirty="0"/>
              <a:t> and </a:t>
            </a:r>
            <a:r>
              <a:rPr lang="en-US" b="1" dirty="0"/>
              <a:t>more </a:t>
            </a:r>
            <a:r>
              <a:rPr lang="en-US" b="1" dirty="0" smtClean="0"/>
              <a:t>prolonged</a:t>
            </a:r>
            <a:r>
              <a:rPr lang="en-US" dirty="0" smtClean="0"/>
              <a:t> </a:t>
            </a:r>
            <a:r>
              <a:rPr lang="en-US" b="1" dirty="0"/>
              <a:t>reduction in mouth odor</a:t>
            </a:r>
            <a:r>
              <a:rPr lang="en-US" dirty="0"/>
              <a:t> than Listerine </a:t>
            </a:r>
            <a:r>
              <a:rPr lang="en-US" dirty="0" smtClean="0"/>
              <a:t>rinse.</a:t>
            </a:r>
          </a:p>
          <a:p>
            <a:pPr algn="just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9932988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Amine Fluoride and Stannous Fluoride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/>
              <a:t>The association of </a:t>
            </a:r>
            <a:r>
              <a:rPr lang="en-US" b="1" dirty="0"/>
              <a:t>amine </a:t>
            </a:r>
            <a:r>
              <a:rPr lang="en-US" b="1" dirty="0" smtClean="0"/>
              <a:t>fluoride </a:t>
            </a:r>
            <a:r>
              <a:rPr lang="en-US" dirty="0"/>
              <a:t>with</a:t>
            </a:r>
            <a:r>
              <a:rPr lang="en-US" b="1" dirty="0"/>
              <a:t> stannous </a:t>
            </a:r>
            <a:r>
              <a:rPr lang="en-US" b="1" dirty="0" smtClean="0"/>
              <a:t>fluoride </a:t>
            </a:r>
            <a:r>
              <a:rPr lang="en-US" dirty="0"/>
              <a:t>resulted in encouraging reductions of </a:t>
            </a:r>
            <a:r>
              <a:rPr lang="en-US" b="1" dirty="0"/>
              <a:t>morning breath odor</a:t>
            </a:r>
            <a:r>
              <a:rPr lang="en-US" dirty="0"/>
              <a:t>, even when oral hygiene was </a:t>
            </a:r>
            <a:r>
              <a:rPr lang="en-US" b="1" dirty="0" smtClean="0"/>
              <a:t>insufficient</a:t>
            </a:r>
            <a:r>
              <a:rPr lang="en-US" dirty="0" smtClean="0"/>
              <a:t>.</a:t>
            </a:r>
          </a:p>
          <a:p>
            <a:pPr algn="just"/>
            <a:r>
              <a:rPr lang="en-US" b="1" dirty="0" smtClean="0"/>
              <a:t>Stannous fluoride </a:t>
            </a:r>
            <a:r>
              <a:rPr lang="en-US" dirty="0"/>
              <a:t>has also been shown to be </a:t>
            </a:r>
            <a:r>
              <a:rPr lang="en-US" dirty="0" smtClean="0"/>
              <a:t>effective </a:t>
            </a:r>
            <a:r>
              <a:rPr lang="en-US" dirty="0"/>
              <a:t>in the </a:t>
            </a:r>
            <a:r>
              <a:rPr lang="en-US" dirty="0" smtClean="0"/>
              <a:t>management </a:t>
            </a:r>
            <a:r>
              <a:rPr lang="en-US" dirty="0"/>
              <a:t>of oral malodor as a component of a </a:t>
            </a:r>
            <a:r>
              <a:rPr lang="en-US" b="1" dirty="0"/>
              <a:t>dentifrice</a:t>
            </a:r>
            <a:r>
              <a:rPr lang="en-US" dirty="0"/>
              <a:t>, </a:t>
            </a:r>
            <a:r>
              <a:rPr lang="en-US" b="1" dirty="0"/>
              <a:t>reducing both organoleptic scores and VSC </a:t>
            </a:r>
            <a:r>
              <a:rPr lang="en-US" b="1" dirty="0" smtClean="0"/>
              <a:t>levels.</a:t>
            </a:r>
          </a:p>
          <a:p>
            <a:pPr algn="just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8383050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Hydrogen </a:t>
            </a:r>
            <a:r>
              <a:rPr lang="en-US" dirty="0" smtClean="0"/>
              <a:t>Peroxide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Oxidizing </a:t>
            </a:r>
            <a:r>
              <a:rPr lang="en-US" dirty="0" smtClean="0"/>
              <a:t>Lozenges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Baking Soda </a:t>
            </a:r>
            <a:endParaRPr lang="en-US" dirty="0" smtClean="0"/>
          </a:p>
          <a:p>
            <a:r>
              <a:rPr lang="en-US" dirty="0" smtClean="0"/>
              <a:t>Baking </a:t>
            </a:r>
            <a:r>
              <a:rPr lang="en-US" dirty="0"/>
              <a:t>soda dentifrices have been shown to confer a </a:t>
            </a:r>
            <a:r>
              <a:rPr lang="en-US" dirty="0" smtClean="0"/>
              <a:t>significant </a:t>
            </a:r>
            <a:r>
              <a:rPr lang="en-US" dirty="0"/>
              <a:t>odor-reducing </a:t>
            </a:r>
            <a:r>
              <a:rPr lang="en-US" dirty="0" smtClean="0"/>
              <a:t>benefit </a:t>
            </a:r>
            <a:r>
              <a:rPr lang="en-US" dirty="0"/>
              <a:t>for up to </a:t>
            </a:r>
            <a:r>
              <a:rPr lang="en-US" b="1" dirty="0"/>
              <a:t>3 hours</a:t>
            </a:r>
            <a:r>
              <a:rPr lang="en-US" dirty="0" smtClean="0"/>
              <a:t>. </a:t>
            </a:r>
          </a:p>
          <a:p>
            <a:r>
              <a:rPr lang="en-US" dirty="0" smtClean="0"/>
              <a:t>The </a:t>
            </a:r>
            <a:r>
              <a:rPr lang="en-US" dirty="0"/>
              <a:t>mechanism whereby baking soda produces its inhibition of oral malodor is related to its </a:t>
            </a:r>
            <a:r>
              <a:rPr lang="en-US" b="1" dirty="0"/>
              <a:t>bactericidal </a:t>
            </a:r>
            <a:r>
              <a:rPr lang="en-US" b="1" dirty="0" smtClean="0"/>
              <a:t>effects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8290665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Conversion of Volatile Sulfur Compounds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Metal Salt </a:t>
            </a:r>
            <a:r>
              <a:rPr lang="en-US" dirty="0" smtClean="0"/>
              <a:t>Solutions</a:t>
            </a:r>
          </a:p>
          <a:p>
            <a:r>
              <a:rPr lang="en-US" dirty="0"/>
              <a:t>Metal ions with an </a:t>
            </a:r>
            <a:r>
              <a:rPr lang="en-US" dirty="0" smtClean="0"/>
              <a:t>affinity </a:t>
            </a:r>
            <a:r>
              <a:rPr lang="en-US" dirty="0"/>
              <a:t>for </a:t>
            </a:r>
            <a:r>
              <a:rPr lang="en-US" b="1" dirty="0"/>
              <a:t>sulfur</a:t>
            </a:r>
            <a:r>
              <a:rPr lang="en-US" dirty="0"/>
              <a:t> are </a:t>
            </a:r>
            <a:r>
              <a:rPr lang="en-US" dirty="0" smtClean="0"/>
              <a:t>efficient </a:t>
            </a:r>
            <a:r>
              <a:rPr lang="en-US" dirty="0"/>
              <a:t>in capturing the </a:t>
            </a:r>
            <a:r>
              <a:rPr lang="en-US" dirty="0" smtClean="0"/>
              <a:t>sulfur containing gases.</a:t>
            </a:r>
          </a:p>
          <a:p>
            <a:pPr algn="just"/>
            <a:r>
              <a:rPr lang="en-US" b="1" dirty="0"/>
              <a:t>Zinc</a:t>
            </a:r>
            <a:r>
              <a:rPr lang="en-US" dirty="0"/>
              <a:t> is an ion with two positive charges (Zn2+), which will bind to the twice-negatively loaded sulfur </a:t>
            </a:r>
            <a:r>
              <a:rPr lang="en-US" dirty="0" smtClean="0"/>
              <a:t>radicals </a:t>
            </a:r>
            <a:r>
              <a:rPr lang="en-US" dirty="0"/>
              <a:t>and thus reduce the expression </a:t>
            </a:r>
            <a:r>
              <a:rPr lang="en-US" dirty="0" smtClean="0"/>
              <a:t>of</a:t>
            </a:r>
            <a:r>
              <a:rPr lang="en-US" b="1" dirty="0" smtClean="0"/>
              <a:t> </a:t>
            </a:r>
            <a:r>
              <a:rPr lang="en-US" b="1" dirty="0"/>
              <a:t>VSCs</a:t>
            </a:r>
            <a:r>
              <a:rPr lang="en-US" dirty="0" smtClean="0"/>
              <a:t>.</a:t>
            </a:r>
          </a:p>
          <a:p>
            <a:pPr algn="just"/>
            <a:r>
              <a:rPr lang="en-US" b="1" dirty="0"/>
              <a:t>Clinically</a:t>
            </a:r>
            <a:r>
              <a:rPr lang="en-US" dirty="0"/>
              <a:t>, the VSC inhibitory </a:t>
            </a:r>
            <a:r>
              <a:rPr lang="en-US" dirty="0" smtClean="0"/>
              <a:t>effect </a:t>
            </a:r>
            <a:r>
              <a:rPr lang="en-US" dirty="0"/>
              <a:t>was copper chloride &gt; stannous </a:t>
            </a:r>
            <a:r>
              <a:rPr lang="en-US" dirty="0" smtClean="0"/>
              <a:t>fluoride </a:t>
            </a:r>
            <a:r>
              <a:rPr lang="en-US" dirty="0"/>
              <a:t>&gt; zinc chloride (CuCl2 &gt; SnF2 &gt; ZnCl2 </a:t>
            </a:r>
            <a:r>
              <a:rPr lang="en-US" dirty="0" smtClean="0"/>
              <a:t>).</a:t>
            </a:r>
          </a:p>
          <a:p>
            <a:pPr algn="just"/>
            <a:endParaRPr lang="en-US" dirty="0" smtClean="0"/>
          </a:p>
          <a:p>
            <a:pPr algn="just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4752051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dirty="0"/>
              <a:t>Compared with other metal ions, </a:t>
            </a:r>
            <a:r>
              <a:rPr lang="en-US" b="1" dirty="0"/>
              <a:t>Zn2+</a:t>
            </a:r>
            <a:r>
              <a:rPr lang="en-US" dirty="0"/>
              <a:t> is relatively </a:t>
            </a:r>
            <a:r>
              <a:rPr lang="en-US" b="1" dirty="0"/>
              <a:t>nontoxic</a:t>
            </a:r>
            <a:r>
              <a:rPr lang="en-US" dirty="0"/>
              <a:t> </a:t>
            </a:r>
            <a:r>
              <a:rPr lang="en-US" dirty="0" smtClean="0"/>
              <a:t>and </a:t>
            </a:r>
            <a:r>
              <a:rPr lang="en-US" dirty="0"/>
              <a:t>gives </a:t>
            </a:r>
            <a:r>
              <a:rPr lang="en-US" b="1" dirty="0"/>
              <a:t>no visible </a:t>
            </a:r>
            <a:r>
              <a:rPr lang="en-US" dirty="0"/>
              <a:t>discoloration. </a:t>
            </a:r>
            <a:endParaRPr lang="en-US" dirty="0" smtClean="0"/>
          </a:p>
          <a:p>
            <a:pPr algn="just"/>
            <a:r>
              <a:rPr lang="en-US" dirty="0" smtClean="0"/>
              <a:t>The </a:t>
            </a:r>
            <a:r>
              <a:rPr lang="en-US" dirty="0"/>
              <a:t>most recent report on the effectiveness of </a:t>
            </a:r>
            <a:r>
              <a:rPr lang="en-US" b="1" dirty="0"/>
              <a:t>zinc lactate </a:t>
            </a:r>
            <a:r>
              <a:rPr lang="en-US" dirty="0"/>
              <a:t>containing </a:t>
            </a:r>
            <a:r>
              <a:rPr lang="en-US" b="1" dirty="0"/>
              <a:t>mouthwash</a:t>
            </a:r>
            <a:r>
              <a:rPr lang="en-US" dirty="0"/>
              <a:t> showed reduced organoleptic scores and VSC over a period of 3 hours in subjects in periodontal maintenance. </a:t>
            </a:r>
          </a:p>
          <a:p>
            <a:pPr algn="just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485611066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Masking the Malodor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 smtClean="0"/>
              <a:t>Treatment </a:t>
            </a:r>
            <a:r>
              <a:rPr lang="en-US" dirty="0"/>
              <a:t>with </a:t>
            </a:r>
            <a:r>
              <a:rPr lang="en-US" b="1" dirty="0"/>
              <a:t>mouth rinses </a:t>
            </a:r>
            <a:r>
              <a:rPr lang="en-US" dirty="0"/>
              <a:t>and </a:t>
            </a:r>
            <a:r>
              <a:rPr lang="en-US" b="1" dirty="0"/>
              <a:t>sprays</a:t>
            </a:r>
            <a:r>
              <a:rPr lang="en-US" dirty="0"/>
              <a:t> or </a:t>
            </a:r>
            <a:r>
              <a:rPr lang="en-US" b="1" dirty="0"/>
              <a:t>lozenges</a:t>
            </a:r>
            <a:r>
              <a:rPr lang="en-US" dirty="0"/>
              <a:t> containing </a:t>
            </a:r>
            <a:r>
              <a:rPr lang="en-US" dirty="0" smtClean="0"/>
              <a:t>volatiles </a:t>
            </a:r>
            <a:r>
              <a:rPr lang="en-US" dirty="0"/>
              <a:t>with a pleasant odor has only a </a:t>
            </a:r>
            <a:r>
              <a:rPr lang="en-US" b="1" dirty="0" smtClean="0"/>
              <a:t>short term effect</a:t>
            </a:r>
            <a:r>
              <a:rPr lang="en-US" dirty="0" smtClean="0"/>
              <a:t>. </a:t>
            </a:r>
          </a:p>
          <a:p>
            <a:pPr algn="just"/>
            <a:r>
              <a:rPr lang="en-US" dirty="0" smtClean="0"/>
              <a:t>Typical </a:t>
            </a:r>
            <a:r>
              <a:rPr lang="en-US" dirty="0"/>
              <a:t>examples are </a:t>
            </a:r>
            <a:r>
              <a:rPr lang="en-US" b="1" dirty="0" smtClean="0"/>
              <a:t>mint </a:t>
            </a:r>
            <a:r>
              <a:rPr lang="en-US" dirty="0" smtClean="0"/>
              <a:t>containing </a:t>
            </a:r>
            <a:r>
              <a:rPr lang="en-US" dirty="0"/>
              <a:t>lozenges and the aroma of </a:t>
            </a:r>
            <a:r>
              <a:rPr lang="en-US" b="1" dirty="0"/>
              <a:t>rinses</a:t>
            </a:r>
            <a:r>
              <a:rPr lang="en-US" dirty="0"/>
              <a:t> </a:t>
            </a:r>
            <a:r>
              <a:rPr lang="en-US" b="1" dirty="0"/>
              <a:t>without antibacterial </a:t>
            </a:r>
            <a:r>
              <a:rPr lang="en-US" b="1" dirty="0" smtClean="0"/>
              <a:t>components</a:t>
            </a:r>
            <a:r>
              <a:rPr lang="en-US" dirty="0" smtClean="0"/>
              <a:t>. </a:t>
            </a:r>
          </a:p>
          <a:p>
            <a:pPr algn="just"/>
            <a:r>
              <a:rPr lang="en-US" dirty="0" smtClean="0"/>
              <a:t>Another </a:t>
            </a:r>
            <a:r>
              <a:rPr lang="en-US" dirty="0"/>
              <a:t>pathway is to </a:t>
            </a:r>
            <a:r>
              <a:rPr lang="en-US" b="1" dirty="0"/>
              <a:t>increase</a:t>
            </a:r>
            <a:r>
              <a:rPr lang="en-US" dirty="0"/>
              <a:t> the </a:t>
            </a:r>
            <a:r>
              <a:rPr lang="en-US" b="1" dirty="0"/>
              <a:t>solubility</a:t>
            </a:r>
            <a:r>
              <a:rPr lang="en-US" dirty="0"/>
              <a:t> of malodorous </a:t>
            </a:r>
            <a:r>
              <a:rPr lang="en-US" dirty="0" smtClean="0"/>
              <a:t>compounds </a:t>
            </a:r>
            <a:r>
              <a:rPr lang="en-US" dirty="0"/>
              <a:t>in the saliva by increasing the </a:t>
            </a:r>
            <a:r>
              <a:rPr lang="en-US" b="1" dirty="0"/>
              <a:t>secretion of saliva</a:t>
            </a:r>
            <a:r>
              <a:rPr lang="en-US" dirty="0"/>
              <a:t>; a larger volume allows the retention of larger amounts of soluble </a:t>
            </a:r>
            <a:r>
              <a:rPr lang="en-US" dirty="0" smtClean="0"/>
              <a:t>VSCs</a:t>
            </a:r>
            <a:r>
              <a:rPr lang="en-US" dirty="0" smtClean="0"/>
              <a:t>.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3011587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en-US" sz="3200" b="1" dirty="0" smtClean="0"/>
              <a:t>minority of patients </a:t>
            </a:r>
            <a:r>
              <a:rPr lang="en-US" sz="3200" dirty="0" smtClean="0"/>
              <a:t>(4% in the same study), </a:t>
            </a:r>
            <a:r>
              <a:rPr lang="en-US" sz="3200" b="1" dirty="0" err="1" smtClean="0"/>
              <a:t>extraoral</a:t>
            </a:r>
            <a:r>
              <a:rPr lang="en-US" sz="3200" b="1" dirty="0" smtClean="0"/>
              <a:t> causes </a:t>
            </a:r>
            <a:r>
              <a:rPr lang="en-US" sz="3200" dirty="0" smtClean="0"/>
              <a:t>could be identified, including</a:t>
            </a:r>
          </a:p>
          <a:p>
            <a:pPr algn="just"/>
            <a:r>
              <a:rPr lang="en-US" sz="3200" dirty="0" smtClean="0"/>
              <a:t> </a:t>
            </a:r>
            <a:r>
              <a:rPr lang="en-US" sz="3200" b="1" dirty="0" smtClean="0"/>
              <a:t>ear</a:t>
            </a:r>
            <a:r>
              <a:rPr lang="en-US" sz="3200" dirty="0" smtClean="0"/>
              <a:t>, </a:t>
            </a:r>
            <a:r>
              <a:rPr lang="en-US" sz="3200" b="1" dirty="0" smtClean="0"/>
              <a:t>nose</a:t>
            </a:r>
            <a:r>
              <a:rPr lang="en-US" sz="3200" dirty="0" smtClean="0"/>
              <a:t>, and </a:t>
            </a:r>
            <a:r>
              <a:rPr lang="en-US" sz="3200" b="1" dirty="0" smtClean="0"/>
              <a:t>throat</a:t>
            </a:r>
            <a:r>
              <a:rPr lang="en-US" sz="3200" dirty="0" smtClean="0"/>
              <a:t> (ENT) disorders, </a:t>
            </a:r>
          </a:p>
          <a:p>
            <a:pPr algn="just"/>
            <a:r>
              <a:rPr lang="en-US" sz="3200" b="1" dirty="0" smtClean="0"/>
              <a:t>systemic</a:t>
            </a:r>
            <a:r>
              <a:rPr lang="en-US" sz="3200" dirty="0" smtClean="0"/>
              <a:t> diseases (e.g., diabetes), </a:t>
            </a:r>
          </a:p>
          <a:p>
            <a:pPr algn="just"/>
            <a:r>
              <a:rPr lang="en-US" sz="3200" dirty="0" smtClean="0"/>
              <a:t>metabolic or </a:t>
            </a:r>
            <a:r>
              <a:rPr lang="en-US" sz="3200" b="1" dirty="0" smtClean="0"/>
              <a:t>hormonal changes</a:t>
            </a:r>
            <a:r>
              <a:rPr lang="en-US" sz="3200" dirty="0" smtClean="0"/>
              <a:t>, </a:t>
            </a:r>
          </a:p>
          <a:p>
            <a:pPr algn="just"/>
            <a:r>
              <a:rPr lang="en-US" sz="3200" b="1" dirty="0" smtClean="0"/>
              <a:t>hepatic </a:t>
            </a:r>
            <a:r>
              <a:rPr lang="en-US" sz="3200" dirty="0" smtClean="0"/>
              <a:t>or </a:t>
            </a:r>
            <a:r>
              <a:rPr lang="en-US" sz="3200" b="1" dirty="0" smtClean="0"/>
              <a:t>renal insufficiency</a:t>
            </a:r>
            <a:r>
              <a:rPr lang="en-US" sz="3200" dirty="0" smtClean="0"/>
              <a:t>, </a:t>
            </a:r>
          </a:p>
          <a:p>
            <a:pPr algn="just"/>
            <a:r>
              <a:rPr lang="en-US" sz="3200" b="1" dirty="0" smtClean="0"/>
              <a:t>bronchial and pulmonary</a:t>
            </a:r>
            <a:r>
              <a:rPr lang="en-US" sz="3200" dirty="0" smtClean="0"/>
              <a:t> diseases, </a:t>
            </a:r>
            <a:endParaRPr lang="fa-IR" sz="3200" dirty="0" smtClean="0"/>
          </a:p>
          <a:p>
            <a:pPr algn="just"/>
            <a:r>
              <a:rPr lang="en-US" sz="3200" b="1" dirty="0" err="1" smtClean="0"/>
              <a:t>gastroenterologic</a:t>
            </a:r>
            <a:r>
              <a:rPr lang="en-US" sz="3200" dirty="0" smtClean="0"/>
              <a:t> disorders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7906306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Causes of Intraoral Halitosis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Tongue coating, poor oral hygiene, gingivitis, and periodontitis </a:t>
            </a:r>
            <a:r>
              <a:rPr lang="en-US" dirty="0"/>
              <a:t>are the predominant causative </a:t>
            </a:r>
            <a:r>
              <a:rPr lang="en-US" dirty="0" smtClean="0"/>
              <a:t>factors.</a:t>
            </a:r>
          </a:p>
          <a:p>
            <a:pPr algn="just"/>
            <a:r>
              <a:rPr lang="en-US" dirty="0"/>
              <a:t>It is the result of the </a:t>
            </a:r>
            <a:r>
              <a:rPr lang="en-US" b="1" dirty="0"/>
              <a:t>degradatio</a:t>
            </a:r>
            <a:r>
              <a:rPr lang="en-US" dirty="0"/>
              <a:t>n of </a:t>
            </a:r>
            <a:r>
              <a:rPr lang="en-US" dirty="0" smtClean="0"/>
              <a:t>by </a:t>
            </a:r>
            <a:r>
              <a:rPr lang="en-US" b="1" dirty="0"/>
              <a:t>anaerobic bacteria. organic substrates </a:t>
            </a:r>
            <a:endParaRPr lang="en-US" b="1" dirty="0" smtClean="0"/>
          </a:p>
          <a:p>
            <a:pPr algn="just"/>
            <a:r>
              <a:rPr lang="en-US" dirty="0" smtClean="0"/>
              <a:t>During </a:t>
            </a:r>
            <a:r>
              <a:rPr lang="en-US" dirty="0"/>
              <a:t>the process of </a:t>
            </a:r>
            <a:r>
              <a:rPr lang="en-US" i="1" dirty="0"/>
              <a:t>bacterial putrefaction, peptides and proteins present in saliva, food debris, gingival </a:t>
            </a:r>
            <a:r>
              <a:rPr lang="en-US" i="1" dirty="0" err="1"/>
              <a:t>crevicular</a:t>
            </a:r>
            <a:r>
              <a:rPr lang="en-US" i="1" dirty="0"/>
              <a:t> </a:t>
            </a:r>
            <a:r>
              <a:rPr lang="en-US" i="1" dirty="0" smtClean="0"/>
              <a:t>fluid</a:t>
            </a:r>
            <a:r>
              <a:rPr lang="en-US" i="1" dirty="0"/>
              <a:t>, interdental plaque, shed epithelial cells, postnasal drip, and blood are </a:t>
            </a:r>
            <a:r>
              <a:rPr lang="en-US" dirty="0"/>
              <a:t>hydrolyzed </a:t>
            </a:r>
            <a:endParaRPr lang="en-US" dirty="0" smtClean="0"/>
          </a:p>
          <a:p>
            <a:pPr algn="just"/>
            <a:r>
              <a:rPr lang="en-US" dirty="0" smtClean="0"/>
              <a:t>to </a:t>
            </a:r>
            <a:r>
              <a:rPr lang="en-US" b="1" dirty="0" smtClean="0"/>
              <a:t>sulfide-containing </a:t>
            </a:r>
            <a:r>
              <a:rPr lang="en-US" b="1" dirty="0"/>
              <a:t>and </a:t>
            </a:r>
            <a:r>
              <a:rPr lang="en-US" b="1" dirty="0" smtClean="0"/>
              <a:t>non–sulfide-containing </a:t>
            </a:r>
            <a:r>
              <a:rPr lang="en-US" b="1" dirty="0"/>
              <a:t>amino acids</a:t>
            </a:r>
            <a:r>
              <a:rPr lang="en-US" dirty="0"/>
              <a:t>, which can be further metabolized. </a:t>
            </a:r>
          </a:p>
        </p:txBody>
      </p:sp>
    </p:spTree>
    <p:extLst>
      <p:ext uri="{BB962C8B-B14F-4D97-AF65-F5344CB8AC3E}">
        <p14:creationId xmlns:p14="http://schemas.microsoft.com/office/powerpoint/2010/main" val="2747901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/>
              <a:t>The </a:t>
            </a:r>
            <a:r>
              <a:rPr lang="en-US" b="1" dirty="0"/>
              <a:t>proteolytic degradation </a:t>
            </a:r>
            <a:r>
              <a:rPr lang="en-US" dirty="0"/>
              <a:t>of </a:t>
            </a:r>
            <a:r>
              <a:rPr lang="en-US" b="1" dirty="0"/>
              <a:t>sulfur containing amino acids </a:t>
            </a:r>
            <a:r>
              <a:rPr lang="en-US" dirty="0"/>
              <a:t>(</a:t>
            </a:r>
            <a:r>
              <a:rPr lang="en-US" b="1" dirty="0"/>
              <a:t>cysteine</a:t>
            </a:r>
            <a:r>
              <a:rPr lang="en-US" dirty="0"/>
              <a:t>, </a:t>
            </a:r>
            <a:r>
              <a:rPr lang="en-US" b="1" dirty="0" err="1"/>
              <a:t>cystine</a:t>
            </a:r>
            <a:r>
              <a:rPr lang="en-US" dirty="0"/>
              <a:t>, and </a:t>
            </a:r>
            <a:r>
              <a:rPr lang="en-US" b="1" dirty="0"/>
              <a:t>methionine</a:t>
            </a:r>
            <a:r>
              <a:rPr lang="en-US" dirty="0"/>
              <a:t>) by </a:t>
            </a:r>
            <a:r>
              <a:rPr lang="en-US" b="1" dirty="0" smtClean="0"/>
              <a:t>gram negative </a:t>
            </a:r>
            <a:r>
              <a:rPr lang="en-US" dirty="0"/>
              <a:t>bacteria produces </a:t>
            </a:r>
            <a:r>
              <a:rPr lang="en-US" b="1" dirty="0" smtClean="0"/>
              <a:t>sulfur containing </a:t>
            </a:r>
            <a:r>
              <a:rPr lang="en-US" b="1" dirty="0"/>
              <a:t>gases </a:t>
            </a:r>
            <a:r>
              <a:rPr lang="en-US" dirty="0"/>
              <a:t>such as hydrogen </a:t>
            </a:r>
            <a:r>
              <a:rPr lang="en-US" dirty="0" smtClean="0"/>
              <a:t>sulfide </a:t>
            </a:r>
            <a:r>
              <a:rPr lang="en-US" dirty="0"/>
              <a:t>(</a:t>
            </a:r>
            <a:r>
              <a:rPr lang="en-US" b="1" dirty="0"/>
              <a:t>H2 S</a:t>
            </a:r>
            <a:r>
              <a:rPr lang="en-US" dirty="0"/>
              <a:t>) and </a:t>
            </a:r>
            <a:r>
              <a:rPr lang="en-US" dirty="0" err="1"/>
              <a:t>methylmercaptan</a:t>
            </a:r>
            <a:r>
              <a:rPr lang="en-US" dirty="0"/>
              <a:t> (</a:t>
            </a:r>
            <a:r>
              <a:rPr lang="en-US" b="1" dirty="0"/>
              <a:t>CH3 SH</a:t>
            </a:r>
            <a:r>
              <a:rPr lang="en-US" dirty="0"/>
              <a:t>).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20195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for </a:t>
            </a:r>
            <a:r>
              <a:rPr lang="en-US" b="1" dirty="0"/>
              <a:t>oral malodor</a:t>
            </a:r>
            <a:r>
              <a:rPr lang="en-US" dirty="0"/>
              <a:t>, the unpleasant smell of the breath </a:t>
            </a:r>
            <a:r>
              <a:rPr lang="en-US" b="1" dirty="0"/>
              <a:t>mainly originates </a:t>
            </a:r>
            <a:r>
              <a:rPr lang="en-US" dirty="0"/>
              <a:t>from </a:t>
            </a:r>
            <a:r>
              <a:rPr lang="en-US" b="1" dirty="0"/>
              <a:t>VSCs</a:t>
            </a:r>
            <a:r>
              <a:rPr lang="en-US" dirty="0"/>
              <a:t>, especially </a:t>
            </a:r>
            <a:r>
              <a:rPr lang="en-US" b="1" dirty="0"/>
              <a:t>hydrogen </a:t>
            </a:r>
            <a:r>
              <a:rPr lang="en-US" b="1" dirty="0" smtClean="0"/>
              <a:t>sulfide</a:t>
            </a:r>
            <a:r>
              <a:rPr lang="en-US" dirty="0"/>
              <a:t>, </a:t>
            </a:r>
            <a:r>
              <a:rPr lang="en-US" b="1" dirty="0" err="1" smtClean="0"/>
              <a:t>methylmercaptan</a:t>
            </a:r>
            <a:r>
              <a:rPr lang="en-US" dirty="0"/>
              <a:t>, and (less </a:t>
            </a:r>
            <a:r>
              <a:rPr lang="en-US" dirty="0" smtClean="0"/>
              <a:t>significantly</a:t>
            </a:r>
            <a:r>
              <a:rPr lang="en-US" dirty="0"/>
              <a:t>) </a:t>
            </a:r>
            <a:r>
              <a:rPr lang="en-US" b="1" dirty="0"/>
              <a:t>dimethyl </a:t>
            </a:r>
            <a:r>
              <a:rPr lang="en-US" b="1" dirty="0" smtClean="0"/>
              <a:t>sulfide</a:t>
            </a:r>
            <a:r>
              <a:rPr lang="en-US" dirty="0" smtClean="0"/>
              <a:t> </a:t>
            </a:r>
            <a:r>
              <a:rPr lang="en-US" b="1" dirty="0" smtClean="0"/>
              <a:t>(CH3 </a:t>
            </a:r>
            <a:r>
              <a:rPr lang="en-US" b="1" dirty="0"/>
              <a:t>)2 </a:t>
            </a:r>
            <a:r>
              <a:rPr lang="en-US" b="1" dirty="0" smtClean="0"/>
              <a:t>S</a:t>
            </a:r>
            <a:r>
              <a:rPr lang="en-US" dirty="0" smtClean="0"/>
              <a:t>.</a:t>
            </a:r>
          </a:p>
          <a:p>
            <a:pPr algn="just"/>
            <a:r>
              <a:rPr lang="en-US" dirty="0" smtClean="0"/>
              <a:t>Other </a:t>
            </a:r>
            <a:r>
              <a:rPr lang="en-US" dirty="0"/>
              <a:t>compounds, such as the </a:t>
            </a:r>
            <a:r>
              <a:rPr lang="en-US" i="1" dirty="0"/>
              <a:t>diamines</a:t>
            </a:r>
            <a:r>
              <a:rPr lang="en-US" dirty="0"/>
              <a:t> </a:t>
            </a:r>
            <a:r>
              <a:rPr lang="fa-IR" dirty="0" smtClean="0"/>
              <a:t>)</a:t>
            </a:r>
            <a:r>
              <a:rPr lang="en-US" b="1" dirty="0" smtClean="0"/>
              <a:t>indole</a:t>
            </a:r>
            <a:r>
              <a:rPr lang="en-US" dirty="0" smtClean="0"/>
              <a:t> </a:t>
            </a:r>
            <a:r>
              <a:rPr lang="en-US" dirty="0"/>
              <a:t>and </a:t>
            </a:r>
            <a:r>
              <a:rPr lang="en-US" b="1" dirty="0" err="1" smtClean="0"/>
              <a:t>skatole</a:t>
            </a:r>
            <a:r>
              <a:rPr lang="fa-IR" b="1" dirty="0" smtClean="0"/>
              <a:t>(</a:t>
            </a:r>
            <a:r>
              <a:rPr lang="en-US" dirty="0" smtClean="0"/>
              <a:t>, </a:t>
            </a:r>
            <a:r>
              <a:rPr lang="en-US" dirty="0"/>
              <a:t>the polyamines </a:t>
            </a:r>
            <a:r>
              <a:rPr lang="fa-IR" dirty="0" smtClean="0"/>
              <a:t>)</a:t>
            </a:r>
            <a:r>
              <a:rPr lang="en-US" i="1" dirty="0" smtClean="0"/>
              <a:t>putrescine</a:t>
            </a:r>
            <a:r>
              <a:rPr lang="en-US" dirty="0" smtClean="0"/>
              <a:t> </a:t>
            </a:r>
            <a:r>
              <a:rPr lang="en-US" dirty="0"/>
              <a:t>and </a:t>
            </a:r>
            <a:r>
              <a:rPr lang="en-US" i="1" dirty="0" err="1" smtClean="0"/>
              <a:t>cadaverine</a:t>
            </a:r>
            <a:r>
              <a:rPr lang="fa-IR" i="1" dirty="0" smtClean="0"/>
              <a:t>(</a:t>
            </a:r>
            <a:r>
              <a:rPr lang="en-US" dirty="0" smtClean="0"/>
              <a:t>, </a:t>
            </a:r>
            <a:r>
              <a:rPr lang="en-US" dirty="0"/>
              <a:t>and the </a:t>
            </a:r>
            <a:r>
              <a:rPr lang="en-US" i="1" dirty="0"/>
              <a:t>carboxylic acids </a:t>
            </a:r>
            <a:r>
              <a:rPr lang="fa-IR" i="1" dirty="0"/>
              <a:t>)</a:t>
            </a:r>
            <a:r>
              <a:rPr lang="en-US" i="1" dirty="0" smtClean="0"/>
              <a:t>acetic</a:t>
            </a:r>
            <a:r>
              <a:rPr lang="en-US" i="1" dirty="0"/>
              <a:t>, butyric</a:t>
            </a:r>
            <a:r>
              <a:rPr lang="en-US" dirty="0"/>
              <a:t>, and </a:t>
            </a:r>
            <a:r>
              <a:rPr lang="en-US" i="1" dirty="0"/>
              <a:t>propionic </a:t>
            </a:r>
            <a:r>
              <a:rPr lang="en-US" i="1" dirty="0" smtClean="0"/>
              <a:t>acid</a:t>
            </a:r>
            <a:r>
              <a:rPr lang="fa-IR" i="1" dirty="0" smtClean="0"/>
              <a:t>(</a:t>
            </a:r>
            <a:r>
              <a:rPr lang="en-US" dirty="0" smtClean="0"/>
              <a:t>, </a:t>
            </a:r>
            <a:r>
              <a:rPr lang="en-US" dirty="0"/>
              <a:t>are also formed by </a:t>
            </a:r>
            <a:r>
              <a:rPr lang="en-US" i="1" dirty="0"/>
              <a:t>proteolytic degradation</a:t>
            </a:r>
            <a:r>
              <a:rPr lang="en-US" dirty="0"/>
              <a:t> of </a:t>
            </a:r>
            <a:r>
              <a:rPr lang="en-US" b="1" dirty="0" smtClean="0"/>
              <a:t>non sulfur</a:t>
            </a:r>
            <a:r>
              <a:rPr lang="en-US" dirty="0" smtClean="0"/>
              <a:t> containing </a:t>
            </a:r>
            <a:r>
              <a:rPr lang="en-US" b="1" dirty="0"/>
              <a:t>amino acids </a:t>
            </a:r>
            <a:r>
              <a:rPr lang="en-US" dirty="0"/>
              <a:t>by oral </a:t>
            </a:r>
            <a:r>
              <a:rPr lang="en-US" dirty="0" smtClean="0"/>
              <a:t>microorganisms.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734859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Tongue and Tongue Coating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</a:t>
            </a:r>
            <a:r>
              <a:rPr lang="en-US" b="1" dirty="0"/>
              <a:t>dorsal tongue mucosa</a:t>
            </a:r>
            <a:r>
              <a:rPr lang="en-US" dirty="0"/>
              <a:t>, with an area of </a:t>
            </a:r>
            <a:r>
              <a:rPr lang="en-US" b="1" dirty="0"/>
              <a:t>25 cm2</a:t>
            </a:r>
            <a:r>
              <a:rPr lang="en-US" dirty="0"/>
              <a:t>, has a very </a:t>
            </a:r>
            <a:r>
              <a:rPr lang="en-US" b="1" dirty="0"/>
              <a:t>irregular</a:t>
            </a:r>
            <a:r>
              <a:rPr lang="en-US" dirty="0"/>
              <a:t> surface </a:t>
            </a:r>
            <a:r>
              <a:rPr lang="en-US" dirty="0" smtClean="0"/>
              <a:t>topography.</a:t>
            </a:r>
          </a:p>
          <a:p>
            <a:r>
              <a:rPr lang="en-US" dirty="0"/>
              <a:t>The </a:t>
            </a:r>
            <a:r>
              <a:rPr lang="en-US" i="1" dirty="0"/>
              <a:t>innumerable depressions </a:t>
            </a:r>
            <a:r>
              <a:rPr lang="en-US" dirty="0"/>
              <a:t>in the tongue surface are ideal niches for bacterial adhesion and growth, sheltered from cleaning </a:t>
            </a:r>
            <a:r>
              <a:rPr lang="en-US" dirty="0" smtClean="0"/>
              <a:t>actions.</a:t>
            </a:r>
          </a:p>
          <a:p>
            <a:r>
              <a:rPr lang="en-US" dirty="0"/>
              <a:t>Moreover, </a:t>
            </a:r>
            <a:r>
              <a:rPr lang="en-US" b="1" dirty="0"/>
              <a:t>desquamated cells </a:t>
            </a:r>
            <a:r>
              <a:rPr lang="en-US" dirty="0"/>
              <a:t>and </a:t>
            </a:r>
            <a:r>
              <a:rPr lang="en-US" b="1" dirty="0"/>
              <a:t>food remnants </a:t>
            </a:r>
            <a:r>
              <a:rPr lang="en-US" dirty="0"/>
              <a:t>also remain trapped in these retention sites and consequently can be </a:t>
            </a:r>
            <a:r>
              <a:rPr lang="en-US" b="1" dirty="0" smtClean="0"/>
              <a:t>putrefied</a:t>
            </a:r>
            <a:r>
              <a:rPr lang="en-US" dirty="0" smtClean="0"/>
              <a:t> </a:t>
            </a:r>
            <a:r>
              <a:rPr lang="en-US" dirty="0"/>
              <a:t>by the </a:t>
            </a:r>
            <a:r>
              <a:rPr lang="en-US" b="1" dirty="0" smtClean="0"/>
              <a:t>bacteria</a:t>
            </a:r>
            <a:r>
              <a:rPr lang="en-US" dirty="0" smtClean="0"/>
              <a:t>.</a:t>
            </a:r>
          </a:p>
          <a:p>
            <a:r>
              <a:rPr lang="en-US" b="1" dirty="0" smtClean="0"/>
              <a:t>coating </a:t>
            </a:r>
            <a:r>
              <a:rPr lang="en-US" b="1" dirty="0"/>
              <a:t>on the tongue </a:t>
            </a:r>
            <a:r>
              <a:rPr lang="en-US" b="1" dirty="0" smtClean="0"/>
              <a:t>dorsum</a:t>
            </a:r>
            <a:r>
              <a:rPr lang="fa-IR" dirty="0" smtClean="0"/>
              <a:t>:</a:t>
            </a:r>
            <a:r>
              <a:rPr lang="en-US" b="1" dirty="0" smtClean="0"/>
              <a:t> </a:t>
            </a:r>
            <a:r>
              <a:rPr lang="en-US" dirty="0"/>
              <a:t>Accumulated food </a:t>
            </a:r>
            <a:r>
              <a:rPr lang="en-US" dirty="0" smtClean="0"/>
              <a:t>remnants</a:t>
            </a:r>
            <a:r>
              <a:rPr lang="fa-IR" dirty="0" smtClean="0"/>
              <a:t>+ </a:t>
            </a:r>
            <a:r>
              <a:rPr lang="en-US" dirty="0" smtClean="0"/>
              <a:t>bacteria</a:t>
            </a:r>
            <a:r>
              <a:rPr lang="fa-IR" dirty="0" smtClean="0"/>
              <a:t>+</a:t>
            </a:r>
            <a:r>
              <a:rPr lang="en-US" dirty="0" smtClean="0"/>
              <a:t> </a:t>
            </a:r>
            <a:r>
              <a:rPr lang="en-US" dirty="0"/>
              <a:t>exfoliated </a:t>
            </a:r>
            <a:r>
              <a:rPr lang="en-US" dirty="0" smtClean="0"/>
              <a:t>cells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67941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41208</TotalTime>
  <Words>2679</Words>
  <Application>Microsoft Office PowerPoint</Application>
  <PresentationFormat>Widescreen</PresentationFormat>
  <Paragraphs>177</Paragraphs>
  <Slides>47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47</vt:i4>
      </vt:variant>
    </vt:vector>
  </HeadingPairs>
  <TitlesOfParts>
    <vt:vector size="52" baseType="lpstr">
      <vt:lpstr>Arial</vt:lpstr>
      <vt:lpstr>Calibri</vt:lpstr>
      <vt:lpstr>Calibri Light</vt:lpstr>
      <vt:lpstr>Wingdings</vt:lpstr>
      <vt:lpstr>Office Theme</vt:lpstr>
      <vt:lpstr>Halitosis (Breath Malodor)</vt:lpstr>
      <vt:lpstr>PowerPoint Presentation</vt:lpstr>
      <vt:lpstr>PowerPoint Presentation</vt:lpstr>
      <vt:lpstr>Etiology</vt:lpstr>
      <vt:lpstr>PowerPoint Presentation</vt:lpstr>
      <vt:lpstr>Causes of Intraoral Halitosis</vt:lpstr>
      <vt:lpstr>PowerPoint Presentation</vt:lpstr>
      <vt:lpstr>PowerPoint Presentation</vt:lpstr>
      <vt:lpstr>Tongue and Tongue Coating</vt:lpstr>
      <vt:lpstr>PowerPoint Presentation</vt:lpstr>
      <vt:lpstr>Periodontal Infections</vt:lpstr>
      <vt:lpstr>PowerPoint Presentation</vt:lpstr>
      <vt:lpstr>Dental Disorders</vt:lpstr>
      <vt:lpstr>Dry Mouth</vt:lpstr>
      <vt:lpstr>Extraoral Causes</vt:lpstr>
      <vt:lpstr>PowerPoint Presentation</vt:lpstr>
      <vt:lpstr>PowerPoint Presentation</vt:lpstr>
      <vt:lpstr>PowerPoint Presentation</vt:lpstr>
      <vt:lpstr>Gastrointestinal Tract</vt:lpstr>
      <vt:lpstr>PowerPoint Presentation</vt:lpstr>
      <vt:lpstr>PowerPoint Presentation</vt:lpstr>
      <vt:lpstr>PowerPoint Presentation</vt:lpstr>
      <vt:lpstr>Organoleptic Rating</vt:lpstr>
      <vt:lpstr>PowerPoint Presentation</vt:lpstr>
      <vt:lpstr>In an organoleptic assessment, the judge smells a series of air samples, as follows: </vt:lpstr>
      <vt:lpstr>Portable Volatile Sulfur Monitor</vt:lpstr>
      <vt:lpstr>PowerPoint Presentation</vt:lpstr>
      <vt:lpstr>PowerPoint Presentation</vt:lpstr>
      <vt:lpstr>PowerPoint Presentation</vt:lpstr>
      <vt:lpstr>Gas Chromatography</vt:lpstr>
      <vt:lpstr>PowerPoint Presentation</vt:lpstr>
      <vt:lpstr>PowerPoint Presentation</vt:lpstr>
      <vt:lpstr>PowerPoint Presentation</vt:lpstr>
      <vt:lpstr>PowerPoint Presentation</vt:lpstr>
      <vt:lpstr>Treatment of Intraoral Halitosis or Oral Malodor</vt:lpstr>
      <vt:lpstr>Mechanical Reduction of Intraoral Nutrients and Microorganisms</vt:lpstr>
      <vt:lpstr>PowerPoint Presentation</vt:lpstr>
      <vt:lpstr>PowerPoint Presentation</vt:lpstr>
      <vt:lpstr>Chemical Reduction of Oral Microbial Load</vt:lpstr>
      <vt:lpstr>Chlorhexidine</vt:lpstr>
      <vt:lpstr>Essential Oils</vt:lpstr>
      <vt:lpstr>Triclosan</vt:lpstr>
      <vt:lpstr>Amine Fluoride and Stannous Fluoride</vt:lpstr>
      <vt:lpstr>PowerPoint Presentation</vt:lpstr>
      <vt:lpstr>Conversion of Volatile Sulfur Compounds</vt:lpstr>
      <vt:lpstr>PowerPoint Presentation</vt:lpstr>
      <vt:lpstr>Masking the Malodor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Halitosis (Breath Malodor)</dc:title>
  <dc:creator>Rayan_Pardaz</dc:creator>
  <cp:lastModifiedBy>Rayan_Pardaz</cp:lastModifiedBy>
  <cp:revision>219</cp:revision>
  <dcterms:created xsi:type="dcterms:W3CDTF">2025-11-17T08:20:15Z</dcterms:created>
  <dcterms:modified xsi:type="dcterms:W3CDTF">2026-01-05T19:09:00Z</dcterms:modified>
</cp:coreProperties>
</file>