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9" r:id="rId4"/>
    <p:sldId id="260" r:id="rId5"/>
    <p:sldId id="335" r:id="rId6"/>
    <p:sldId id="261" r:id="rId7"/>
    <p:sldId id="282" r:id="rId8"/>
    <p:sldId id="263" r:id="rId9"/>
    <p:sldId id="265" r:id="rId10"/>
    <p:sldId id="267" r:id="rId11"/>
    <p:sldId id="269" r:id="rId12"/>
    <p:sldId id="270" r:id="rId13"/>
    <p:sldId id="271" r:id="rId14"/>
    <p:sldId id="286" r:id="rId15"/>
    <p:sldId id="273" r:id="rId16"/>
    <p:sldId id="274" r:id="rId17"/>
    <p:sldId id="275" r:id="rId18"/>
    <p:sldId id="276" r:id="rId19"/>
    <p:sldId id="278" r:id="rId20"/>
    <p:sldId id="279" r:id="rId21"/>
    <p:sldId id="290" r:id="rId22"/>
    <p:sldId id="287" r:id="rId23"/>
    <p:sldId id="288" r:id="rId24"/>
    <p:sldId id="289" r:id="rId25"/>
    <p:sldId id="291" r:id="rId26"/>
    <p:sldId id="295" r:id="rId27"/>
    <p:sldId id="336" r:id="rId28"/>
    <p:sldId id="292" r:id="rId29"/>
    <p:sldId id="293" r:id="rId30"/>
    <p:sldId id="297" r:id="rId31"/>
    <p:sldId id="298" r:id="rId32"/>
    <p:sldId id="299" r:id="rId33"/>
    <p:sldId id="337" r:id="rId34"/>
    <p:sldId id="304" r:id="rId35"/>
    <p:sldId id="305" r:id="rId36"/>
    <p:sldId id="301" r:id="rId37"/>
    <p:sldId id="302" r:id="rId38"/>
    <p:sldId id="303" r:id="rId39"/>
    <p:sldId id="306" r:id="rId40"/>
    <p:sldId id="307" r:id="rId41"/>
    <p:sldId id="308" r:id="rId42"/>
    <p:sldId id="309" r:id="rId43"/>
    <p:sldId id="310" r:id="rId44"/>
    <p:sldId id="312" r:id="rId45"/>
    <p:sldId id="315" r:id="rId46"/>
    <p:sldId id="313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6" r:id="rId57"/>
    <p:sldId id="327" r:id="rId58"/>
    <p:sldId id="334" r:id="rId59"/>
    <p:sldId id="338" r:id="rId60"/>
    <p:sldId id="333" r:id="rId61"/>
    <p:sldId id="33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518C-B172-47F5-BC04-3D1283424A7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8EA3B-3B9E-4BDA-B368-EFC8FE90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8EA3B-3B9E-4BDA-B368-EFC8FE90AF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9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8EA3B-3B9E-4BDA-B368-EFC8FE90AF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4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2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4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21D0-21E4-4F35-AB0F-F0D4F241BB9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1E89-DE2F-43BA-8085-8F2B69C9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96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Gingival Enlargement and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73" y="56991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Chronic inflammatory </a:t>
            </a:r>
            <a:r>
              <a:rPr lang="en-US" dirty="0" smtClean="0"/>
              <a:t>GO is associated with </a:t>
            </a:r>
            <a:r>
              <a:rPr lang="en-US" b="1" dirty="0" smtClean="0"/>
              <a:t>microbial biofilm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The biofilm can be linked to a lack of </a:t>
            </a:r>
            <a:r>
              <a:rPr lang="en-US" b="1" dirty="0" smtClean="0"/>
              <a:t>proper oral hygiene</a:t>
            </a:r>
            <a:r>
              <a:rPr lang="en-US" dirty="0" smtClean="0"/>
              <a:t>, </a:t>
            </a:r>
            <a:r>
              <a:rPr lang="en-US" b="1" dirty="0" smtClean="0"/>
              <a:t>orthodontic appliances</a:t>
            </a:r>
            <a:r>
              <a:rPr lang="en-US" dirty="0" smtClean="0"/>
              <a:t>, faulty restoration </a:t>
            </a:r>
            <a:r>
              <a:rPr lang="en-US" b="1" dirty="0" smtClean="0"/>
              <a:t>margins</a:t>
            </a:r>
            <a:r>
              <a:rPr lang="en-US" dirty="0" smtClean="0"/>
              <a:t>, misaligned teeth, oral habits, an </a:t>
            </a:r>
            <a:r>
              <a:rPr lang="en-US" b="1" dirty="0" smtClean="0"/>
              <a:t>open bite</a:t>
            </a:r>
            <a:r>
              <a:rPr lang="en-US" dirty="0" smtClean="0"/>
              <a:t>,… </a:t>
            </a:r>
          </a:p>
          <a:p>
            <a:pPr algn="just"/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28" y="2387600"/>
            <a:ext cx="4476172" cy="44704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46" y="2387600"/>
            <a:ext cx="4522354" cy="40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Chronic </a:t>
            </a:r>
            <a:r>
              <a:rPr lang="en-US" dirty="0" smtClean="0"/>
              <a:t>gingivitis associated </a:t>
            </a:r>
            <a:r>
              <a:rPr lang="en-US" b="1" dirty="0" smtClean="0"/>
              <a:t>GO</a:t>
            </a:r>
            <a:r>
              <a:rPr lang="en-US" dirty="0" smtClean="0"/>
              <a:t> is often seen in patients who are </a:t>
            </a:r>
            <a:r>
              <a:rPr lang="en-US" b="1" dirty="0" smtClean="0"/>
              <a:t>mouth breathers</a:t>
            </a:r>
            <a:r>
              <a:rPr lang="en-US" b="1" dirty="0" smtClean="0"/>
              <a:t>. </a:t>
            </a:r>
            <a:endParaRPr lang="en-US" b="1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/>
              <a:t>gingiva appears </a:t>
            </a:r>
            <a:r>
              <a:rPr lang="en-US" b="1" dirty="0" smtClean="0"/>
              <a:t>red </a:t>
            </a:r>
            <a:r>
              <a:rPr lang="en-US" dirty="0" smtClean="0"/>
              <a:t>and </a:t>
            </a:r>
            <a:r>
              <a:rPr lang="en-US" b="1" dirty="0" smtClean="0"/>
              <a:t>edematous</a:t>
            </a:r>
            <a:r>
              <a:rPr lang="en-US" dirty="0" smtClean="0"/>
              <a:t>, with a </a:t>
            </a:r>
            <a:r>
              <a:rPr lang="en-US" b="1" dirty="0" smtClean="0"/>
              <a:t>diffuse </a:t>
            </a:r>
            <a:r>
              <a:rPr lang="en-US" b="1" dirty="0" smtClean="0"/>
              <a:t>surface shininess </a:t>
            </a:r>
            <a:r>
              <a:rPr lang="en-US" dirty="0" smtClean="0"/>
              <a:t>of the exposed area.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maxillary anterior region </a:t>
            </a:r>
            <a:r>
              <a:rPr lang="en-US" dirty="0" smtClean="0"/>
              <a:t>is commonly involved. </a:t>
            </a:r>
            <a:endParaRPr lang="en-US" dirty="0" smtClean="0"/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pathogenesis</a:t>
            </a:r>
            <a:r>
              <a:rPr lang="en-US" dirty="0" smtClean="0"/>
              <a:t> of mouth breathing associated gingival changes is far more </a:t>
            </a:r>
            <a:r>
              <a:rPr lang="en-US" b="1" dirty="0" smtClean="0"/>
              <a:t>complex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246188"/>
            <a:ext cx="6697518" cy="4824412"/>
          </a:xfrm>
        </p:spPr>
      </p:pic>
    </p:spTree>
    <p:extLst>
      <p:ext uri="{BB962C8B-B14F-4D97-AF65-F5344CB8AC3E}">
        <p14:creationId xmlns:p14="http://schemas.microsoft.com/office/powerpoint/2010/main" val="52104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3725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Plasma cell gingivitis</a:t>
            </a:r>
            <a:endParaRPr lang="en-US" b="1" dirty="0" smtClean="0"/>
          </a:p>
          <a:p>
            <a:pPr algn="just"/>
            <a:r>
              <a:rPr lang="en-US" dirty="0" smtClean="0"/>
              <a:t>it is </a:t>
            </a:r>
            <a:r>
              <a:rPr lang="en-US" b="1" dirty="0" smtClean="0"/>
              <a:t>unclear</a:t>
            </a:r>
            <a:r>
              <a:rPr lang="en-US" dirty="0" smtClean="0"/>
              <a:t> whether this form of GO is a distinct disease. </a:t>
            </a:r>
          </a:p>
          <a:p>
            <a:pPr algn="just"/>
            <a:r>
              <a:rPr lang="en-US" dirty="0" smtClean="0"/>
              <a:t>It manifests as a </a:t>
            </a:r>
            <a:r>
              <a:rPr lang="en-US" i="1" dirty="0" smtClean="0"/>
              <a:t>mild marginal gingival </a:t>
            </a:r>
            <a:r>
              <a:rPr lang="en-US" dirty="0" smtClean="0"/>
              <a:t>enlargement that </a:t>
            </a:r>
            <a:r>
              <a:rPr lang="en-US" b="1" dirty="0" smtClean="0"/>
              <a:t>extends</a:t>
            </a:r>
            <a:r>
              <a:rPr lang="en-US" dirty="0" smtClean="0"/>
              <a:t> to the </a:t>
            </a:r>
            <a:r>
              <a:rPr lang="en-US" b="1" dirty="0" smtClean="0"/>
              <a:t>attached gingiva</a:t>
            </a:r>
            <a:r>
              <a:rPr lang="en-US" dirty="0" smtClean="0"/>
              <a:t>; the gingiva appears </a:t>
            </a:r>
            <a:r>
              <a:rPr lang="en-US" b="1" dirty="0" smtClean="0"/>
              <a:t>red</a:t>
            </a:r>
            <a:r>
              <a:rPr lang="en-US" dirty="0" smtClean="0"/>
              <a:t>, </a:t>
            </a:r>
            <a:r>
              <a:rPr lang="en-US" b="1" dirty="0" smtClean="0"/>
              <a:t>friable</a:t>
            </a:r>
            <a:r>
              <a:rPr lang="en-US" dirty="0" smtClean="0"/>
              <a:t>, and sometimes</a:t>
            </a:r>
            <a:r>
              <a:rPr lang="en-US" b="1" dirty="0" smtClean="0"/>
              <a:t> granular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It bleeds </a:t>
            </a:r>
            <a:r>
              <a:rPr lang="en-US" b="1" dirty="0" smtClean="0"/>
              <a:t>easily</a:t>
            </a:r>
            <a:r>
              <a:rPr lang="en-US" dirty="0" smtClean="0"/>
              <a:t>, and </a:t>
            </a:r>
            <a:r>
              <a:rPr lang="en-US" b="1" dirty="0" smtClean="0"/>
              <a:t>pseudopockets</a:t>
            </a:r>
            <a:r>
              <a:rPr lang="en-US" dirty="0" smtClean="0"/>
              <a:t> may be present, clinically </a:t>
            </a:r>
            <a:r>
              <a:rPr lang="en-US" b="1" dirty="0" smtClean="0"/>
              <a:t>indistinguishable</a:t>
            </a:r>
            <a:r>
              <a:rPr lang="en-US" dirty="0" smtClean="0"/>
              <a:t> from common forms of chronic gingivitis associated GO except for its </a:t>
            </a:r>
            <a:r>
              <a:rPr lang="en-US" i="1" dirty="0" smtClean="0"/>
              <a:t>localization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Plasma </a:t>
            </a:r>
            <a:r>
              <a:rPr lang="en-US" dirty="0" smtClean="0"/>
              <a:t>cell gingivitis was thought to be </a:t>
            </a:r>
            <a:r>
              <a:rPr lang="en-US" b="1" dirty="0" smtClean="0"/>
              <a:t>allergic</a:t>
            </a:r>
            <a:r>
              <a:rPr lang="en-US" dirty="0" smtClean="0"/>
              <a:t> in origin and possibly a reaction to </a:t>
            </a:r>
            <a:r>
              <a:rPr lang="en-US" i="1" dirty="0" smtClean="0"/>
              <a:t>chewing gum components, dentifrices, or various dietary items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3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629899" cy="4113212"/>
          </a:xfrm>
        </p:spPr>
      </p:pic>
    </p:spTree>
    <p:extLst>
      <p:ext uri="{BB962C8B-B14F-4D97-AF65-F5344CB8AC3E}">
        <p14:creationId xmlns:p14="http://schemas.microsoft.com/office/powerpoint/2010/main" val="220813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Histopathology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Chronic</a:t>
            </a:r>
            <a:r>
              <a:rPr lang="en-US" dirty="0" smtClean="0"/>
              <a:t> </a:t>
            </a:r>
            <a:r>
              <a:rPr lang="en-US" dirty="0" smtClean="0"/>
              <a:t>inflammatory GO lesions show the </a:t>
            </a:r>
            <a:r>
              <a:rPr lang="en-US" b="1" dirty="0" smtClean="0"/>
              <a:t>exudative</a:t>
            </a:r>
            <a:r>
              <a:rPr lang="en-US" dirty="0" smtClean="0"/>
              <a:t> and </a:t>
            </a:r>
            <a:r>
              <a:rPr lang="en-US" b="1" dirty="0" smtClean="0"/>
              <a:t>proliferative</a:t>
            </a:r>
            <a:r>
              <a:rPr lang="en-US" dirty="0" smtClean="0"/>
              <a:t> features of </a:t>
            </a:r>
            <a:r>
              <a:rPr lang="en-US" i="1" dirty="0" smtClean="0"/>
              <a:t>chronic </a:t>
            </a:r>
            <a:r>
              <a:rPr lang="en-US" i="1" dirty="0" smtClean="0"/>
              <a:t>inflammation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64" y="3171815"/>
            <a:ext cx="4301836" cy="31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1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exudative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Deep</a:t>
            </a:r>
            <a:r>
              <a:rPr lang="en-US" b="1" dirty="0" smtClean="0"/>
              <a:t> </a:t>
            </a:r>
            <a:r>
              <a:rPr lang="en-US" b="1" dirty="0"/>
              <a:t>red </a:t>
            </a:r>
            <a:r>
              <a:rPr lang="en-US" dirty="0"/>
              <a:t>or </a:t>
            </a:r>
            <a:r>
              <a:rPr lang="en-US" b="1" dirty="0"/>
              <a:t>bluish red </a:t>
            </a:r>
            <a:r>
              <a:rPr lang="en-US" dirty="0"/>
              <a:t>lesions are </a:t>
            </a:r>
            <a:r>
              <a:rPr lang="en-US" b="1" dirty="0"/>
              <a:t>soft</a:t>
            </a:r>
            <a:r>
              <a:rPr lang="en-US" dirty="0"/>
              <a:t> and </a:t>
            </a:r>
            <a:r>
              <a:rPr lang="en-US" b="1" dirty="0"/>
              <a:t>friable</a:t>
            </a:r>
            <a:r>
              <a:rPr lang="en-US" dirty="0"/>
              <a:t> with a </a:t>
            </a:r>
            <a:r>
              <a:rPr lang="en-US" b="1" dirty="0"/>
              <a:t>smooth</a:t>
            </a:r>
            <a:r>
              <a:rPr lang="en-US" dirty="0"/>
              <a:t>, </a:t>
            </a:r>
            <a:r>
              <a:rPr lang="en-US" b="1" dirty="0"/>
              <a:t>shiny surface </a:t>
            </a:r>
            <a:r>
              <a:rPr lang="en-US" dirty="0"/>
              <a:t>that bleeds easily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smtClean="0"/>
              <a:t>They </a:t>
            </a:r>
            <a:r>
              <a:rPr lang="en-US" dirty="0" smtClean="0"/>
              <a:t>also have a </a:t>
            </a:r>
            <a:r>
              <a:rPr lang="en-US" i="1" dirty="0" smtClean="0"/>
              <a:t>preponderance </a:t>
            </a:r>
            <a:r>
              <a:rPr lang="en-US" dirty="0" smtClean="0"/>
              <a:t>of </a:t>
            </a:r>
            <a:r>
              <a:rPr lang="en-US" b="1" dirty="0" smtClean="0"/>
              <a:t>inflammatory </a:t>
            </a:r>
            <a:r>
              <a:rPr lang="en-US" b="1" dirty="0" smtClean="0"/>
              <a:t>cells </a:t>
            </a:r>
            <a:r>
              <a:rPr lang="en-US" dirty="0" smtClean="0"/>
              <a:t>and </a:t>
            </a:r>
            <a:r>
              <a:rPr lang="en-US" dirty="0" smtClean="0"/>
              <a:t>fl</a:t>
            </a:r>
            <a:r>
              <a:rPr lang="en-US" dirty="0" smtClean="0"/>
              <a:t>uid</a:t>
            </a:r>
            <a:r>
              <a:rPr lang="en-US" dirty="0" smtClean="0"/>
              <a:t>, along with </a:t>
            </a:r>
            <a:r>
              <a:rPr lang="en-US" b="1" dirty="0" smtClean="0"/>
              <a:t>vascular engorgement</a:t>
            </a:r>
            <a:r>
              <a:rPr lang="en-US" dirty="0" smtClean="0"/>
              <a:t>, </a:t>
            </a:r>
            <a:r>
              <a:rPr lang="en-US" b="1" dirty="0" smtClean="0"/>
              <a:t>new </a:t>
            </a:r>
            <a:r>
              <a:rPr lang="en-US" b="1" dirty="0" smtClean="0"/>
              <a:t>capillary </a:t>
            </a:r>
            <a:r>
              <a:rPr lang="en-US" b="1" dirty="0" smtClean="0"/>
              <a:t>formation</a:t>
            </a:r>
            <a:r>
              <a:rPr lang="en-US" dirty="0" smtClean="0"/>
              <a:t>, and associated degenerative changes.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Proliferative: </a:t>
            </a:r>
            <a:r>
              <a:rPr lang="en-US" dirty="0" smtClean="0"/>
              <a:t>Lesions </a:t>
            </a:r>
            <a:r>
              <a:rPr lang="en-US" dirty="0" smtClean="0"/>
              <a:t>that are relatively </a:t>
            </a:r>
            <a:r>
              <a:rPr lang="en-US" b="1" dirty="0" smtClean="0"/>
              <a:t>firm</a:t>
            </a:r>
            <a:r>
              <a:rPr lang="en-US" dirty="0" smtClean="0"/>
              <a:t>, </a:t>
            </a:r>
            <a:r>
              <a:rPr lang="en-US" b="1" dirty="0" smtClean="0"/>
              <a:t>resilient</a:t>
            </a:r>
            <a:r>
              <a:rPr lang="en-US" dirty="0" smtClean="0"/>
              <a:t>, and </a:t>
            </a:r>
            <a:r>
              <a:rPr lang="en-US" b="1" dirty="0" smtClean="0"/>
              <a:t>pink</a:t>
            </a:r>
            <a:r>
              <a:rPr lang="en-US" dirty="0" smtClean="0"/>
              <a:t> have a greater </a:t>
            </a:r>
            <a:r>
              <a:rPr lang="en-US" b="1" dirty="0" smtClean="0"/>
              <a:t>fibrotic component</a:t>
            </a:r>
            <a:r>
              <a:rPr lang="en-US" dirty="0" smtClean="0"/>
              <a:t>, with an </a:t>
            </a:r>
            <a:r>
              <a:rPr lang="en-US" b="1" dirty="0" smtClean="0"/>
              <a:t>abundance</a:t>
            </a:r>
            <a:r>
              <a:rPr lang="en-US" dirty="0" smtClean="0"/>
              <a:t> of </a:t>
            </a:r>
            <a:r>
              <a:rPr lang="en-US" b="1" dirty="0" smtClean="0"/>
              <a:t>fibroblasts </a:t>
            </a:r>
            <a:r>
              <a:rPr lang="en-US" dirty="0" smtClean="0"/>
              <a:t>and </a:t>
            </a:r>
            <a:r>
              <a:rPr lang="en-US" b="1" dirty="0" smtClean="0"/>
              <a:t>collagen </a:t>
            </a:r>
            <a:r>
              <a:rPr lang="en-US" b="1" dirty="0" smtClean="0"/>
              <a:t>fibers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5047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Chronic enlargement of the gingiva due to gingivitis is </a:t>
            </a:r>
            <a:r>
              <a:rPr lang="en-US" b="1" dirty="0" smtClean="0"/>
              <a:t>reversible</a:t>
            </a:r>
            <a:r>
              <a:rPr lang="en-US" dirty="0" smtClean="0"/>
              <a:t> and can be resolved by removing the etiologic factors, including </a:t>
            </a:r>
            <a:r>
              <a:rPr lang="en-US" b="1" dirty="0" smtClean="0"/>
              <a:t>controlling the biofilm </a:t>
            </a:r>
            <a:r>
              <a:rPr lang="en-US" dirty="0" smtClean="0"/>
              <a:t>and any </a:t>
            </a:r>
            <a:r>
              <a:rPr lang="en-US" i="1" dirty="0" smtClean="0"/>
              <a:t>contributing environmental factors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In </a:t>
            </a:r>
            <a:r>
              <a:rPr lang="en-US" b="1" dirty="0" smtClean="0"/>
              <a:t>severe forms </a:t>
            </a:r>
            <a:r>
              <a:rPr lang="en-US" dirty="0" smtClean="0"/>
              <a:t>of inflammatory enlargement, </a:t>
            </a:r>
            <a:r>
              <a:rPr lang="en-US" b="1" dirty="0" smtClean="0"/>
              <a:t>surgical approaches </a:t>
            </a:r>
            <a:r>
              <a:rPr lang="en-US" dirty="0" smtClean="0"/>
              <a:t>may be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3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Drug Induced </a:t>
            </a:r>
            <a:r>
              <a:rPr lang="en-US" b="1" dirty="0" smtClean="0"/>
              <a:t>Overgrowth of Gingiva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most common </a:t>
            </a:r>
            <a:r>
              <a:rPr lang="en-US" dirty="0" smtClean="0"/>
              <a:t>forms of DIGO are caused by </a:t>
            </a:r>
            <a:r>
              <a:rPr lang="en-US" b="1" dirty="0" smtClean="0"/>
              <a:t>anticonvulsants</a:t>
            </a:r>
            <a:r>
              <a:rPr lang="en-US" dirty="0" smtClean="0"/>
              <a:t>, </a:t>
            </a:r>
            <a:r>
              <a:rPr lang="en-US" b="1" dirty="0" smtClean="0"/>
              <a:t>calcium channel blockers</a:t>
            </a:r>
            <a:r>
              <a:rPr lang="en-US" dirty="0" smtClean="0"/>
              <a:t>, and </a:t>
            </a:r>
            <a:r>
              <a:rPr lang="en-US" b="1" dirty="0" err="1" smtClean="0"/>
              <a:t>immunosuppressants</a:t>
            </a:r>
            <a:r>
              <a:rPr lang="en-US" dirty="0" smtClean="0"/>
              <a:t> prescribed to manage serious conditions. </a:t>
            </a:r>
            <a:endParaRPr lang="en-US" dirty="0" smtClean="0"/>
          </a:p>
          <a:p>
            <a:pPr algn="just"/>
            <a:r>
              <a:rPr lang="en-US" dirty="0" smtClean="0"/>
              <a:t>Three </a:t>
            </a:r>
            <a:r>
              <a:rPr lang="en-US" dirty="0" smtClean="0"/>
              <a:t>drugs associated with DIGO are </a:t>
            </a:r>
            <a:r>
              <a:rPr lang="en-US" b="1" dirty="0" smtClean="0"/>
              <a:t>phenytoin, </a:t>
            </a:r>
            <a:r>
              <a:rPr lang="en-US" b="1" dirty="0" err="1" smtClean="0"/>
              <a:t>nifedipine</a:t>
            </a:r>
            <a:r>
              <a:rPr lang="en-US" b="1" dirty="0" smtClean="0"/>
              <a:t>, </a:t>
            </a:r>
            <a:r>
              <a:rPr lang="en-US" dirty="0" smtClean="0"/>
              <a:t>and</a:t>
            </a:r>
            <a:r>
              <a:rPr lang="en-US" b="1" dirty="0" smtClean="0"/>
              <a:t> cyclosporine. </a:t>
            </a:r>
            <a:endParaRPr lang="en-US" b="1" dirty="0" smtClean="0"/>
          </a:p>
          <a:p>
            <a:pPr algn="just"/>
            <a:r>
              <a:rPr lang="en-US" dirty="0" smtClean="0"/>
              <a:t>An </a:t>
            </a:r>
            <a:r>
              <a:rPr lang="en-US" dirty="0" smtClean="0"/>
              <a:t>estimated </a:t>
            </a:r>
            <a:r>
              <a:rPr lang="en-US" b="1" dirty="0" smtClean="0"/>
              <a:t>30% to 80% </a:t>
            </a:r>
            <a:r>
              <a:rPr lang="en-US" dirty="0" smtClean="0"/>
              <a:t>of the patients using various medications are at risk for </a:t>
            </a:r>
            <a:r>
              <a:rPr lang="en-US" b="1" dirty="0" smtClean="0"/>
              <a:t>overgrowth lesions</a:t>
            </a:r>
            <a:r>
              <a:rPr lang="en-US" dirty="0" smtClean="0"/>
              <a:t>. </a:t>
            </a:r>
            <a:endParaRPr lang="en-US" dirty="0" smtClean="0"/>
          </a:p>
          <a:p>
            <a:pPr algn="just"/>
            <a:r>
              <a:rPr lang="en-US" i="1" dirty="0" smtClean="0"/>
              <a:t>Genetic </a:t>
            </a:r>
            <a:r>
              <a:rPr lang="en-US" i="1" dirty="0" smtClean="0"/>
              <a:t>factors, drug dosage, </a:t>
            </a:r>
            <a:r>
              <a:rPr lang="en-US" dirty="0" smtClean="0"/>
              <a:t>and</a:t>
            </a:r>
            <a:r>
              <a:rPr lang="en-US" i="1" dirty="0" smtClean="0"/>
              <a:t> local factors </a:t>
            </a:r>
            <a:r>
              <a:rPr lang="en-US" dirty="0" smtClean="0"/>
              <a:t>can affect the </a:t>
            </a:r>
            <a:r>
              <a:rPr lang="en-US" b="1" dirty="0" smtClean="0"/>
              <a:t>development</a:t>
            </a:r>
            <a:r>
              <a:rPr lang="en-US" dirty="0" smtClean="0"/>
              <a:t> and </a:t>
            </a:r>
            <a:r>
              <a:rPr lang="en-US" b="1" dirty="0" smtClean="0"/>
              <a:t>severity</a:t>
            </a:r>
            <a:r>
              <a:rPr lang="en-US" dirty="0" smtClean="0"/>
              <a:t> of DIGO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It frequently results in </a:t>
            </a:r>
            <a:r>
              <a:rPr lang="en-US" b="1" dirty="0"/>
              <a:t>impaired oral hygiene</a:t>
            </a:r>
            <a:r>
              <a:rPr lang="en-US" dirty="0"/>
              <a:t>, </a:t>
            </a:r>
            <a:r>
              <a:rPr lang="en-US" b="1" dirty="0"/>
              <a:t>biofilm accumulation</a:t>
            </a:r>
            <a:r>
              <a:rPr lang="en-US" dirty="0"/>
              <a:t>, and </a:t>
            </a:r>
            <a:r>
              <a:rPr lang="en-US" b="1" dirty="0"/>
              <a:t>gingival inflammation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5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first signs </a:t>
            </a:r>
            <a:r>
              <a:rPr lang="en-US" dirty="0" smtClean="0"/>
              <a:t>of overgrowth can be observed as early as </a:t>
            </a:r>
            <a:r>
              <a:rPr lang="en-US" b="1" dirty="0" smtClean="0"/>
              <a:t>3 months </a:t>
            </a:r>
            <a:r>
              <a:rPr lang="en-US" dirty="0" smtClean="0"/>
              <a:t>of drug use as a </a:t>
            </a:r>
            <a:r>
              <a:rPr lang="en-US" b="1" dirty="0" smtClean="0"/>
              <a:t>localized</a:t>
            </a:r>
            <a:r>
              <a:rPr lang="en-US" dirty="0" smtClean="0"/>
              <a:t> </a:t>
            </a:r>
            <a:r>
              <a:rPr lang="en-US" i="1" dirty="0" smtClean="0"/>
              <a:t>nodular enlargement </a:t>
            </a:r>
            <a:r>
              <a:rPr lang="en-US" dirty="0" smtClean="0"/>
              <a:t>of the </a:t>
            </a:r>
            <a:r>
              <a:rPr lang="en-US" b="1" dirty="0" smtClean="0"/>
              <a:t>interdental papilla</a:t>
            </a:r>
            <a:r>
              <a:rPr lang="en-US" smtClean="0"/>
              <a:t>. 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24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Terminology and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8696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300" b="1" dirty="0" smtClean="0"/>
              <a:t>Gingival enlargement </a:t>
            </a:r>
            <a:r>
              <a:rPr lang="en-US" sz="3300" dirty="0" smtClean="0"/>
              <a:t>and </a:t>
            </a:r>
            <a:r>
              <a:rPr lang="en-US" sz="3300" b="1" dirty="0" smtClean="0"/>
              <a:t>gingival overgrowth </a:t>
            </a:r>
            <a:r>
              <a:rPr lang="en-US" sz="3300" dirty="0" smtClean="0"/>
              <a:t>are terms frequently and interchangeably used with </a:t>
            </a:r>
            <a:r>
              <a:rPr lang="en-US" sz="3300" b="1" dirty="0" smtClean="0"/>
              <a:t>hyperplasia, hypertrophy, </a:t>
            </a:r>
            <a:r>
              <a:rPr lang="en-US" sz="3300" dirty="0" smtClean="0"/>
              <a:t>and</a:t>
            </a:r>
            <a:r>
              <a:rPr lang="en-US" sz="3300" b="1" dirty="0" smtClean="0"/>
              <a:t> fibrosis. </a:t>
            </a:r>
          </a:p>
          <a:p>
            <a:pPr algn="just"/>
            <a:r>
              <a:rPr lang="en-US" sz="3300" b="1" dirty="0" smtClean="0"/>
              <a:t>Hyperplasia</a:t>
            </a:r>
            <a:r>
              <a:rPr lang="en-US" sz="3300" dirty="0" smtClean="0"/>
              <a:t> is an </a:t>
            </a:r>
            <a:r>
              <a:rPr lang="en-US" sz="3300" i="1" dirty="0" smtClean="0"/>
              <a:t>increase</a:t>
            </a:r>
            <a:r>
              <a:rPr lang="en-US" sz="3300" dirty="0" smtClean="0"/>
              <a:t> in the </a:t>
            </a:r>
            <a:r>
              <a:rPr lang="en-US" sz="3300" b="1" dirty="0" smtClean="0"/>
              <a:t>number</a:t>
            </a:r>
            <a:r>
              <a:rPr lang="en-US" sz="3300" dirty="0" smtClean="0"/>
              <a:t> of cells in tissues that results in increased </a:t>
            </a:r>
            <a:r>
              <a:rPr lang="en-US" sz="3300" b="1" dirty="0" smtClean="0"/>
              <a:t>tissue volume</a:t>
            </a:r>
            <a:r>
              <a:rPr lang="en-US" sz="3300" dirty="0" smtClean="0"/>
              <a:t>. </a:t>
            </a:r>
          </a:p>
          <a:p>
            <a:pPr algn="just"/>
            <a:r>
              <a:rPr lang="en-US" sz="3300" b="1" dirty="0" smtClean="0"/>
              <a:t>Hypertrophy</a:t>
            </a:r>
            <a:r>
              <a:rPr lang="en-US" sz="3300" dirty="0" smtClean="0"/>
              <a:t> refers to increased </a:t>
            </a:r>
            <a:r>
              <a:rPr lang="en-US" sz="3300" b="1" dirty="0" smtClean="0"/>
              <a:t>tissue size </a:t>
            </a:r>
            <a:r>
              <a:rPr lang="en-US" sz="3300" dirty="0" smtClean="0"/>
              <a:t>and </a:t>
            </a:r>
            <a:r>
              <a:rPr lang="en-US" sz="3300" b="1" dirty="0" smtClean="0"/>
              <a:t>volume</a:t>
            </a:r>
            <a:r>
              <a:rPr lang="en-US" sz="3300" dirty="0" smtClean="0"/>
              <a:t> resulting from </a:t>
            </a:r>
            <a:r>
              <a:rPr lang="en-US" sz="3300" b="1" dirty="0" smtClean="0"/>
              <a:t>increased cell size</a:t>
            </a:r>
            <a:r>
              <a:rPr lang="en-US" sz="3300" dirty="0" smtClean="0"/>
              <a:t>. </a:t>
            </a:r>
            <a:endParaRPr lang="fa-IR" sz="3300" b="1" dirty="0" smtClean="0"/>
          </a:p>
          <a:p>
            <a:pPr algn="just"/>
            <a:r>
              <a:rPr lang="en-US" sz="3300" b="1" dirty="0" smtClean="0"/>
              <a:t>Fibrosis</a:t>
            </a:r>
            <a:r>
              <a:rPr lang="en-US" sz="3300" dirty="0" smtClean="0"/>
              <a:t> </a:t>
            </a:r>
            <a:r>
              <a:rPr lang="en-US" sz="3300" dirty="0"/>
              <a:t>is a </a:t>
            </a:r>
            <a:r>
              <a:rPr lang="en-US" sz="3300" i="1" dirty="0"/>
              <a:t>pathologic process </a:t>
            </a:r>
            <a:r>
              <a:rPr lang="en-US" sz="3300" dirty="0"/>
              <a:t>in which </a:t>
            </a:r>
            <a:r>
              <a:rPr lang="en-US" sz="3300" b="1" dirty="0"/>
              <a:t>aberrant wound healing </a:t>
            </a:r>
            <a:r>
              <a:rPr lang="en-US" sz="3300" dirty="0"/>
              <a:t>is associated with defective cell proliferation, cell-to-cell interactions, cell-to-matrix interactions, matrix </a:t>
            </a:r>
            <a:r>
              <a:rPr lang="en-US" sz="3300" dirty="0" smtClean="0"/>
              <a:t>deposition.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12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Anticonvulsants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Phenytoin</a:t>
            </a:r>
            <a:r>
              <a:rPr lang="en-US" dirty="0"/>
              <a:t>, </a:t>
            </a:r>
            <a:r>
              <a:rPr lang="en-US" dirty="0" smtClean="0"/>
              <a:t>phenobarbital, valproic acid</a:t>
            </a:r>
          </a:p>
          <a:p>
            <a:pPr algn="just"/>
            <a:r>
              <a:rPr lang="en-US" dirty="0"/>
              <a:t>The </a:t>
            </a:r>
            <a:r>
              <a:rPr lang="en-US" dirty="0" smtClean="0"/>
              <a:t>prevalence </a:t>
            </a:r>
            <a:r>
              <a:rPr lang="en-US" dirty="0"/>
              <a:t>of </a:t>
            </a:r>
            <a:r>
              <a:rPr lang="en-US" dirty="0" smtClean="0"/>
              <a:t>phenytoin induced </a:t>
            </a:r>
            <a:r>
              <a:rPr lang="en-US" dirty="0"/>
              <a:t>GO is estimated to be around </a:t>
            </a:r>
            <a:r>
              <a:rPr lang="en-US" b="1" dirty="0"/>
              <a:t>50</a:t>
            </a:r>
            <a:r>
              <a:rPr lang="en-US" b="1" dirty="0" smtClean="0"/>
              <a:t>% </a:t>
            </a:r>
            <a:r>
              <a:rPr lang="en-US" dirty="0"/>
              <a:t>with a clinical </a:t>
            </a:r>
            <a:r>
              <a:rPr lang="en-US" b="1" dirty="0"/>
              <a:t>onset</a:t>
            </a:r>
            <a:r>
              <a:rPr lang="en-US" dirty="0"/>
              <a:t> as early as </a:t>
            </a:r>
            <a:r>
              <a:rPr lang="en-US" b="1" dirty="0"/>
              <a:t>1 month </a:t>
            </a:r>
            <a:r>
              <a:rPr lang="en-US" dirty="0"/>
              <a:t>and increasing </a:t>
            </a:r>
            <a:r>
              <a:rPr lang="en-US" b="1" dirty="0"/>
              <a:t>severity</a:t>
            </a:r>
            <a:r>
              <a:rPr lang="en-US" dirty="0"/>
              <a:t> in </a:t>
            </a:r>
            <a:r>
              <a:rPr lang="en-US" b="1" dirty="0"/>
              <a:t>12 </a:t>
            </a:r>
            <a:r>
              <a:rPr lang="en-US" dirty="0"/>
              <a:t>to</a:t>
            </a:r>
            <a:r>
              <a:rPr lang="en-US" b="1" dirty="0"/>
              <a:t> 18 </a:t>
            </a:r>
            <a:r>
              <a:rPr lang="en-US" dirty="0" smtClean="0"/>
              <a:t>months.</a:t>
            </a:r>
          </a:p>
          <a:p>
            <a:pPr algn="just"/>
            <a:r>
              <a:rPr lang="en-US" dirty="0"/>
              <a:t>Clinical localization </a:t>
            </a:r>
            <a:r>
              <a:rPr lang="en-US" dirty="0" smtClean="0"/>
              <a:t>      the </a:t>
            </a:r>
            <a:r>
              <a:rPr lang="en-US" b="1" dirty="0"/>
              <a:t>anterior buccal maxilla </a:t>
            </a:r>
            <a:r>
              <a:rPr lang="en-US" dirty="0"/>
              <a:t>and </a:t>
            </a:r>
            <a:r>
              <a:rPr lang="en-US" b="1" dirty="0"/>
              <a:t>mandible</a:t>
            </a:r>
            <a:r>
              <a:rPr lang="en-US" dirty="0"/>
              <a:t> while the entire dentition may be </a:t>
            </a:r>
            <a:r>
              <a:rPr lang="en-US" dirty="0" smtClean="0"/>
              <a:t>affected </a:t>
            </a:r>
            <a:r>
              <a:rPr lang="en-US" dirty="0"/>
              <a:t>and covered in </a:t>
            </a:r>
            <a:r>
              <a:rPr lang="en-US" dirty="0" smtClean="0"/>
              <a:t>extremely </a:t>
            </a:r>
            <a:r>
              <a:rPr lang="en-US" b="1" dirty="0"/>
              <a:t>severe </a:t>
            </a:r>
            <a:r>
              <a:rPr lang="en-US" b="1" dirty="0" smtClean="0"/>
              <a:t>cases</a:t>
            </a:r>
            <a:r>
              <a:rPr lang="en-US" dirty="0" smtClean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178300" y="3695700"/>
            <a:ext cx="6731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99309"/>
            <a:ext cx="10176164" cy="4904509"/>
          </a:xfrm>
        </p:spPr>
      </p:pic>
    </p:spTree>
    <p:extLst>
      <p:ext uri="{BB962C8B-B14F-4D97-AF65-F5344CB8AC3E}">
        <p14:creationId xmlns:p14="http://schemas.microsoft.com/office/powerpoint/2010/main" val="22997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Calcium Channel Blockers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Calcium channel blockers are a group of drugs commonly used to treat </a:t>
            </a:r>
            <a:r>
              <a:rPr lang="en-US" b="1" dirty="0"/>
              <a:t>hypertension</a:t>
            </a:r>
            <a:r>
              <a:rPr lang="en-US" dirty="0"/>
              <a:t>, angina pectoris, coronary artery spasm, and cardiac </a:t>
            </a:r>
            <a:r>
              <a:rPr lang="en-US" dirty="0" smtClean="0"/>
              <a:t>arrhythmia.</a:t>
            </a:r>
          </a:p>
          <a:p>
            <a:pPr algn="just"/>
            <a:r>
              <a:rPr lang="en-US" dirty="0" err="1"/>
              <a:t>Benzothiazepine</a:t>
            </a:r>
            <a:r>
              <a:rPr lang="en-US" dirty="0"/>
              <a:t> derivatives (diltiazem), </a:t>
            </a:r>
            <a:endParaRPr lang="en-US" dirty="0" smtClean="0"/>
          </a:p>
          <a:p>
            <a:pPr algn="just"/>
            <a:r>
              <a:rPr lang="en-US" dirty="0" err="1" smtClean="0"/>
              <a:t>phenylalkylamine</a:t>
            </a:r>
            <a:r>
              <a:rPr lang="en-US" dirty="0" smtClean="0"/>
              <a:t> </a:t>
            </a:r>
            <a:r>
              <a:rPr lang="en-US" dirty="0"/>
              <a:t>derivatives (verapamil), </a:t>
            </a:r>
            <a:endParaRPr lang="en-US" dirty="0" smtClean="0"/>
          </a:p>
          <a:p>
            <a:pPr algn="just"/>
            <a:r>
              <a:rPr lang="en-US" dirty="0" err="1" smtClean="0"/>
              <a:t>dihydropyridines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amlodipine</a:t>
            </a:r>
            <a:r>
              <a:rPr lang="en-US" dirty="0"/>
              <a:t>, </a:t>
            </a:r>
            <a:r>
              <a:rPr lang="en-US" dirty="0" err="1"/>
              <a:t>felodipine</a:t>
            </a:r>
            <a:r>
              <a:rPr lang="en-US" dirty="0"/>
              <a:t>, </a:t>
            </a:r>
            <a:r>
              <a:rPr lang="en-US" dirty="0" err="1"/>
              <a:t>isradipine</a:t>
            </a:r>
            <a:r>
              <a:rPr lang="en-US" dirty="0"/>
              <a:t>, </a:t>
            </a:r>
            <a:r>
              <a:rPr lang="en-US" dirty="0" err="1"/>
              <a:t>nicardipine</a:t>
            </a:r>
            <a:r>
              <a:rPr lang="en-US" dirty="0"/>
              <a:t>, </a:t>
            </a:r>
            <a:r>
              <a:rPr lang="en-US" dirty="0" err="1"/>
              <a:t>nifedipine</a:t>
            </a:r>
            <a:r>
              <a:rPr lang="en-US" dirty="0"/>
              <a:t>, </a:t>
            </a:r>
            <a:r>
              <a:rPr lang="en-US" dirty="0" err="1"/>
              <a:t>nitrendipine</a:t>
            </a:r>
            <a:r>
              <a:rPr lang="en-US" dirty="0"/>
              <a:t>, </a:t>
            </a:r>
            <a:r>
              <a:rPr lang="en-US" dirty="0" err="1"/>
              <a:t>oxodipine</a:t>
            </a:r>
            <a:r>
              <a:rPr lang="en-US" dirty="0"/>
              <a:t>, </a:t>
            </a:r>
            <a:r>
              <a:rPr lang="en-US" dirty="0" err="1"/>
              <a:t>nimodipine</a:t>
            </a:r>
            <a:r>
              <a:rPr lang="en-US" dirty="0"/>
              <a:t>, and </a:t>
            </a:r>
            <a:r>
              <a:rPr lang="en-US" dirty="0" err="1"/>
              <a:t>nisoldipine</a:t>
            </a:r>
            <a:r>
              <a:rPr lang="en-US" dirty="0"/>
              <a:t>)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have all been associated with some degree of </a:t>
            </a:r>
            <a:r>
              <a:rPr lang="en-US" dirty="0" smtClean="0"/>
              <a:t>DIGO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2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Prevalence </a:t>
            </a:r>
            <a:r>
              <a:rPr lang="en-US" dirty="0"/>
              <a:t>of </a:t>
            </a:r>
            <a:r>
              <a:rPr lang="en-US" dirty="0" err="1" smtClean="0"/>
              <a:t>nifedipine</a:t>
            </a:r>
            <a:r>
              <a:rPr lang="en-US" dirty="0" smtClean="0"/>
              <a:t> induced </a:t>
            </a:r>
            <a:r>
              <a:rPr lang="en-US" dirty="0"/>
              <a:t>GO is </a:t>
            </a:r>
            <a:r>
              <a:rPr lang="en-US" b="1" dirty="0"/>
              <a:t>highly</a:t>
            </a:r>
            <a:r>
              <a:rPr lang="en-US" dirty="0"/>
              <a:t> variable, ranging from 6% to 83% of patients taking the </a:t>
            </a:r>
            <a:r>
              <a:rPr lang="en-US" dirty="0" smtClean="0"/>
              <a:t>medication.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Clinically, </a:t>
            </a:r>
            <a:r>
              <a:rPr lang="en-US" b="1" dirty="0"/>
              <a:t>interdental </a:t>
            </a:r>
            <a:r>
              <a:rPr lang="en-US" b="1" dirty="0" err="1" smtClean="0"/>
              <a:t>papilae</a:t>
            </a:r>
            <a:r>
              <a:rPr lang="en-US" b="1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affected</a:t>
            </a:r>
            <a:r>
              <a:rPr lang="en-US" dirty="0"/>
              <a:t>, and </a:t>
            </a:r>
            <a:r>
              <a:rPr lang="en-US" i="1" dirty="0"/>
              <a:t>overgrowth</a:t>
            </a:r>
            <a:r>
              <a:rPr lang="en-US" dirty="0"/>
              <a:t> is limited to attached and marginal gingiva, usually observed on the </a:t>
            </a:r>
            <a:r>
              <a:rPr lang="en-US" b="1" dirty="0"/>
              <a:t>anterior segments</a:t>
            </a:r>
            <a:r>
              <a:rPr lang="en-US" b="1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 err="1"/>
              <a:t>Nifedipine</a:t>
            </a:r>
            <a:r>
              <a:rPr lang="en-US" dirty="0"/>
              <a:t> induced GO may be accompanied by </a:t>
            </a:r>
            <a:r>
              <a:rPr lang="en-US" b="1" dirty="0"/>
              <a:t>periodontitis</a:t>
            </a:r>
            <a:r>
              <a:rPr lang="en-US" dirty="0"/>
              <a:t> and </a:t>
            </a:r>
            <a:r>
              <a:rPr lang="en-US" b="1" dirty="0"/>
              <a:t>attachment loss </a:t>
            </a:r>
            <a:r>
              <a:rPr lang="en-US" b="1" dirty="0" smtClean="0"/>
              <a:t>differing</a:t>
            </a:r>
            <a:r>
              <a:rPr lang="en-US" dirty="0" smtClean="0"/>
              <a:t> </a:t>
            </a:r>
            <a:r>
              <a:rPr lang="en-US" dirty="0"/>
              <a:t>from other forms of DIGO.</a:t>
            </a:r>
          </a:p>
        </p:txBody>
      </p:sp>
    </p:spTree>
    <p:extLst>
      <p:ext uri="{BB962C8B-B14F-4D97-AF65-F5344CB8AC3E}">
        <p14:creationId xmlns:p14="http://schemas.microsoft.com/office/powerpoint/2010/main" val="4252754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Immunosuppressants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Cyclosporine A</a:t>
            </a:r>
            <a:r>
              <a:rPr lang="en-US" dirty="0"/>
              <a:t> has been used as the immunosuppressant of choice to prevent rejection of solid organ transplants, bone marrow </a:t>
            </a:r>
            <a:r>
              <a:rPr lang="en-US" dirty="0" smtClean="0"/>
              <a:t>transplantation</a:t>
            </a:r>
            <a:r>
              <a:rPr lang="en-US" dirty="0"/>
              <a:t>, and treatment of autoimmune conditions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The </a:t>
            </a:r>
            <a:r>
              <a:rPr lang="en-US" dirty="0"/>
              <a:t>prevalence of cyclosporine </a:t>
            </a:r>
            <a:r>
              <a:rPr lang="en-US" dirty="0" smtClean="0"/>
              <a:t>A induced </a:t>
            </a:r>
            <a:r>
              <a:rPr lang="en-US" dirty="0"/>
              <a:t>GO has been around </a:t>
            </a:r>
            <a:r>
              <a:rPr lang="en-US" b="1" dirty="0"/>
              <a:t>30%</a:t>
            </a:r>
            <a:r>
              <a:rPr lang="en-US" dirty="0"/>
              <a:t>, while this number can reach </a:t>
            </a:r>
            <a:r>
              <a:rPr lang="en-US" b="1" dirty="0"/>
              <a:t>much higher</a:t>
            </a:r>
            <a:r>
              <a:rPr lang="en-US" dirty="0"/>
              <a:t>, especially in </a:t>
            </a:r>
            <a:r>
              <a:rPr lang="en-US" b="1" dirty="0"/>
              <a:t>pediatric populations</a:t>
            </a:r>
            <a:r>
              <a:rPr lang="en-US" b="1" dirty="0" smtClean="0"/>
              <a:t>.</a:t>
            </a:r>
          </a:p>
          <a:p>
            <a:pPr algn="just"/>
            <a:r>
              <a:rPr lang="en-US" dirty="0" smtClean="0"/>
              <a:t>Clinically</a:t>
            </a:r>
            <a:r>
              <a:rPr lang="en-US" dirty="0"/>
              <a:t>, the lesions are </a:t>
            </a:r>
            <a:r>
              <a:rPr lang="en-US" b="1" dirty="0"/>
              <a:t>more </a:t>
            </a:r>
            <a:r>
              <a:rPr lang="en-US" b="1" dirty="0" smtClean="0"/>
              <a:t>inflamed </a:t>
            </a:r>
            <a:r>
              <a:rPr lang="en-US" dirty="0"/>
              <a:t>and </a:t>
            </a:r>
            <a:r>
              <a:rPr lang="en-US" b="1" dirty="0"/>
              <a:t>bleed</a:t>
            </a:r>
            <a:r>
              <a:rPr lang="en-US" dirty="0"/>
              <a:t> more than other DIGO forms and are frequently limited to </a:t>
            </a:r>
            <a:r>
              <a:rPr lang="en-US" b="1" dirty="0"/>
              <a:t>buccal </a:t>
            </a:r>
            <a:r>
              <a:rPr lang="en-US" b="1" dirty="0" smtClean="0"/>
              <a:t>surfaces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869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Phenytoin</a:t>
            </a:r>
            <a:r>
              <a:rPr lang="en-US" dirty="0" smtClean="0"/>
              <a:t>             present </a:t>
            </a:r>
            <a:r>
              <a:rPr lang="en-US" dirty="0"/>
              <a:t>a </a:t>
            </a:r>
            <a:r>
              <a:rPr lang="en-US" b="1" dirty="0"/>
              <a:t>thick </a:t>
            </a:r>
            <a:r>
              <a:rPr lang="en-US" b="1" dirty="0" smtClean="0"/>
              <a:t>stratified </a:t>
            </a:r>
            <a:r>
              <a:rPr lang="en-US" b="1" dirty="0"/>
              <a:t>squamous epithelium </a:t>
            </a:r>
            <a:r>
              <a:rPr lang="en-US" dirty="0"/>
              <a:t>with </a:t>
            </a:r>
            <a:r>
              <a:rPr lang="en-US" b="1" dirty="0"/>
              <a:t>long thin rete pegs</a:t>
            </a:r>
            <a:r>
              <a:rPr lang="en-US" dirty="0"/>
              <a:t> extending </a:t>
            </a:r>
            <a:r>
              <a:rPr lang="en-US" b="1" dirty="0"/>
              <a:t>deep</a:t>
            </a:r>
            <a:r>
              <a:rPr lang="en-US" dirty="0"/>
              <a:t> into the </a:t>
            </a:r>
            <a:r>
              <a:rPr lang="en-US" b="1" dirty="0"/>
              <a:t>connective tissue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/>
              <a:t>Fibrosis</a:t>
            </a:r>
            <a:r>
              <a:rPr lang="en-US" dirty="0"/>
              <a:t> is a common </a:t>
            </a:r>
            <a:r>
              <a:rPr lang="en-US" dirty="0" smtClean="0"/>
              <a:t>finding </a:t>
            </a:r>
            <a:r>
              <a:rPr lang="en-US" dirty="0"/>
              <a:t>in these patients with </a:t>
            </a:r>
            <a:r>
              <a:rPr lang="en-US" b="1" dirty="0"/>
              <a:t>minimal </a:t>
            </a:r>
            <a:r>
              <a:rPr lang="en-US" dirty="0" smtClean="0"/>
              <a:t>inflammatory </a:t>
            </a:r>
            <a:r>
              <a:rPr lang="en-US" dirty="0"/>
              <a:t>cell </a:t>
            </a:r>
            <a:r>
              <a:rPr lang="en-US" dirty="0" smtClean="0"/>
              <a:t>infiltration.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histologic </a:t>
            </a:r>
            <a:r>
              <a:rPr lang="en-US" dirty="0"/>
              <a:t>characteristics of GO induced by </a:t>
            </a:r>
            <a:r>
              <a:rPr lang="en-US" b="1" dirty="0"/>
              <a:t>calcium channel blockers </a:t>
            </a:r>
            <a:r>
              <a:rPr lang="en-US" dirty="0"/>
              <a:t>are </a:t>
            </a:r>
            <a:r>
              <a:rPr lang="en-US" b="1" dirty="0"/>
              <a:t>similar</a:t>
            </a:r>
            <a:r>
              <a:rPr lang="en-US" dirty="0"/>
              <a:t> to </a:t>
            </a:r>
            <a:r>
              <a:rPr lang="en-US" b="1" dirty="0"/>
              <a:t>phenytoin-induced</a:t>
            </a:r>
            <a:r>
              <a:rPr lang="en-US" dirty="0"/>
              <a:t> lesions, </a:t>
            </a:r>
            <a:r>
              <a:rPr lang="en-US" dirty="0" smtClean="0"/>
              <a:t>but differs </a:t>
            </a:r>
            <a:r>
              <a:rPr lang="en-US" dirty="0"/>
              <a:t>in histological </a:t>
            </a:r>
            <a:r>
              <a:rPr lang="en-US" b="1" dirty="0"/>
              <a:t>attachment loss </a:t>
            </a:r>
            <a:r>
              <a:rPr lang="en-US" dirty="0"/>
              <a:t>due to the accompanying </a:t>
            </a:r>
            <a:r>
              <a:rPr lang="en-US" dirty="0" smtClean="0"/>
              <a:t>periodontitis 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730500" y="1943100"/>
            <a:ext cx="8890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7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90688"/>
            <a:ext cx="6858000" cy="4595812"/>
          </a:xfrm>
        </p:spPr>
      </p:pic>
    </p:spTree>
    <p:extLst>
      <p:ext uri="{BB962C8B-B14F-4D97-AF65-F5344CB8AC3E}">
        <p14:creationId xmlns:p14="http://schemas.microsoft.com/office/powerpoint/2010/main" val="3477481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Cyclosporin A</a:t>
            </a:r>
            <a:r>
              <a:rPr lang="en-US" dirty="0"/>
              <a:t> induced GO also manifests with a </a:t>
            </a:r>
            <a:r>
              <a:rPr lang="en-US" b="1" dirty="0"/>
              <a:t>thickened epithelium, rete peg formation, </a:t>
            </a:r>
            <a:r>
              <a:rPr lang="en-US" dirty="0"/>
              <a:t>and</a:t>
            </a:r>
            <a:r>
              <a:rPr lang="en-US" b="1" dirty="0"/>
              <a:t> irregular collagen fibers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These lesions, however, are characterized by </a:t>
            </a:r>
            <a:r>
              <a:rPr lang="en-US" b="1" dirty="0"/>
              <a:t>more inflammatory infiltration </a:t>
            </a:r>
            <a:r>
              <a:rPr lang="en-US" dirty="0"/>
              <a:t>and </a:t>
            </a:r>
            <a:r>
              <a:rPr lang="en-US" b="1" dirty="0"/>
              <a:t>vascularization</a:t>
            </a:r>
            <a:r>
              <a:rPr lang="en-US" dirty="0"/>
              <a:t> compared with DIGO associated with phenytoin and calcium channel blockers.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11" y="3695700"/>
            <a:ext cx="3797789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/>
              <a:t>most </a:t>
            </a:r>
            <a:r>
              <a:rPr lang="en-US" b="1" dirty="0" smtClean="0"/>
              <a:t>effective </a:t>
            </a:r>
            <a:r>
              <a:rPr lang="en-US" dirty="0"/>
              <a:t>treatment of DIGO is </a:t>
            </a:r>
            <a:r>
              <a:rPr lang="en-US" b="1" dirty="0"/>
              <a:t>withdrawal</a:t>
            </a:r>
            <a:r>
              <a:rPr lang="en-US" dirty="0"/>
              <a:t> or </a:t>
            </a:r>
            <a:r>
              <a:rPr lang="en-US" b="1" dirty="0"/>
              <a:t>substitution</a:t>
            </a:r>
            <a:r>
              <a:rPr lang="en-US" dirty="0"/>
              <a:t> of medications leading to the resolution of gingival lesions in </a:t>
            </a:r>
            <a:r>
              <a:rPr lang="en-US" b="1" dirty="0"/>
              <a:t>1 to 8 weeks </a:t>
            </a:r>
            <a:r>
              <a:rPr lang="en-US" dirty="0"/>
              <a:t>after </a:t>
            </a:r>
            <a:r>
              <a:rPr lang="en-US" dirty="0" smtClean="0"/>
              <a:t>discontinuing </a:t>
            </a:r>
            <a:r>
              <a:rPr lang="en-US" dirty="0"/>
              <a:t>the medication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Changing </a:t>
            </a:r>
            <a:r>
              <a:rPr lang="en-US" i="1" dirty="0" err="1"/>
              <a:t>nifedipine</a:t>
            </a:r>
            <a:r>
              <a:rPr lang="en-US" dirty="0"/>
              <a:t> to another </a:t>
            </a:r>
            <a:r>
              <a:rPr lang="en-US" dirty="0" smtClean="0"/>
              <a:t>antihypertensive </a:t>
            </a:r>
            <a:r>
              <a:rPr lang="en-US" dirty="0"/>
              <a:t>drug, </a:t>
            </a:r>
            <a:r>
              <a:rPr lang="en-US" b="1" dirty="0" err="1"/>
              <a:t>isradipine</a:t>
            </a:r>
            <a:r>
              <a:rPr lang="en-US" dirty="0"/>
              <a:t>, caused </a:t>
            </a:r>
            <a:r>
              <a:rPr lang="en-US" b="1" i="1" dirty="0"/>
              <a:t>regression</a:t>
            </a:r>
            <a:r>
              <a:rPr lang="en-US" dirty="0"/>
              <a:t> of gingival enlargement</a:t>
            </a:r>
            <a:r>
              <a:rPr lang="en-US" dirty="0" smtClean="0"/>
              <a:t>. </a:t>
            </a:r>
          </a:p>
          <a:p>
            <a:pPr algn="just"/>
            <a:r>
              <a:rPr lang="en-US" b="1" dirty="0" smtClean="0"/>
              <a:t>Tacrolimus</a:t>
            </a:r>
            <a:r>
              <a:rPr lang="en-US" dirty="0"/>
              <a:t>, used as an alternative for </a:t>
            </a:r>
            <a:r>
              <a:rPr lang="en-US" i="1" dirty="0" err="1"/>
              <a:t>cyclosporin</a:t>
            </a:r>
            <a:r>
              <a:rPr lang="en-US" i="1" dirty="0"/>
              <a:t> A</a:t>
            </a:r>
            <a:r>
              <a:rPr lang="en-US" dirty="0"/>
              <a:t>, resulted in the </a:t>
            </a:r>
            <a:r>
              <a:rPr lang="en-US" b="1" dirty="0"/>
              <a:t>reversal</a:t>
            </a:r>
            <a:r>
              <a:rPr lang="en-US" dirty="0"/>
              <a:t> of gingival enlargement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i="1" dirty="0" smtClean="0"/>
              <a:t>scaling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root </a:t>
            </a:r>
            <a:r>
              <a:rPr lang="en-US" i="1" dirty="0" err="1"/>
              <a:t>planing</a:t>
            </a:r>
            <a:r>
              <a:rPr lang="en-US" i="1" dirty="0"/>
              <a:t> </a:t>
            </a:r>
            <a:r>
              <a:rPr lang="en-US" b="1" dirty="0"/>
              <a:t>reduces</a:t>
            </a:r>
            <a:r>
              <a:rPr lang="en-US" dirty="0"/>
              <a:t> the </a:t>
            </a:r>
            <a:r>
              <a:rPr lang="en-US" b="1" dirty="0"/>
              <a:t>severity</a:t>
            </a:r>
            <a:r>
              <a:rPr lang="en-US" dirty="0"/>
              <a:t> of the clinical presentation of </a:t>
            </a:r>
            <a:r>
              <a:rPr lang="en-US" dirty="0" smtClean="0"/>
              <a:t>GO.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Nonsurgical </a:t>
            </a:r>
            <a:r>
              <a:rPr lang="en-US" b="1" dirty="0"/>
              <a:t>treatment </a:t>
            </a:r>
            <a:r>
              <a:rPr lang="en-US" dirty="0"/>
              <a:t>can </a:t>
            </a:r>
            <a:r>
              <a:rPr lang="en-US" i="1" dirty="0"/>
              <a:t>eliminate</a:t>
            </a:r>
            <a:r>
              <a:rPr lang="en-US" dirty="0"/>
              <a:t> the </a:t>
            </a:r>
            <a:r>
              <a:rPr lang="en-US" b="1" dirty="0" smtClean="0"/>
              <a:t>inflammatory </a:t>
            </a:r>
            <a:r>
              <a:rPr lang="en-US" b="1" dirty="0"/>
              <a:t>component </a:t>
            </a:r>
            <a:r>
              <a:rPr lang="en-US" dirty="0"/>
              <a:t>of DIGO, </a:t>
            </a:r>
            <a:r>
              <a:rPr lang="en-US" i="1" dirty="0" smtClean="0"/>
              <a:t>reducing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extent</a:t>
            </a:r>
            <a:r>
              <a:rPr lang="en-US" dirty="0"/>
              <a:t> and need for surgical intervention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Because the </a:t>
            </a:r>
            <a:r>
              <a:rPr lang="en-US" b="1" dirty="0"/>
              <a:t>anterior</a:t>
            </a:r>
            <a:r>
              <a:rPr lang="en-US" dirty="0"/>
              <a:t> </a:t>
            </a:r>
            <a:r>
              <a:rPr lang="en-US" b="1" dirty="0"/>
              <a:t>labial gingiva </a:t>
            </a:r>
            <a:r>
              <a:rPr lang="en-US" dirty="0"/>
              <a:t>is frequently </a:t>
            </a:r>
            <a:r>
              <a:rPr lang="en-US" dirty="0" smtClean="0"/>
              <a:t>affected</a:t>
            </a:r>
            <a:r>
              <a:rPr lang="en-US" dirty="0"/>
              <a:t>, </a:t>
            </a:r>
            <a:r>
              <a:rPr lang="en-US" b="1" dirty="0"/>
              <a:t>surgery</a:t>
            </a:r>
            <a:r>
              <a:rPr lang="en-US" dirty="0"/>
              <a:t> is commonly performed to solve </a:t>
            </a:r>
            <a:r>
              <a:rPr lang="en-US" b="1" dirty="0"/>
              <a:t>esthetic</a:t>
            </a:r>
            <a:r>
              <a:rPr lang="en-US" dirty="0"/>
              <a:t> and </a:t>
            </a:r>
            <a:r>
              <a:rPr lang="en-US" b="1" dirty="0"/>
              <a:t>functional</a:t>
            </a:r>
            <a:r>
              <a:rPr lang="en-US" dirty="0"/>
              <a:t> </a:t>
            </a:r>
            <a:r>
              <a:rPr lang="en-US" i="1" dirty="0"/>
              <a:t>problems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Surgical elimination </a:t>
            </a:r>
            <a:r>
              <a:rPr lang="en-US" dirty="0"/>
              <a:t>of DIGO lesions involves </a:t>
            </a:r>
            <a:r>
              <a:rPr lang="en-US" b="1" dirty="0" err="1"/>
              <a:t>gingivectomy</a:t>
            </a:r>
            <a:r>
              <a:rPr lang="en-US" dirty="0"/>
              <a:t> and </a:t>
            </a:r>
            <a:r>
              <a:rPr lang="en-US" b="1" dirty="0" err="1" smtClean="0"/>
              <a:t>gingivoplasty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b="1" dirty="0"/>
              <a:t>treatment</a:t>
            </a:r>
            <a:r>
              <a:rPr lang="en-US" dirty="0"/>
              <a:t> of choice in DIGO </a:t>
            </a:r>
            <a:r>
              <a:rPr lang="en-US" i="1" dirty="0"/>
              <a:t>after</a:t>
            </a:r>
            <a:r>
              <a:rPr lang="en-US" b="1" dirty="0"/>
              <a:t> the phase I periodontal treatment</a:t>
            </a:r>
            <a:r>
              <a:rPr lang="en-US" b="1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recurrence rate is </a:t>
            </a:r>
            <a:r>
              <a:rPr lang="en-US" b="1" dirty="0" smtClean="0"/>
              <a:t>high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5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Hyperplastic</a:t>
            </a:r>
            <a:r>
              <a:rPr lang="en-US" dirty="0" smtClean="0"/>
              <a:t>, </a:t>
            </a:r>
            <a:r>
              <a:rPr lang="en-US" b="1" dirty="0" smtClean="0"/>
              <a:t>hypertrophic</a:t>
            </a:r>
            <a:r>
              <a:rPr lang="en-US" dirty="0" smtClean="0"/>
              <a:t>, and </a:t>
            </a:r>
            <a:r>
              <a:rPr lang="en-US" b="1" dirty="0" smtClean="0"/>
              <a:t>fibrotic changes </a:t>
            </a:r>
            <a:r>
              <a:rPr lang="en-US" dirty="0" smtClean="0"/>
              <a:t>are observed during gingival enlargement and cannot be accurately differentiated. </a:t>
            </a:r>
          </a:p>
          <a:p>
            <a:pPr algn="just"/>
            <a:r>
              <a:rPr lang="en-US" dirty="0" smtClean="0"/>
              <a:t>Therefore</a:t>
            </a:r>
            <a:r>
              <a:rPr lang="en-US" dirty="0" smtClean="0"/>
              <a:t>, this chapter uses </a:t>
            </a:r>
            <a:r>
              <a:rPr lang="en-US" b="1" dirty="0" smtClean="0"/>
              <a:t>gingival overgrowth </a:t>
            </a:r>
            <a:r>
              <a:rPr lang="en-US" dirty="0" smtClean="0"/>
              <a:t>(GO) or </a:t>
            </a:r>
            <a:r>
              <a:rPr lang="en-US" b="1" dirty="0" smtClean="0"/>
              <a:t>gingival enlargement</a:t>
            </a:r>
            <a:r>
              <a:rPr lang="en-US" dirty="0" smtClean="0"/>
              <a:t> to refer to all pathologic forms in periodontal tissues.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5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Gingival Overgrowth Associated With Systemic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 </a:t>
            </a:r>
            <a:r>
              <a:rPr lang="en-US" b="1" dirty="0"/>
              <a:t>causes</a:t>
            </a:r>
            <a:r>
              <a:rPr lang="en-US" dirty="0"/>
              <a:t> and </a:t>
            </a:r>
            <a:r>
              <a:rPr lang="en-US" b="1" dirty="0"/>
              <a:t>clinical features </a:t>
            </a:r>
            <a:r>
              <a:rPr lang="en-US" dirty="0"/>
              <a:t>of GO associated with </a:t>
            </a:r>
            <a:r>
              <a:rPr lang="en-US" b="1" dirty="0"/>
              <a:t>systemic </a:t>
            </a:r>
            <a:r>
              <a:rPr lang="en-US" b="1" dirty="0" smtClean="0"/>
              <a:t>conditions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b="1" dirty="0"/>
              <a:t>diverse</a:t>
            </a:r>
            <a:r>
              <a:rPr lang="en-US" dirty="0"/>
              <a:t> and usually manifest with </a:t>
            </a:r>
            <a:r>
              <a:rPr lang="en-US" b="1" dirty="0" smtClean="0"/>
              <a:t>amplification </a:t>
            </a:r>
            <a:r>
              <a:rPr lang="en-US" dirty="0"/>
              <a:t>of existing </a:t>
            </a:r>
            <a:r>
              <a:rPr lang="en-US" dirty="0" smtClean="0"/>
              <a:t>biofilm induced inflammation.</a:t>
            </a:r>
          </a:p>
          <a:p>
            <a:pPr algn="just"/>
            <a:r>
              <a:rPr lang="en-US" dirty="0" smtClean="0"/>
              <a:t>These </a:t>
            </a:r>
            <a:r>
              <a:rPr lang="en-US" dirty="0"/>
              <a:t>gingival pathologies are </a:t>
            </a:r>
            <a:r>
              <a:rPr lang="en-US" b="1" dirty="0" smtClean="0"/>
              <a:t>conditioned </a:t>
            </a:r>
            <a:r>
              <a:rPr lang="en-US" b="1" dirty="0"/>
              <a:t>enlargements </a:t>
            </a:r>
            <a:r>
              <a:rPr lang="en-US" dirty="0"/>
              <a:t>and include lesions related to </a:t>
            </a:r>
            <a:r>
              <a:rPr lang="en-US" b="1" dirty="0"/>
              <a:t>hormonal</a:t>
            </a:r>
            <a:r>
              <a:rPr lang="en-US" dirty="0"/>
              <a:t> and </a:t>
            </a:r>
            <a:r>
              <a:rPr lang="en-US" b="1" dirty="0"/>
              <a:t>nutritional</a:t>
            </a:r>
            <a:r>
              <a:rPr lang="en-US" dirty="0"/>
              <a:t> etiologic factors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9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Pregnancy Associated </a:t>
            </a:r>
            <a:r>
              <a:rPr lang="en-US" b="1" dirty="0"/>
              <a:t>Gingival Overgrowth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Clinical </a:t>
            </a:r>
            <a:r>
              <a:rPr lang="en-US" dirty="0" smtClean="0"/>
              <a:t>Manifestations</a:t>
            </a:r>
          </a:p>
          <a:p>
            <a:pPr algn="just"/>
            <a:r>
              <a:rPr lang="en-US" b="1" dirty="0"/>
              <a:t>GO</a:t>
            </a:r>
            <a:r>
              <a:rPr lang="en-US" dirty="0"/>
              <a:t> is a common feature in </a:t>
            </a:r>
            <a:r>
              <a:rPr lang="en-US" b="1" dirty="0" smtClean="0"/>
              <a:t>pregnancy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Clinically</a:t>
            </a:r>
            <a:r>
              <a:rPr lang="en-US" dirty="0"/>
              <a:t>, it manifests as a </a:t>
            </a:r>
            <a:r>
              <a:rPr lang="en-US" b="1" dirty="0"/>
              <a:t>single mass </a:t>
            </a:r>
            <a:r>
              <a:rPr lang="en-US" dirty="0"/>
              <a:t>or </a:t>
            </a:r>
            <a:r>
              <a:rPr lang="en-US" b="1" dirty="0"/>
              <a:t>multiple </a:t>
            </a:r>
            <a:r>
              <a:rPr lang="en-US" b="1" dirty="0" smtClean="0"/>
              <a:t>tumor </a:t>
            </a:r>
            <a:r>
              <a:rPr lang="en-US" dirty="0" smtClean="0"/>
              <a:t>like</a:t>
            </a:r>
            <a:r>
              <a:rPr lang="en-US" b="1" dirty="0" smtClean="0"/>
              <a:t> </a:t>
            </a:r>
            <a:r>
              <a:rPr lang="en-US" b="1" dirty="0"/>
              <a:t>masses </a:t>
            </a:r>
            <a:r>
              <a:rPr lang="en-US" dirty="0"/>
              <a:t>at the </a:t>
            </a:r>
            <a:r>
              <a:rPr lang="en-US" b="1" dirty="0"/>
              <a:t>gingival</a:t>
            </a:r>
            <a:r>
              <a:rPr lang="en-US" dirty="0"/>
              <a:t> </a:t>
            </a:r>
            <a:r>
              <a:rPr lang="en-US" b="1" dirty="0" smtClean="0"/>
              <a:t>margin</a:t>
            </a:r>
          </a:p>
          <a:p>
            <a:pPr algn="just"/>
            <a:r>
              <a:rPr lang="en-US" dirty="0" smtClean="0"/>
              <a:t>These </a:t>
            </a:r>
            <a:r>
              <a:rPr lang="en-US" dirty="0"/>
              <a:t>lesions can be observed as </a:t>
            </a:r>
            <a:r>
              <a:rPr lang="en-US" b="1" dirty="0"/>
              <a:t>single</a:t>
            </a:r>
            <a:r>
              <a:rPr lang="en-US" dirty="0"/>
              <a:t> </a:t>
            </a:r>
            <a:r>
              <a:rPr lang="en-US" b="1" dirty="0"/>
              <a:t>enlargements</a:t>
            </a:r>
            <a:r>
              <a:rPr lang="en-US" dirty="0"/>
              <a:t>, which are referred to as </a:t>
            </a:r>
            <a:r>
              <a:rPr lang="en-US" b="1" dirty="0"/>
              <a:t>pregnancy </a:t>
            </a:r>
            <a:r>
              <a:rPr lang="en-US" b="1" dirty="0" smtClean="0"/>
              <a:t>tumors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Pregnancy </a:t>
            </a:r>
            <a:r>
              <a:rPr lang="en-US" dirty="0"/>
              <a:t>tumors </a:t>
            </a:r>
            <a:r>
              <a:rPr lang="en-US" b="1" dirty="0"/>
              <a:t>are not neoplasms</a:t>
            </a:r>
            <a:r>
              <a:rPr lang="en-US" dirty="0"/>
              <a:t>; they represent an </a:t>
            </a:r>
            <a:r>
              <a:rPr lang="en-US" dirty="0" smtClean="0"/>
              <a:t>inflammatory </a:t>
            </a:r>
            <a:r>
              <a:rPr lang="en-US" dirty="0"/>
              <a:t>response to microbial plaque </a:t>
            </a:r>
            <a:r>
              <a:rPr lang="en-US" dirty="0" smtClean="0"/>
              <a:t>modified </a:t>
            </a:r>
            <a:r>
              <a:rPr lang="en-US" dirty="0"/>
              <a:t>by the patient’s altered host </a:t>
            </a:r>
            <a:r>
              <a:rPr lang="en-US" dirty="0" smtClean="0"/>
              <a:t>response 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usually appears after the </a:t>
            </a:r>
            <a:r>
              <a:rPr lang="en-US" b="1" dirty="0"/>
              <a:t>third month </a:t>
            </a:r>
            <a:r>
              <a:rPr lang="en-US" dirty="0"/>
              <a:t>of</a:t>
            </a:r>
            <a:r>
              <a:rPr lang="en-US" b="1" dirty="0"/>
              <a:t> pregnancy</a:t>
            </a:r>
            <a:r>
              <a:rPr lang="en-US" dirty="0"/>
              <a:t>, but it may occur earlier. </a:t>
            </a:r>
          </a:p>
        </p:txBody>
      </p:sp>
    </p:spTree>
    <p:extLst>
      <p:ext uri="{BB962C8B-B14F-4D97-AF65-F5344CB8AC3E}">
        <p14:creationId xmlns:p14="http://schemas.microsoft.com/office/powerpoint/2010/main" val="69571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Enlargement is usually </a:t>
            </a:r>
            <a:r>
              <a:rPr lang="en-US" b="1" dirty="0"/>
              <a:t>generalized</a:t>
            </a:r>
            <a:r>
              <a:rPr lang="en-US" dirty="0"/>
              <a:t>, but it tends to be more prominent </a:t>
            </a:r>
            <a:r>
              <a:rPr lang="en-US" b="1" dirty="0" err="1"/>
              <a:t>interproximally</a:t>
            </a:r>
            <a:r>
              <a:rPr lang="en-US" dirty="0"/>
              <a:t> </a:t>
            </a:r>
            <a:r>
              <a:rPr lang="en-US" dirty="0" smtClean="0"/>
              <a:t>than </a:t>
            </a:r>
            <a:r>
              <a:rPr lang="en-US" dirty="0"/>
              <a:t>facial and lingual surfaces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enlarged gingiva is </a:t>
            </a:r>
            <a:r>
              <a:rPr lang="en-US" b="1" dirty="0"/>
              <a:t>bright red </a:t>
            </a:r>
            <a:r>
              <a:rPr lang="en-US" dirty="0"/>
              <a:t>or </a:t>
            </a:r>
            <a:r>
              <a:rPr lang="en-US" i="1" dirty="0"/>
              <a:t>magenta</a:t>
            </a:r>
            <a:r>
              <a:rPr lang="en-US" dirty="0"/>
              <a:t>, </a:t>
            </a:r>
            <a:r>
              <a:rPr lang="en-US" b="1" dirty="0"/>
              <a:t>soft</a:t>
            </a:r>
            <a:r>
              <a:rPr lang="en-US" dirty="0"/>
              <a:t>, and </a:t>
            </a:r>
            <a:r>
              <a:rPr lang="en-US" b="1" dirty="0"/>
              <a:t>friable</a:t>
            </a:r>
            <a:r>
              <a:rPr lang="en-US" dirty="0"/>
              <a:t>, with a </a:t>
            </a:r>
            <a:r>
              <a:rPr lang="en-US" b="1" dirty="0"/>
              <a:t>smooth </a:t>
            </a:r>
            <a:r>
              <a:rPr lang="en-US" dirty="0"/>
              <a:t>and</a:t>
            </a:r>
            <a:r>
              <a:rPr lang="en-US" b="1" dirty="0"/>
              <a:t> shiny surface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Bleeding </a:t>
            </a:r>
            <a:r>
              <a:rPr lang="en-US" dirty="0"/>
              <a:t>occurs </a:t>
            </a:r>
            <a:r>
              <a:rPr lang="en-US" b="1" dirty="0" smtClean="0"/>
              <a:t>spontaneously</a:t>
            </a:r>
            <a:r>
              <a:rPr lang="en-US" dirty="0" smtClean="0"/>
              <a:t> </a:t>
            </a:r>
            <a:r>
              <a:rPr lang="en-US" dirty="0"/>
              <a:t>or on </a:t>
            </a:r>
            <a:r>
              <a:rPr lang="en-US" b="1" dirty="0"/>
              <a:t>slight provocation</a:t>
            </a:r>
            <a:r>
              <a:rPr lang="en-US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06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36" y="3659444"/>
            <a:ext cx="5209309" cy="2717800"/>
          </a:xfrm>
        </p:spPr>
      </p:pic>
      <p:sp>
        <p:nvSpPr>
          <p:cNvPr id="3" name="Rectangle 2"/>
          <p:cNvSpPr/>
          <p:nvPr/>
        </p:nvSpPr>
        <p:spPr>
          <a:xfrm>
            <a:off x="977900" y="1814036"/>
            <a:ext cx="10375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lesion appears as a </a:t>
            </a:r>
            <a:r>
              <a:rPr lang="en-US" sz="2400" b="1" dirty="0"/>
              <a:t>discrete</a:t>
            </a:r>
            <a:r>
              <a:rPr lang="en-US" sz="2400" dirty="0"/>
              <a:t>, </a:t>
            </a:r>
            <a:r>
              <a:rPr lang="en-US" sz="2400" b="1" dirty="0"/>
              <a:t>mushroom like</a:t>
            </a:r>
            <a:r>
              <a:rPr lang="en-US" sz="2400" dirty="0"/>
              <a:t>, </a:t>
            </a:r>
            <a:r>
              <a:rPr lang="en-US" sz="2400" b="1" dirty="0"/>
              <a:t>flattened spherical mass </a:t>
            </a:r>
            <a:r>
              <a:rPr lang="en-US" sz="2400" dirty="0"/>
              <a:t>that protrudes from the gingival margin or, more often, from the interproximal space. </a:t>
            </a:r>
          </a:p>
          <a:p>
            <a:pPr algn="just"/>
            <a:r>
              <a:rPr lang="en-US" sz="2400" dirty="0"/>
              <a:t>It tends to </a:t>
            </a:r>
            <a:r>
              <a:rPr lang="en-US" sz="2400" b="1" dirty="0"/>
              <a:t>expand laterally</a:t>
            </a:r>
            <a:r>
              <a:rPr lang="en-US" sz="2400" dirty="0"/>
              <a:t>, and pressure from the </a:t>
            </a:r>
            <a:r>
              <a:rPr lang="en-US" sz="2400" b="1" dirty="0"/>
              <a:t>tongue</a:t>
            </a:r>
            <a:r>
              <a:rPr lang="en-US" sz="2400" dirty="0"/>
              <a:t> and the </a:t>
            </a:r>
            <a:r>
              <a:rPr lang="en-US" sz="2400" b="1" dirty="0"/>
              <a:t>cheek</a:t>
            </a:r>
            <a:r>
              <a:rPr lang="en-US" sz="2400" dirty="0"/>
              <a:t> perpetuates its flattened appearance.</a:t>
            </a:r>
          </a:p>
        </p:txBody>
      </p:sp>
    </p:spTree>
    <p:extLst>
      <p:ext uri="{BB962C8B-B14F-4D97-AF65-F5344CB8AC3E}">
        <p14:creationId xmlns:p14="http://schemas.microsoft.com/office/powerpoint/2010/main" val="1083666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</a:t>
            </a:r>
            <a:r>
              <a:rPr lang="en-US" b="1" dirty="0" smtClean="0"/>
              <a:t>superficial </a:t>
            </a:r>
            <a:r>
              <a:rPr lang="en-US" b="1" dirty="0"/>
              <a:t>lesion </a:t>
            </a:r>
            <a:r>
              <a:rPr lang="en-US" dirty="0"/>
              <a:t>of </a:t>
            </a:r>
            <a:r>
              <a:rPr lang="en-US" dirty="0" smtClean="0"/>
              <a:t>pregnancy associated </a:t>
            </a:r>
            <a:r>
              <a:rPr lang="en-US" dirty="0"/>
              <a:t>GO usually </a:t>
            </a:r>
            <a:r>
              <a:rPr lang="en-US" b="1" dirty="0"/>
              <a:t>does not </a:t>
            </a:r>
            <a:r>
              <a:rPr lang="en-US" dirty="0"/>
              <a:t>invade the </a:t>
            </a:r>
            <a:r>
              <a:rPr lang="en-US" b="1" dirty="0"/>
              <a:t>underlying bone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mass is generally </a:t>
            </a:r>
            <a:r>
              <a:rPr lang="en-US" b="1" dirty="0" smtClean="0"/>
              <a:t>firm</a:t>
            </a:r>
            <a:r>
              <a:rPr lang="en-US" dirty="0" smtClean="0"/>
              <a:t>, but it may have </a:t>
            </a:r>
            <a:r>
              <a:rPr lang="en-US" b="1" dirty="0" smtClean="0"/>
              <a:t>various</a:t>
            </a:r>
            <a:r>
              <a:rPr lang="en-US" dirty="0" smtClean="0"/>
              <a:t> degrees of </a:t>
            </a:r>
            <a:r>
              <a:rPr lang="en-US" i="1" dirty="0" smtClean="0"/>
              <a:t>softness</a:t>
            </a:r>
            <a:r>
              <a:rPr lang="en-US" dirty="0" smtClean="0"/>
              <a:t> and </a:t>
            </a:r>
            <a:r>
              <a:rPr lang="en-US" i="1" dirty="0" smtClean="0"/>
              <a:t>friability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It is typically </a:t>
            </a:r>
            <a:r>
              <a:rPr lang="en-US" b="1" dirty="0" smtClean="0"/>
              <a:t>painless</a:t>
            </a:r>
            <a:r>
              <a:rPr lang="en-US" dirty="0" smtClean="0"/>
              <a:t> unless its size and shape foster the </a:t>
            </a:r>
            <a:r>
              <a:rPr lang="en-US" b="1" dirty="0" smtClean="0"/>
              <a:t>accumulation of debris </a:t>
            </a:r>
            <a:r>
              <a:rPr lang="en-US" dirty="0" smtClean="0"/>
              <a:t>under its margin or </a:t>
            </a:r>
            <a:r>
              <a:rPr lang="en-US" i="1" dirty="0" smtClean="0"/>
              <a:t>interfere </a:t>
            </a:r>
            <a:r>
              <a:rPr lang="en-US" dirty="0" smtClean="0"/>
              <a:t>with </a:t>
            </a:r>
            <a:r>
              <a:rPr lang="en-US" b="1" dirty="0" smtClean="0"/>
              <a:t>occlusion</a:t>
            </a:r>
            <a:r>
              <a:rPr lang="en-US" dirty="0" smtClean="0"/>
              <a:t>, in which case </a:t>
            </a:r>
            <a:r>
              <a:rPr lang="en-US" b="1" dirty="0" smtClean="0"/>
              <a:t>painful</a:t>
            </a:r>
            <a:r>
              <a:rPr lang="en-US" dirty="0" smtClean="0"/>
              <a:t> ulceration may occur. </a:t>
            </a:r>
          </a:p>
        </p:txBody>
      </p:sp>
    </p:spTree>
    <p:extLst>
      <p:ext uri="{BB962C8B-B14F-4D97-AF65-F5344CB8AC3E}">
        <p14:creationId xmlns:p14="http://schemas.microsoft.com/office/powerpoint/2010/main" val="1483522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progesterone</a:t>
            </a:r>
            <a:r>
              <a:rPr lang="en-US" dirty="0"/>
              <a:t> and </a:t>
            </a:r>
            <a:r>
              <a:rPr lang="en-US" b="1" dirty="0"/>
              <a:t>estrogen</a:t>
            </a:r>
            <a:r>
              <a:rPr lang="en-US" dirty="0"/>
              <a:t> levels increase </a:t>
            </a:r>
            <a:r>
              <a:rPr lang="en-US" b="1" dirty="0"/>
              <a:t>10 to 30 </a:t>
            </a:r>
            <a:r>
              <a:rPr lang="en-US" dirty="0"/>
              <a:t>times by the </a:t>
            </a:r>
            <a:r>
              <a:rPr lang="en-US" b="1" dirty="0"/>
              <a:t>end</a:t>
            </a:r>
            <a:r>
              <a:rPr lang="en-US" dirty="0"/>
              <a:t> of the </a:t>
            </a:r>
            <a:r>
              <a:rPr lang="en-US" b="1" dirty="0"/>
              <a:t>third trimester </a:t>
            </a:r>
            <a:r>
              <a:rPr lang="en-US" dirty="0"/>
              <a:t>compared with the menstrual cycle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it is thought that these </a:t>
            </a:r>
            <a:r>
              <a:rPr lang="en-US" b="1" dirty="0"/>
              <a:t>hormonal changes </a:t>
            </a:r>
            <a:r>
              <a:rPr lang="en-US" dirty="0"/>
              <a:t>induce an </a:t>
            </a:r>
            <a:r>
              <a:rPr lang="en-US" b="1" dirty="0"/>
              <a:t>increased vascular permeability</a:t>
            </a:r>
            <a:r>
              <a:rPr lang="en-US" dirty="0"/>
              <a:t>, which leads to </a:t>
            </a:r>
            <a:r>
              <a:rPr lang="en-US" b="1" dirty="0" smtClean="0"/>
              <a:t>gingival edema </a:t>
            </a:r>
            <a:r>
              <a:rPr lang="en-US" dirty="0" smtClean="0"/>
              <a:t>and </a:t>
            </a:r>
            <a:r>
              <a:rPr lang="en-US" dirty="0"/>
              <a:t>an </a:t>
            </a:r>
            <a:r>
              <a:rPr lang="en-US" b="1" dirty="0"/>
              <a:t>increased </a:t>
            </a:r>
            <a:r>
              <a:rPr lang="en-US" b="1" dirty="0" smtClean="0"/>
              <a:t>inflammatory </a:t>
            </a:r>
            <a:r>
              <a:rPr lang="en-US" b="1" dirty="0"/>
              <a:t>response </a:t>
            </a:r>
            <a:r>
              <a:rPr lang="en-US" dirty="0"/>
              <a:t>to </a:t>
            </a:r>
            <a:r>
              <a:rPr lang="en-US" b="1" dirty="0"/>
              <a:t>dental plaque.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48334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281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Gingival enlargement in pregnancy </a:t>
            </a:r>
            <a:r>
              <a:rPr lang="en-US" dirty="0" smtClean="0"/>
              <a:t>            </a:t>
            </a:r>
            <a:r>
              <a:rPr lang="en-US" b="1" dirty="0" err="1" smtClean="0"/>
              <a:t>angiogranuloma</a:t>
            </a:r>
            <a:r>
              <a:rPr lang="en-US" dirty="0" smtClean="0"/>
              <a:t> </a:t>
            </a:r>
          </a:p>
          <a:p>
            <a:pPr algn="just"/>
            <a:r>
              <a:rPr lang="en-US" b="1" dirty="0" smtClean="0"/>
              <a:t>vascular </a:t>
            </a:r>
            <a:r>
              <a:rPr lang="en-US" dirty="0"/>
              <a:t>changes and </a:t>
            </a:r>
            <a:r>
              <a:rPr lang="en-US" b="1" dirty="0" smtClean="0"/>
              <a:t>fibrotic</a:t>
            </a:r>
            <a:r>
              <a:rPr lang="en-US" dirty="0" smtClean="0"/>
              <a:t> </a:t>
            </a:r>
            <a:r>
              <a:rPr lang="en-US" dirty="0"/>
              <a:t>process Marginal and </a:t>
            </a:r>
            <a:r>
              <a:rPr lang="en-US" dirty="0" smtClean="0"/>
              <a:t>tumor like </a:t>
            </a:r>
            <a:r>
              <a:rPr lang="en-US" dirty="0"/>
              <a:t>enlargements </a:t>
            </a:r>
            <a:endParaRPr lang="en-US" dirty="0" smtClean="0"/>
          </a:p>
          <a:p>
            <a:pPr algn="just"/>
            <a:r>
              <a:rPr lang="en-US" dirty="0" smtClean="0"/>
              <a:t>consist </a:t>
            </a:r>
            <a:r>
              <a:rPr lang="en-US" dirty="0"/>
              <a:t>of a </a:t>
            </a:r>
            <a:r>
              <a:rPr lang="en-US" b="1" dirty="0"/>
              <a:t>central mass </a:t>
            </a:r>
            <a:r>
              <a:rPr lang="en-US" dirty="0"/>
              <a:t>of </a:t>
            </a:r>
            <a:r>
              <a:rPr lang="en-US" b="1" dirty="0"/>
              <a:t>connective tissue</a:t>
            </a:r>
            <a:r>
              <a:rPr lang="en-US" dirty="0"/>
              <a:t>, with numerous </a:t>
            </a:r>
            <a:r>
              <a:rPr lang="en-US" b="1" dirty="0" smtClean="0"/>
              <a:t>diffused</a:t>
            </a:r>
            <a:r>
              <a:rPr lang="en-US" dirty="0"/>
              <a:t>, </a:t>
            </a:r>
            <a:r>
              <a:rPr lang="en-US" b="1" dirty="0"/>
              <a:t>newly formed</a:t>
            </a:r>
            <a:r>
              <a:rPr lang="en-US" dirty="0"/>
              <a:t>, and </a:t>
            </a:r>
            <a:r>
              <a:rPr lang="en-US" b="1" dirty="0"/>
              <a:t>engorged capillaries </a:t>
            </a:r>
            <a:r>
              <a:rPr lang="en-US" dirty="0" smtClean="0"/>
              <a:t>and </a:t>
            </a:r>
            <a:r>
              <a:rPr lang="en-US" dirty="0"/>
              <a:t>a </a:t>
            </a:r>
            <a:r>
              <a:rPr lang="en-US" i="1" dirty="0"/>
              <a:t>moderately </a:t>
            </a:r>
            <a:r>
              <a:rPr lang="en-US" b="1" i="1" dirty="0" smtClean="0"/>
              <a:t>fibrous </a:t>
            </a:r>
            <a:r>
              <a:rPr lang="en-US" b="1" i="1" dirty="0"/>
              <a:t>stroma </a:t>
            </a:r>
            <a:r>
              <a:rPr lang="en-US" dirty="0"/>
              <a:t>with various degrees of </a:t>
            </a:r>
            <a:r>
              <a:rPr lang="en-US" b="1" i="1" dirty="0"/>
              <a:t>edema</a:t>
            </a:r>
            <a:r>
              <a:rPr lang="en-US" i="1" dirty="0"/>
              <a:t> and </a:t>
            </a:r>
            <a:r>
              <a:rPr lang="en-US" b="1" i="1" dirty="0"/>
              <a:t>chronic </a:t>
            </a:r>
            <a:r>
              <a:rPr lang="en-US" b="1" i="1" dirty="0" smtClean="0"/>
              <a:t>inflammatory infiltrate</a:t>
            </a:r>
            <a:r>
              <a:rPr lang="en-US" b="1" i="1" dirty="0"/>
              <a:t>. </a:t>
            </a:r>
            <a:endParaRPr lang="en-US" b="1" i="1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addition, the </a:t>
            </a:r>
            <a:r>
              <a:rPr lang="en-US" b="1" dirty="0" smtClean="0"/>
              <a:t>stratified </a:t>
            </a:r>
            <a:r>
              <a:rPr lang="en-US" b="1" dirty="0"/>
              <a:t>squamous epithelium </a:t>
            </a:r>
            <a:r>
              <a:rPr lang="en-US" dirty="0"/>
              <a:t>is </a:t>
            </a:r>
            <a:r>
              <a:rPr lang="en-US" b="1" dirty="0"/>
              <a:t>thickened</a:t>
            </a:r>
            <a:r>
              <a:rPr lang="en-US" dirty="0"/>
              <a:t>, with </a:t>
            </a:r>
            <a:r>
              <a:rPr lang="en-US" b="1" dirty="0"/>
              <a:t>prominent rete pegs </a:t>
            </a:r>
            <a:r>
              <a:rPr lang="en-US" dirty="0"/>
              <a:t>and </a:t>
            </a:r>
            <a:r>
              <a:rPr lang="en-US" i="1" dirty="0"/>
              <a:t>some degree of intracellular </a:t>
            </a:r>
            <a:r>
              <a:rPr lang="en-US" dirty="0"/>
              <a:t>and </a:t>
            </a:r>
            <a:r>
              <a:rPr lang="en-US" i="1" dirty="0"/>
              <a:t>extracellular</a:t>
            </a:r>
            <a:r>
              <a:rPr lang="en-US" b="1" dirty="0"/>
              <a:t> </a:t>
            </a:r>
            <a:r>
              <a:rPr lang="en-US" i="1" dirty="0" smtClean="0"/>
              <a:t>edema</a:t>
            </a:r>
            <a:r>
              <a:rPr lang="en-US" dirty="0" smtClean="0"/>
              <a:t> and </a:t>
            </a:r>
            <a:r>
              <a:rPr lang="en-US" i="1" dirty="0" err="1"/>
              <a:t>leukocytic</a:t>
            </a:r>
            <a:r>
              <a:rPr lang="en-US" i="1" dirty="0"/>
              <a:t> </a:t>
            </a:r>
            <a:r>
              <a:rPr lang="en-US" i="1" dirty="0" smtClean="0"/>
              <a:t>infiltration.</a:t>
            </a:r>
            <a:endParaRPr lang="en-US" i="1" dirty="0"/>
          </a:p>
        </p:txBody>
      </p:sp>
      <p:sp>
        <p:nvSpPr>
          <p:cNvPr id="4" name="Right Arrow 3"/>
          <p:cNvSpPr/>
          <p:nvPr/>
        </p:nvSpPr>
        <p:spPr>
          <a:xfrm>
            <a:off x="6273800" y="1828230"/>
            <a:ext cx="901700" cy="394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GO </a:t>
            </a:r>
            <a:r>
              <a:rPr lang="en-US" dirty="0"/>
              <a:t>lesions can be </a:t>
            </a:r>
            <a:r>
              <a:rPr lang="en-US" b="1" dirty="0"/>
              <a:t>prevented</a:t>
            </a:r>
            <a:r>
              <a:rPr lang="en-US" dirty="0"/>
              <a:t> by </a:t>
            </a:r>
            <a:r>
              <a:rPr lang="en-US" b="1" dirty="0"/>
              <a:t>good oral hygiene </a:t>
            </a:r>
            <a:r>
              <a:rPr lang="en-US" dirty="0"/>
              <a:t>in most cases. </a:t>
            </a:r>
            <a:endParaRPr lang="en-US" dirty="0" smtClean="0"/>
          </a:p>
          <a:p>
            <a:pPr algn="just"/>
            <a:r>
              <a:rPr lang="en-US" dirty="0" smtClean="0"/>
              <a:t>Severe </a:t>
            </a:r>
            <a:r>
              <a:rPr lang="en-US" dirty="0"/>
              <a:t>cases may require </a:t>
            </a:r>
            <a:r>
              <a:rPr lang="en-US" b="1" dirty="0"/>
              <a:t>surgical excision </a:t>
            </a:r>
            <a:r>
              <a:rPr lang="en-US" dirty="0"/>
              <a:t>during the </a:t>
            </a:r>
            <a:r>
              <a:rPr lang="en-US" b="1" dirty="0"/>
              <a:t>second trimester</a:t>
            </a:r>
            <a:r>
              <a:rPr lang="en-US" dirty="0"/>
              <a:t>;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spontaneous </a:t>
            </a:r>
            <a:r>
              <a:rPr lang="en-US" b="1" dirty="0"/>
              <a:t>reduction </a:t>
            </a:r>
            <a:r>
              <a:rPr lang="en-US" dirty="0"/>
              <a:t>in the size of gingival enlargement typically follows the </a:t>
            </a:r>
            <a:r>
              <a:rPr lang="en-US" b="1" dirty="0"/>
              <a:t>termination of pregnancy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b="1" dirty="0" smtClean="0"/>
              <a:t>complete </a:t>
            </a:r>
            <a:r>
              <a:rPr lang="en-US" b="1" dirty="0"/>
              <a:t>elimination </a:t>
            </a:r>
            <a:r>
              <a:rPr lang="en-US" dirty="0"/>
              <a:t>of the residual </a:t>
            </a:r>
            <a:r>
              <a:rPr lang="en-US" dirty="0" smtClean="0"/>
              <a:t>inflammatory </a:t>
            </a:r>
            <a:r>
              <a:rPr lang="en-US" dirty="0"/>
              <a:t>lesion and GO requires </a:t>
            </a:r>
            <a:r>
              <a:rPr lang="en-US" b="1" dirty="0"/>
              <a:t>removal of all plaque </a:t>
            </a:r>
            <a:r>
              <a:rPr lang="en-US" b="1" dirty="0" smtClean="0"/>
              <a:t>deposits</a:t>
            </a:r>
            <a:r>
              <a:rPr lang="en-US" dirty="0"/>
              <a:t>, elimination of factors that favor its accumulation, </a:t>
            </a:r>
            <a:r>
              <a:rPr lang="en-US" dirty="0" smtClean="0"/>
              <a:t>in </a:t>
            </a:r>
            <a:r>
              <a:rPr lang="en-US" dirty="0"/>
              <a:t>some </a:t>
            </a:r>
            <a:r>
              <a:rPr lang="en-US" b="1" dirty="0" smtClean="0"/>
              <a:t>fibrotic </a:t>
            </a:r>
            <a:r>
              <a:rPr lang="en-US" b="1" dirty="0"/>
              <a:t>cases</a:t>
            </a:r>
            <a:r>
              <a:rPr lang="en-US" dirty="0"/>
              <a:t>, </a:t>
            </a:r>
            <a:r>
              <a:rPr lang="en-US" b="1" dirty="0"/>
              <a:t>surgical intervention </a:t>
            </a:r>
            <a:r>
              <a:rPr lang="en-US" dirty="0"/>
              <a:t>after the pregnancy.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609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Puberty Associated </a:t>
            </a:r>
            <a:r>
              <a:rPr lang="en-US" b="1" dirty="0"/>
              <a:t>Gingival Overgrowth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Clinical </a:t>
            </a:r>
            <a:r>
              <a:rPr lang="en-US" dirty="0" smtClean="0"/>
              <a:t>Manifestations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lesions are </a:t>
            </a:r>
            <a:r>
              <a:rPr lang="en-US" b="1" dirty="0"/>
              <a:t>not </a:t>
            </a:r>
            <a:r>
              <a:rPr lang="en-US" b="1" dirty="0" smtClean="0"/>
              <a:t>specific </a:t>
            </a:r>
            <a:r>
              <a:rPr lang="en-US" dirty="0"/>
              <a:t>to any gender; both </a:t>
            </a:r>
            <a:r>
              <a:rPr lang="en-US" b="1" i="1" dirty="0"/>
              <a:t>male</a:t>
            </a:r>
            <a:r>
              <a:rPr lang="en-US" dirty="0"/>
              <a:t> and </a:t>
            </a:r>
            <a:r>
              <a:rPr lang="en-US" b="1" i="1" dirty="0"/>
              <a:t>female</a:t>
            </a:r>
            <a:r>
              <a:rPr lang="en-US" i="1" dirty="0"/>
              <a:t> </a:t>
            </a:r>
            <a:r>
              <a:rPr lang="en-US" dirty="0"/>
              <a:t>adolescents may develop </a:t>
            </a:r>
            <a:r>
              <a:rPr lang="en-US" dirty="0" smtClean="0"/>
              <a:t>puberty associated </a:t>
            </a:r>
            <a:r>
              <a:rPr lang="en-US" dirty="0"/>
              <a:t>GO. </a:t>
            </a:r>
            <a:endParaRPr lang="en-US" dirty="0" smtClean="0"/>
          </a:p>
          <a:p>
            <a:pPr algn="just"/>
            <a:r>
              <a:rPr lang="en-US" dirty="0" smtClean="0"/>
              <a:t>Clinically</a:t>
            </a:r>
            <a:r>
              <a:rPr lang="en-US" dirty="0"/>
              <a:t>, there is a </a:t>
            </a:r>
            <a:r>
              <a:rPr lang="en-US" b="1" dirty="0"/>
              <a:t>strong </a:t>
            </a:r>
            <a:r>
              <a:rPr lang="en-US" b="1" dirty="0" smtClean="0"/>
              <a:t>association </a:t>
            </a:r>
            <a:r>
              <a:rPr lang="en-US" dirty="0"/>
              <a:t>with </a:t>
            </a:r>
            <a:r>
              <a:rPr lang="en-US" b="1" dirty="0" smtClean="0"/>
              <a:t>biofilm</a:t>
            </a:r>
            <a:r>
              <a:rPr lang="en-US" dirty="0" smtClean="0"/>
              <a:t> </a:t>
            </a:r>
            <a:r>
              <a:rPr lang="en-US" dirty="0"/>
              <a:t>accumulation.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lesions are usually marginal and interdental, and they are </a:t>
            </a:r>
            <a:r>
              <a:rPr lang="en-US" b="1" dirty="0"/>
              <a:t>characterized </a:t>
            </a:r>
            <a:r>
              <a:rPr lang="en-US" dirty="0"/>
              <a:t>by </a:t>
            </a:r>
            <a:r>
              <a:rPr lang="en-US" i="1" dirty="0"/>
              <a:t>prominent</a:t>
            </a:r>
            <a:r>
              <a:rPr lang="en-US" dirty="0"/>
              <a:t> </a:t>
            </a:r>
            <a:r>
              <a:rPr lang="en-US" b="1" dirty="0"/>
              <a:t>bulbous interproximal </a:t>
            </a:r>
            <a:r>
              <a:rPr lang="en-US" b="1" dirty="0" smtClean="0"/>
              <a:t>papillae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Often</a:t>
            </a:r>
            <a:r>
              <a:rPr lang="en-US" dirty="0"/>
              <a:t>, only the </a:t>
            </a:r>
            <a:r>
              <a:rPr lang="en-US" b="1" dirty="0"/>
              <a:t>facial gingivae </a:t>
            </a:r>
            <a:r>
              <a:rPr lang="en-US" dirty="0"/>
              <a:t>are </a:t>
            </a:r>
            <a:r>
              <a:rPr lang="en-US" b="1" dirty="0"/>
              <a:t>enlarged</a:t>
            </a:r>
            <a:r>
              <a:rPr lang="en-US" dirty="0"/>
              <a:t>, and the lingual surfaces are relatively </a:t>
            </a:r>
            <a:r>
              <a:rPr lang="en-US" i="1" dirty="0"/>
              <a:t>unaltered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085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0688"/>
            <a:ext cx="7734300" cy="3935412"/>
          </a:xfrm>
        </p:spPr>
      </p:pic>
    </p:spTree>
    <p:extLst>
      <p:ext uri="{BB962C8B-B14F-4D97-AF65-F5344CB8AC3E}">
        <p14:creationId xmlns:p14="http://schemas.microsoft.com/office/powerpoint/2010/main" val="261709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b="1" dirty="0" smtClean="0"/>
              <a:t>degree</a:t>
            </a:r>
            <a:r>
              <a:rPr lang="en-US" dirty="0" smtClean="0"/>
              <a:t> of gingival </a:t>
            </a:r>
            <a:r>
              <a:rPr lang="en-US" dirty="0" smtClean="0"/>
              <a:t>enlargement </a:t>
            </a:r>
            <a:r>
              <a:rPr lang="en-US" dirty="0" smtClean="0"/>
              <a:t>can be scored as follows: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Grade 0</a:t>
            </a:r>
            <a:r>
              <a:rPr lang="en-US" dirty="0" smtClean="0"/>
              <a:t>: no signs of gingival enlargement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Grade I</a:t>
            </a:r>
            <a:r>
              <a:rPr lang="en-US" dirty="0" smtClean="0"/>
              <a:t>: enlargement confined to the </a:t>
            </a:r>
            <a:r>
              <a:rPr lang="en-US" b="1" dirty="0" smtClean="0"/>
              <a:t>interdental papilla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Grade II</a:t>
            </a:r>
            <a:r>
              <a:rPr lang="en-US" dirty="0" smtClean="0"/>
              <a:t>: enlargement involves the </a:t>
            </a:r>
            <a:r>
              <a:rPr lang="en-US" b="1" dirty="0" smtClean="0"/>
              <a:t>papilla</a:t>
            </a:r>
            <a:r>
              <a:rPr lang="en-US" dirty="0" smtClean="0"/>
              <a:t> and </a:t>
            </a:r>
            <a:r>
              <a:rPr lang="en-US" b="1" dirty="0" smtClean="0"/>
              <a:t>marginal gingiva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 smtClean="0"/>
              <a:t>Grade III</a:t>
            </a:r>
            <a:r>
              <a:rPr lang="en-US" dirty="0" smtClean="0"/>
              <a:t>: enlargement covers </a:t>
            </a:r>
            <a:r>
              <a:rPr lang="en-US" b="1" dirty="0" smtClean="0"/>
              <a:t>three</a:t>
            </a:r>
            <a:r>
              <a:rPr lang="fa-IR" b="1" dirty="0" smtClean="0"/>
              <a:t> </a:t>
            </a:r>
            <a:r>
              <a:rPr lang="en-US" b="1" dirty="0" smtClean="0"/>
              <a:t>fourths </a:t>
            </a:r>
            <a:r>
              <a:rPr lang="en-US" dirty="0" smtClean="0"/>
              <a:t>or </a:t>
            </a:r>
            <a:r>
              <a:rPr lang="en-US" b="1" dirty="0" smtClean="0"/>
              <a:t>more</a:t>
            </a:r>
            <a:r>
              <a:rPr lang="en-US" dirty="0" smtClean="0"/>
              <a:t> of the </a:t>
            </a:r>
            <a:r>
              <a:rPr lang="en-US" b="1" dirty="0" smtClean="0"/>
              <a:t>crown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343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Gingival enlargement during puberty has </a:t>
            </a:r>
            <a:r>
              <a:rPr lang="en-US" b="1" dirty="0"/>
              <a:t>all the clinical features </a:t>
            </a:r>
            <a:r>
              <a:rPr lang="en-US" dirty="0"/>
              <a:t>that are associated with the </a:t>
            </a:r>
            <a:r>
              <a:rPr lang="en-US" b="1" dirty="0"/>
              <a:t>chronic</a:t>
            </a:r>
            <a:r>
              <a:rPr lang="en-US" dirty="0"/>
              <a:t> </a:t>
            </a:r>
            <a:r>
              <a:rPr lang="en-US" b="1" dirty="0" smtClean="0"/>
              <a:t>inflammatory </a:t>
            </a:r>
            <a:r>
              <a:rPr lang="en-US" b="1" dirty="0"/>
              <a:t>gingival disease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/>
              <a:t>The </a:t>
            </a:r>
            <a:r>
              <a:rPr lang="en-US" b="1" dirty="0"/>
              <a:t>degree of growth </a:t>
            </a:r>
            <a:r>
              <a:rPr lang="en-US" dirty="0"/>
              <a:t>and its tendency to </a:t>
            </a:r>
            <a:r>
              <a:rPr lang="en-US" b="1" dirty="0"/>
              <a:t>recur </a:t>
            </a:r>
            <a:r>
              <a:rPr lang="en-US" dirty="0"/>
              <a:t>in the relatively </a:t>
            </a:r>
            <a:r>
              <a:rPr lang="en-US" b="1" dirty="0"/>
              <a:t>scant plaque deposits</a:t>
            </a:r>
            <a:r>
              <a:rPr lang="en-US" dirty="0"/>
              <a:t> distinguish </a:t>
            </a:r>
            <a:r>
              <a:rPr lang="en-US" dirty="0" smtClean="0"/>
              <a:t>puberty associated </a:t>
            </a:r>
            <a:r>
              <a:rPr lang="en-US" dirty="0"/>
              <a:t>GO from purely </a:t>
            </a:r>
            <a:r>
              <a:rPr lang="en-US" dirty="0" smtClean="0"/>
              <a:t>gingivitis associated </a:t>
            </a:r>
            <a:r>
              <a:rPr lang="en-US" dirty="0"/>
              <a:t>lesions, suggesting a </a:t>
            </a:r>
            <a:r>
              <a:rPr lang="en-US" b="1" dirty="0"/>
              <a:t>profound impact </a:t>
            </a:r>
            <a:r>
              <a:rPr lang="en-US" dirty="0"/>
              <a:t>on </a:t>
            </a:r>
            <a:r>
              <a:rPr lang="en-US" b="1" dirty="0" smtClean="0"/>
              <a:t>hormonal </a:t>
            </a:r>
            <a:r>
              <a:rPr lang="en-US" b="1" dirty="0"/>
              <a:t>changes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6786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Histopathology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microscopic appearance of gingival enlargement during puberty is one of </a:t>
            </a:r>
            <a:r>
              <a:rPr lang="en-US" b="1" dirty="0"/>
              <a:t>chronic </a:t>
            </a:r>
            <a:r>
              <a:rPr lang="en-US" b="1" dirty="0" smtClean="0"/>
              <a:t>inflammation </a:t>
            </a:r>
            <a:r>
              <a:rPr lang="en-US" dirty="0"/>
              <a:t>with </a:t>
            </a:r>
            <a:r>
              <a:rPr lang="en-US" b="1" dirty="0"/>
              <a:t>prominent edema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cannot be distinguished from other forms of </a:t>
            </a:r>
            <a:r>
              <a:rPr lang="en-US" dirty="0" smtClean="0"/>
              <a:t>gingivitis associated </a:t>
            </a:r>
            <a:r>
              <a:rPr lang="en-US" dirty="0"/>
              <a:t>GO lesions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Treatment</a:t>
            </a:r>
          </a:p>
          <a:p>
            <a:pPr marL="0" indent="0" algn="just">
              <a:buNone/>
            </a:pPr>
            <a:r>
              <a:rPr lang="en-US" dirty="0" smtClean="0"/>
              <a:t>After </a:t>
            </a:r>
            <a:r>
              <a:rPr lang="en-US" dirty="0"/>
              <a:t>puberty, enlargement undergoes spontaneous </a:t>
            </a:r>
            <a:r>
              <a:rPr lang="en-US" b="1" dirty="0"/>
              <a:t>reduction</a:t>
            </a:r>
            <a:r>
              <a:rPr lang="en-US" dirty="0"/>
              <a:t>, but it may not disappear completely until the plaque and calculus are </a:t>
            </a:r>
            <a:r>
              <a:rPr lang="en-US" dirty="0" smtClean="0"/>
              <a:t>removed.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9959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Nutrition Associated </a:t>
            </a:r>
            <a:r>
              <a:rPr lang="en-US" b="1" dirty="0"/>
              <a:t>Gingival Overgrowth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/>
              <a:t>Malnutrition</a:t>
            </a:r>
            <a:r>
              <a:rPr lang="en-US" dirty="0"/>
              <a:t> has been historically associated with several oral lesions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GO has been observed in cases of chronic </a:t>
            </a:r>
            <a:r>
              <a:rPr lang="en-US" b="1" dirty="0"/>
              <a:t>vitamin C</a:t>
            </a:r>
            <a:r>
              <a:rPr lang="en-US" dirty="0"/>
              <a:t>  </a:t>
            </a:r>
            <a:r>
              <a:rPr lang="en-US" dirty="0" smtClean="0"/>
              <a:t>deficiency </a:t>
            </a:r>
            <a:r>
              <a:rPr lang="en-US" dirty="0"/>
              <a:t>in patients with scurvy.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Clinical Manifestations </a:t>
            </a:r>
          </a:p>
          <a:p>
            <a:pPr algn="just"/>
            <a:r>
              <a:rPr lang="en-US" dirty="0"/>
              <a:t>Gingival enlargement with </a:t>
            </a:r>
            <a:r>
              <a:rPr lang="en-US" b="1" dirty="0"/>
              <a:t>vitamin C </a:t>
            </a:r>
            <a:r>
              <a:rPr lang="en-US" dirty="0"/>
              <a:t>deficiency is </a:t>
            </a:r>
            <a:r>
              <a:rPr lang="en-US" b="1" dirty="0"/>
              <a:t>marginal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The gingiva is </a:t>
            </a:r>
            <a:r>
              <a:rPr lang="en-US" b="1" dirty="0"/>
              <a:t>bluish red</a:t>
            </a:r>
            <a:r>
              <a:rPr lang="en-US" dirty="0"/>
              <a:t>, </a:t>
            </a:r>
            <a:r>
              <a:rPr lang="en-US" b="1" dirty="0"/>
              <a:t>soft</a:t>
            </a:r>
            <a:r>
              <a:rPr lang="en-US" dirty="0"/>
              <a:t>, and </a:t>
            </a:r>
            <a:r>
              <a:rPr lang="en-US" b="1" dirty="0"/>
              <a:t>friable</a:t>
            </a:r>
            <a:r>
              <a:rPr lang="en-US" dirty="0"/>
              <a:t>, and it has a </a:t>
            </a:r>
            <a:r>
              <a:rPr lang="en-US" b="1" dirty="0"/>
              <a:t>smooth</a:t>
            </a:r>
            <a:r>
              <a:rPr lang="en-US" dirty="0"/>
              <a:t>, </a:t>
            </a:r>
            <a:r>
              <a:rPr lang="en-US" b="1" dirty="0"/>
              <a:t>shiny</a:t>
            </a:r>
            <a:r>
              <a:rPr lang="en-US" dirty="0"/>
              <a:t> </a:t>
            </a:r>
            <a:r>
              <a:rPr lang="en-US" dirty="0" smtClean="0"/>
              <a:t>surface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Bleeding </a:t>
            </a:r>
            <a:r>
              <a:rPr lang="en-US" dirty="0"/>
              <a:t>that occurs </a:t>
            </a:r>
            <a:r>
              <a:rPr lang="en-US" b="1" dirty="0"/>
              <a:t>spontaneously</a:t>
            </a:r>
            <a:r>
              <a:rPr lang="en-US" dirty="0"/>
              <a:t> or on </a:t>
            </a:r>
            <a:r>
              <a:rPr lang="en-US" b="1" dirty="0"/>
              <a:t>slight provocation</a:t>
            </a:r>
            <a:r>
              <a:rPr lang="en-US" dirty="0"/>
              <a:t>, and surface </a:t>
            </a:r>
            <a:r>
              <a:rPr lang="en-US" b="1" dirty="0"/>
              <a:t>necrosis</a:t>
            </a:r>
            <a:r>
              <a:rPr lang="en-US" dirty="0"/>
              <a:t> with </a:t>
            </a:r>
            <a:r>
              <a:rPr lang="en-US" b="1" dirty="0" err="1"/>
              <a:t>pseudomembrane</a:t>
            </a:r>
            <a:r>
              <a:rPr lang="en-US" dirty="0"/>
              <a:t> formations are common features.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355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690688"/>
            <a:ext cx="7696200" cy="4443412"/>
          </a:xfrm>
        </p:spPr>
      </p:pic>
    </p:spTree>
    <p:extLst>
      <p:ext uri="{BB962C8B-B14F-4D97-AF65-F5344CB8AC3E}">
        <p14:creationId xmlns:p14="http://schemas.microsoft.com/office/powerpoint/2010/main" val="2427731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Acute </a:t>
            </a:r>
            <a:r>
              <a:rPr lang="en-US" dirty="0"/>
              <a:t>vitamin C </a:t>
            </a:r>
            <a:r>
              <a:rPr lang="en-US" dirty="0" smtClean="0"/>
              <a:t>deficiency </a:t>
            </a:r>
            <a:r>
              <a:rPr lang="en-US" dirty="0"/>
              <a:t>alone does not cause gingival </a:t>
            </a:r>
            <a:r>
              <a:rPr lang="en-US" dirty="0" smtClean="0"/>
              <a:t>inflammation</a:t>
            </a:r>
            <a:r>
              <a:rPr lang="en-US" dirty="0"/>
              <a:t>, but it does cause </a:t>
            </a:r>
            <a:r>
              <a:rPr lang="en-US" b="1" dirty="0"/>
              <a:t>hemorrhage, collagen degeneration, and edema of the gingival connective tissue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These </a:t>
            </a:r>
            <a:r>
              <a:rPr lang="en-US" dirty="0"/>
              <a:t>changes </a:t>
            </a:r>
            <a:r>
              <a:rPr lang="en-US" i="1" dirty="0"/>
              <a:t>modify</a:t>
            </a:r>
            <a:r>
              <a:rPr lang="en-US" dirty="0"/>
              <a:t> the </a:t>
            </a:r>
            <a:r>
              <a:rPr lang="en-US" b="1" dirty="0"/>
              <a:t>response</a:t>
            </a:r>
            <a:r>
              <a:rPr lang="en-US" dirty="0"/>
              <a:t> of the gingiva to </a:t>
            </a:r>
            <a:r>
              <a:rPr lang="en-US" b="1" dirty="0" smtClean="0"/>
              <a:t>biofilm</a:t>
            </a:r>
            <a:r>
              <a:rPr lang="en-US" dirty="0" smtClean="0"/>
              <a:t> </a:t>
            </a:r>
            <a:r>
              <a:rPr lang="en-US" dirty="0"/>
              <a:t>to the extent </a:t>
            </a:r>
            <a:r>
              <a:rPr lang="en-US" dirty="0" smtClean="0"/>
              <a:t>the </a:t>
            </a:r>
            <a:r>
              <a:rPr lang="en-US" dirty="0"/>
              <a:t>extent of the </a:t>
            </a:r>
            <a:r>
              <a:rPr lang="en-US" dirty="0" smtClean="0"/>
              <a:t>inflammation </a:t>
            </a:r>
            <a:r>
              <a:rPr lang="en-US" dirty="0"/>
              <a:t>is </a:t>
            </a:r>
            <a:r>
              <a:rPr lang="en-US" dirty="0" smtClean="0"/>
              <a:t>exaggerated.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6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Nutrition-associated </a:t>
            </a:r>
            <a:r>
              <a:rPr lang="en-US" dirty="0"/>
              <a:t>GO lesions are </a:t>
            </a:r>
            <a:r>
              <a:rPr lang="en-US" b="1" dirty="0"/>
              <a:t>rare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Changes </a:t>
            </a:r>
            <a:r>
              <a:rPr lang="en-US" dirty="0"/>
              <a:t>in nutrition accompanied by </a:t>
            </a:r>
            <a:r>
              <a:rPr lang="en-US" b="1" dirty="0"/>
              <a:t>nonsurgical treatment </a:t>
            </a:r>
            <a:r>
              <a:rPr lang="en-US" dirty="0"/>
              <a:t>and </a:t>
            </a:r>
            <a:r>
              <a:rPr lang="en-US" b="1" dirty="0"/>
              <a:t>good oral hygiene </a:t>
            </a:r>
            <a:r>
              <a:rPr lang="en-US" dirty="0" smtClean="0"/>
              <a:t>usually </a:t>
            </a:r>
            <a:r>
              <a:rPr lang="en-US" dirty="0"/>
              <a:t>result in complete resolution of the pathology. </a:t>
            </a:r>
            <a:endParaRPr lang="en-US" dirty="0" smtClean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in </a:t>
            </a:r>
            <a:r>
              <a:rPr lang="en-US" b="1" dirty="0"/>
              <a:t>rare cases</a:t>
            </a:r>
            <a:r>
              <a:rPr lang="en-US" dirty="0"/>
              <a:t>, </a:t>
            </a:r>
            <a:r>
              <a:rPr lang="en-US" b="1" dirty="0"/>
              <a:t>surgical removal </a:t>
            </a:r>
            <a:r>
              <a:rPr lang="en-US" dirty="0"/>
              <a:t>may be indicated.</a:t>
            </a:r>
          </a:p>
        </p:txBody>
      </p:sp>
    </p:spTree>
    <p:extLst>
      <p:ext uri="{BB962C8B-B14F-4D97-AF65-F5344CB8AC3E}">
        <p14:creationId xmlns:p14="http://schemas.microsoft.com/office/powerpoint/2010/main" val="1601319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Gingival Fibromatosis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Clinical </a:t>
            </a:r>
            <a:r>
              <a:rPr lang="en-US" dirty="0" smtClean="0"/>
              <a:t>Manifestations</a:t>
            </a:r>
          </a:p>
          <a:p>
            <a:pPr algn="just"/>
            <a:r>
              <a:rPr lang="en-US" dirty="0"/>
              <a:t>Gingival </a:t>
            </a:r>
            <a:r>
              <a:rPr lang="en-US" dirty="0" smtClean="0"/>
              <a:t>fibromatosis </a:t>
            </a:r>
            <a:r>
              <a:rPr lang="en-US" dirty="0"/>
              <a:t>(GF) can be </a:t>
            </a:r>
            <a:r>
              <a:rPr lang="en-US" b="1" dirty="0"/>
              <a:t>hereditary </a:t>
            </a:r>
            <a:r>
              <a:rPr lang="en-US" dirty="0"/>
              <a:t>or </a:t>
            </a:r>
            <a:r>
              <a:rPr lang="en-US" b="1" dirty="0"/>
              <a:t>idiopathic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These </a:t>
            </a:r>
            <a:r>
              <a:rPr lang="en-US" dirty="0"/>
              <a:t>lesions are </a:t>
            </a:r>
            <a:r>
              <a:rPr lang="en-US" b="1" dirty="0"/>
              <a:t>rare</a:t>
            </a:r>
            <a:r>
              <a:rPr lang="en-US" dirty="0"/>
              <a:t> and occur in </a:t>
            </a:r>
            <a:r>
              <a:rPr lang="en-US" b="1" dirty="0"/>
              <a:t>highly </a:t>
            </a:r>
            <a:r>
              <a:rPr lang="en-US" b="1" dirty="0" smtClean="0"/>
              <a:t>fibrotic</a:t>
            </a:r>
            <a:r>
              <a:rPr lang="en-US" dirty="0" smtClean="0"/>
              <a:t> </a:t>
            </a:r>
            <a:r>
              <a:rPr lang="en-US" dirty="0"/>
              <a:t>forms of </a:t>
            </a:r>
            <a:r>
              <a:rPr lang="en-US" dirty="0" smtClean="0"/>
              <a:t>GO.</a:t>
            </a:r>
          </a:p>
          <a:p>
            <a:pPr algn="just"/>
            <a:r>
              <a:rPr lang="en-US" dirty="0" smtClean="0"/>
              <a:t> </a:t>
            </a:r>
            <a:r>
              <a:rPr lang="en-US" b="1" dirty="0"/>
              <a:t>Hereditary gingival </a:t>
            </a:r>
            <a:r>
              <a:rPr lang="en-US" b="1" dirty="0" smtClean="0"/>
              <a:t>fibromatosis </a:t>
            </a:r>
            <a:r>
              <a:rPr lang="en-US" dirty="0"/>
              <a:t>(HGF) is the </a:t>
            </a:r>
            <a:r>
              <a:rPr lang="en-US" b="1" dirty="0" smtClean="0"/>
              <a:t>most common </a:t>
            </a:r>
            <a:r>
              <a:rPr lang="en-US" dirty="0" smtClean="0"/>
              <a:t>form</a:t>
            </a:r>
            <a:r>
              <a:rPr lang="en-US" dirty="0"/>
              <a:t>, and it has been linked to </a:t>
            </a:r>
            <a:r>
              <a:rPr lang="en-US" i="1" dirty="0"/>
              <a:t>several genetic </a:t>
            </a:r>
            <a:r>
              <a:rPr lang="en-US" i="1" dirty="0" smtClean="0"/>
              <a:t>loci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Idiopathic gingival fibromatosis </a:t>
            </a:r>
            <a:r>
              <a:rPr lang="en-US" dirty="0"/>
              <a:t>(IGF) is a </a:t>
            </a:r>
            <a:r>
              <a:rPr lang="en-US" b="1" dirty="0"/>
              <a:t>rare</a:t>
            </a:r>
            <a:r>
              <a:rPr lang="en-US" dirty="0"/>
              <a:t> condition of </a:t>
            </a:r>
            <a:r>
              <a:rPr lang="en-US" b="1" dirty="0"/>
              <a:t>undetermined cause</a:t>
            </a:r>
            <a:r>
              <a:rPr lang="en-US" dirty="0"/>
              <a:t>, likely driven by yet to be discovered genetic defects or physiologic </a:t>
            </a:r>
            <a:r>
              <a:rPr lang="en-US" dirty="0" smtClean="0"/>
              <a:t>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27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GF affects </a:t>
            </a:r>
            <a:r>
              <a:rPr lang="en-US" dirty="0"/>
              <a:t>the </a:t>
            </a:r>
            <a:r>
              <a:rPr lang="en-US" b="1" dirty="0"/>
              <a:t>attached gingiva</a:t>
            </a:r>
            <a:r>
              <a:rPr lang="en-US" dirty="0"/>
              <a:t>, the </a:t>
            </a:r>
            <a:r>
              <a:rPr lang="en-US" b="1" dirty="0"/>
              <a:t>gingival margin</a:t>
            </a:r>
            <a:r>
              <a:rPr lang="en-US" dirty="0"/>
              <a:t>, and the </a:t>
            </a:r>
            <a:r>
              <a:rPr lang="en-US" b="1" dirty="0"/>
              <a:t>interdental </a:t>
            </a:r>
            <a:r>
              <a:rPr lang="en-US" b="1" dirty="0" smtClean="0"/>
              <a:t>papillae.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/>
              <a:t>facial</a:t>
            </a:r>
            <a:r>
              <a:rPr lang="en-US" dirty="0"/>
              <a:t> and </a:t>
            </a:r>
            <a:r>
              <a:rPr lang="en-US" b="1" dirty="0"/>
              <a:t>lingual</a:t>
            </a:r>
            <a:r>
              <a:rPr lang="en-US" dirty="0"/>
              <a:t> surfaces of the </a:t>
            </a:r>
            <a:r>
              <a:rPr lang="en-US" b="1" dirty="0"/>
              <a:t>mandible</a:t>
            </a:r>
            <a:r>
              <a:rPr lang="en-US" dirty="0"/>
              <a:t> and </a:t>
            </a:r>
            <a:r>
              <a:rPr lang="en-US" b="1" dirty="0"/>
              <a:t>maxilla </a:t>
            </a:r>
            <a:r>
              <a:rPr lang="en-US" dirty="0"/>
              <a:t>usually are </a:t>
            </a:r>
            <a:r>
              <a:rPr lang="en-US" dirty="0" smtClean="0"/>
              <a:t>affected</a:t>
            </a:r>
            <a:r>
              <a:rPr lang="en-US" dirty="0"/>
              <a:t>, but the involvement may be </a:t>
            </a:r>
            <a:r>
              <a:rPr lang="en-US" i="1" dirty="0" smtClean="0"/>
              <a:t>limited to either </a:t>
            </a:r>
            <a:r>
              <a:rPr lang="en-US" i="1" dirty="0"/>
              <a:t>jaw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fibrotic </a:t>
            </a:r>
            <a:r>
              <a:rPr lang="en-US" dirty="0"/>
              <a:t>gingiva is </a:t>
            </a:r>
            <a:r>
              <a:rPr lang="en-US" b="1" dirty="0"/>
              <a:t>pink</a:t>
            </a:r>
            <a:r>
              <a:rPr lang="en-US" dirty="0"/>
              <a:t>, </a:t>
            </a:r>
            <a:r>
              <a:rPr lang="en-US" b="1" dirty="0" smtClean="0"/>
              <a:t>firm</a:t>
            </a:r>
            <a:r>
              <a:rPr lang="en-US" dirty="0"/>
              <a:t>, and </a:t>
            </a:r>
            <a:r>
              <a:rPr lang="en-US" dirty="0" smtClean="0"/>
              <a:t>almost </a:t>
            </a:r>
            <a:r>
              <a:rPr lang="en-US" b="1" dirty="0"/>
              <a:t>leathery</a:t>
            </a:r>
            <a:r>
              <a:rPr lang="en-US" dirty="0"/>
              <a:t>, and it has a characteristic </a:t>
            </a:r>
            <a:r>
              <a:rPr lang="en-US" b="1" dirty="0"/>
              <a:t>minutely pebbled surface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teeth are almost </a:t>
            </a:r>
            <a:r>
              <a:rPr lang="en-US" b="1" dirty="0"/>
              <a:t>completely</a:t>
            </a:r>
            <a:r>
              <a:rPr lang="en-US" dirty="0"/>
              <a:t> covered in severe cases and the enlargement projects into the oral vestibule. </a:t>
            </a:r>
            <a:endParaRPr lang="en-US" dirty="0" smtClean="0"/>
          </a:p>
          <a:p>
            <a:pPr algn="just"/>
            <a:r>
              <a:rPr lang="en-US" b="1" dirty="0" smtClean="0"/>
              <a:t>Secondary inflammatory </a:t>
            </a:r>
            <a:r>
              <a:rPr lang="en-US" b="1" dirty="0"/>
              <a:t>changes </a:t>
            </a:r>
            <a:r>
              <a:rPr lang="en-US" dirty="0"/>
              <a:t>are common at the </a:t>
            </a:r>
            <a:r>
              <a:rPr lang="en-US" b="1" dirty="0"/>
              <a:t>gingival margin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684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22300"/>
            <a:ext cx="7429499" cy="6096000"/>
          </a:xfrm>
        </p:spPr>
      </p:pic>
    </p:spTree>
    <p:extLst>
      <p:ext uri="{BB962C8B-B14F-4D97-AF65-F5344CB8AC3E}">
        <p14:creationId xmlns:p14="http://schemas.microsoft.com/office/powerpoint/2010/main" val="1368346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enlargement usually </a:t>
            </a:r>
            <a:r>
              <a:rPr lang="en-US" b="1" dirty="0"/>
              <a:t>begins</a:t>
            </a:r>
            <a:r>
              <a:rPr lang="en-US" dirty="0"/>
              <a:t> with the </a:t>
            </a:r>
            <a:r>
              <a:rPr lang="en-US" b="1" dirty="0"/>
              <a:t>eruption </a:t>
            </a:r>
            <a:r>
              <a:rPr lang="en-US" dirty="0"/>
              <a:t>of the </a:t>
            </a:r>
            <a:r>
              <a:rPr lang="en-US" b="1" dirty="0"/>
              <a:t>primary</a:t>
            </a:r>
            <a:r>
              <a:rPr lang="en-US" dirty="0"/>
              <a:t> or </a:t>
            </a:r>
            <a:r>
              <a:rPr lang="en-US" b="1" dirty="0"/>
              <a:t>permanent </a:t>
            </a:r>
            <a:r>
              <a:rPr lang="en-US" dirty="0"/>
              <a:t>dentition.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teeth</a:t>
            </a:r>
            <a:r>
              <a:rPr lang="en-US" dirty="0"/>
              <a:t> or the </a:t>
            </a:r>
            <a:r>
              <a:rPr lang="en-US" b="1" dirty="0" smtClean="0"/>
              <a:t>biofilm</a:t>
            </a:r>
            <a:r>
              <a:rPr lang="en-US" dirty="0" smtClean="0"/>
              <a:t> </a:t>
            </a:r>
            <a:r>
              <a:rPr lang="en-US" dirty="0"/>
              <a:t>may be </a:t>
            </a:r>
            <a:r>
              <a:rPr lang="en-US" b="1" dirty="0"/>
              <a:t>initiating factors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presence of </a:t>
            </a:r>
            <a:r>
              <a:rPr lang="en-US" b="1" dirty="0"/>
              <a:t>bacterial plaque </a:t>
            </a:r>
            <a:r>
              <a:rPr lang="en-US" dirty="0"/>
              <a:t>is a </a:t>
            </a:r>
            <a:r>
              <a:rPr lang="en-US" b="1" dirty="0"/>
              <a:t>complicating factor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451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ades of gingival enlarg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125"/>
            <a:ext cx="88519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57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GF </a:t>
            </a:r>
            <a:r>
              <a:rPr lang="en-US" dirty="0"/>
              <a:t>presents with highly </a:t>
            </a:r>
            <a:r>
              <a:rPr lang="en-US" b="1" dirty="0" smtClean="0"/>
              <a:t>fibrotic </a:t>
            </a:r>
            <a:r>
              <a:rPr lang="en-US" b="1" dirty="0"/>
              <a:t>lesions</a:t>
            </a:r>
            <a:r>
              <a:rPr lang="en-US" dirty="0"/>
              <a:t>, with a </a:t>
            </a:r>
            <a:r>
              <a:rPr lang="en-US" b="1" dirty="0"/>
              <a:t>bulbous</a:t>
            </a:r>
            <a:r>
              <a:rPr lang="en-US" dirty="0"/>
              <a:t> increase in </a:t>
            </a:r>
            <a:r>
              <a:rPr lang="en-US" b="1" dirty="0"/>
              <a:t>connective tissue </a:t>
            </a:r>
            <a:r>
              <a:rPr lang="en-US" dirty="0"/>
              <a:t>that is relatively </a:t>
            </a:r>
            <a:r>
              <a:rPr lang="en-US" b="1" dirty="0"/>
              <a:t>avascular</a:t>
            </a:r>
            <a:r>
              <a:rPr lang="en-US" dirty="0"/>
              <a:t> and consists of </a:t>
            </a:r>
            <a:r>
              <a:rPr lang="en-US" b="1" dirty="0"/>
              <a:t>densely arranged collagen bundles</a:t>
            </a:r>
            <a:r>
              <a:rPr lang="en-US" dirty="0"/>
              <a:t> and </a:t>
            </a:r>
            <a:r>
              <a:rPr lang="en-US" b="1" dirty="0"/>
              <a:t>numerous </a:t>
            </a:r>
            <a:r>
              <a:rPr lang="en-US" b="1" dirty="0" smtClean="0"/>
              <a:t>fibroblasts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/>
              <a:t>surface epithelium </a:t>
            </a:r>
            <a:r>
              <a:rPr lang="en-US" dirty="0"/>
              <a:t>is </a:t>
            </a:r>
            <a:r>
              <a:rPr lang="en-US" b="1" dirty="0"/>
              <a:t>thickened</a:t>
            </a:r>
            <a:r>
              <a:rPr lang="en-US" dirty="0"/>
              <a:t> and </a:t>
            </a:r>
            <a:r>
              <a:rPr lang="en-US" b="1" dirty="0" err="1"/>
              <a:t>acanthotic</a:t>
            </a:r>
            <a:r>
              <a:rPr lang="en-US" dirty="0"/>
              <a:t>, with </a:t>
            </a:r>
            <a:r>
              <a:rPr lang="en-US" b="1" dirty="0"/>
              <a:t>elongated rete </a:t>
            </a:r>
            <a:r>
              <a:rPr lang="en-US" b="1" dirty="0" smtClean="0"/>
              <a:t>pegs.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Histopathology is </a:t>
            </a:r>
            <a:r>
              <a:rPr lang="en-US" b="1" dirty="0"/>
              <a:t>similar</a:t>
            </a:r>
            <a:r>
              <a:rPr lang="en-US" dirty="0"/>
              <a:t> to phenytoin-induced GO with </a:t>
            </a:r>
            <a:r>
              <a:rPr lang="en-US" b="1" dirty="0"/>
              <a:t>low levels of </a:t>
            </a:r>
            <a:r>
              <a:rPr lang="en-US" b="1" dirty="0" smtClean="0"/>
              <a:t>inflammatory infiltration</a:t>
            </a:r>
            <a:r>
              <a:rPr lang="en-US" b="1" dirty="0"/>
              <a:t>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8298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Treatment </a:t>
            </a:r>
            <a:r>
              <a:rPr lang="en-US" dirty="0"/>
              <a:t>of GO lesions manifesting as gingival </a:t>
            </a:r>
            <a:r>
              <a:rPr lang="en-US" dirty="0" smtClean="0"/>
              <a:t>fibromatosis </a:t>
            </a:r>
            <a:r>
              <a:rPr lang="en-US" dirty="0"/>
              <a:t>requires </a:t>
            </a:r>
            <a:r>
              <a:rPr lang="en-US" b="1" dirty="0" err="1"/>
              <a:t>gingivectomy</a:t>
            </a:r>
            <a:r>
              <a:rPr lang="en-US" dirty="0"/>
              <a:t> and </a:t>
            </a:r>
            <a:r>
              <a:rPr lang="en-US" b="1" dirty="0" err="1"/>
              <a:t>gingivoplasty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many cases, an underlying osseous growth accompanies the GF, which requires </a:t>
            </a:r>
            <a:r>
              <a:rPr lang="en-US" dirty="0" err="1"/>
              <a:t>osteoplasty</a:t>
            </a:r>
            <a:r>
              <a:rPr lang="en-US" dirty="0"/>
              <a:t> in </a:t>
            </a:r>
            <a:r>
              <a:rPr lang="en-US" dirty="0" smtClean="0"/>
              <a:t>addition </a:t>
            </a:r>
            <a:r>
              <a:rPr lang="en-US" dirty="0"/>
              <a:t>to the </a:t>
            </a:r>
            <a:r>
              <a:rPr lang="en-US" dirty="0" err="1"/>
              <a:t>gingivectomy</a:t>
            </a:r>
            <a:r>
              <a:rPr lang="en-US" dirty="0"/>
              <a:t> and </a:t>
            </a:r>
            <a:r>
              <a:rPr lang="en-US" dirty="0" err="1"/>
              <a:t>gingivoplasty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Postsurgical </a:t>
            </a:r>
            <a:r>
              <a:rPr lang="en-US" dirty="0"/>
              <a:t>clinical management is challenging because of the </a:t>
            </a:r>
            <a:r>
              <a:rPr lang="en-US" b="1" dirty="0"/>
              <a:t>high</a:t>
            </a:r>
            <a:r>
              <a:rPr lang="en-US" dirty="0"/>
              <a:t> </a:t>
            </a:r>
            <a:r>
              <a:rPr lang="en-US" b="1" dirty="0"/>
              <a:t>recurrence rate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b="1" dirty="0"/>
              <a:t>severity </a:t>
            </a:r>
            <a:r>
              <a:rPr lang="en-US" dirty="0"/>
              <a:t>of lesions usually results in </a:t>
            </a:r>
            <a:r>
              <a:rPr lang="en-US" b="1" dirty="0"/>
              <a:t>extreme crowding </a:t>
            </a:r>
            <a:r>
              <a:rPr lang="en-US" dirty="0"/>
              <a:t>and </a:t>
            </a:r>
            <a:r>
              <a:rPr lang="en-US" b="1" dirty="0"/>
              <a:t>misalignment of teeth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After </a:t>
            </a:r>
            <a:r>
              <a:rPr lang="en-US" dirty="0"/>
              <a:t>removal of the </a:t>
            </a:r>
            <a:r>
              <a:rPr lang="en-US" dirty="0" smtClean="0"/>
              <a:t>fibromatosis </a:t>
            </a:r>
            <a:r>
              <a:rPr lang="en-US" dirty="0"/>
              <a:t>lesions, patients may require </a:t>
            </a:r>
            <a:r>
              <a:rPr lang="en-US" b="1" dirty="0"/>
              <a:t>orthodontic treatment </a:t>
            </a:r>
            <a:r>
              <a:rPr lang="en-US" dirty="0"/>
              <a:t>and a</a:t>
            </a:r>
            <a:r>
              <a:rPr lang="en-US" b="1" dirty="0"/>
              <a:t> meticulous oral hygiene </a:t>
            </a:r>
            <a:r>
              <a:rPr lang="en-US" b="1" dirty="0" smtClean="0"/>
              <a:t>program.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7718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Forms of Gingival Enlargement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gingiva </a:t>
            </a:r>
            <a:r>
              <a:rPr lang="en-US" dirty="0"/>
              <a:t>can be enlarged due to </a:t>
            </a:r>
            <a:r>
              <a:rPr lang="en-US" b="1" dirty="0"/>
              <a:t>increases</a:t>
            </a:r>
            <a:r>
              <a:rPr lang="en-US" dirty="0"/>
              <a:t> in the size of the underlying </a:t>
            </a:r>
            <a:r>
              <a:rPr lang="en-US" b="1" dirty="0"/>
              <a:t>osseous</a:t>
            </a:r>
            <a:r>
              <a:rPr lang="en-US" dirty="0"/>
              <a:t> and dental tissues. </a:t>
            </a:r>
            <a:endParaRPr lang="en-US" dirty="0" smtClean="0"/>
          </a:p>
          <a:p>
            <a:pPr algn="just"/>
            <a:r>
              <a:rPr lang="en-US" dirty="0" smtClean="0"/>
              <a:t>These </a:t>
            </a:r>
            <a:r>
              <a:rPr lang="en-US" b="1" dirty="0"/>
              <a:t>false enlargements </a:t>
            </a:r>
            <a:r>
              <a:rPr lang="en-US" dirty="0"/>
              <a:t>usually have no abnormal clinical features except for the massive increase in the size of the </a:t>
            </a:r>
            <a:r>
              <a:rPr lang="en-US" dirty="0" smtClean="0"/>
              <a:t>area.</a:t>
            </a:r>
          </a:p>
          <a:p>
            <a:pPr algn="just"/>
            <a:r>
              <a:rPr lang="en-US" dirty="0"/>
              <a:t>For example, enlargement of the bone subjacent to the gingival area occurs most often with </a:t>
            </a:r>
            <a:r>
              <a:rPr lang="en-US" b="1" dirty="0"/>
              <a:t>tori</a:t>
            </a:r>
            <a:r>
              <a:rPr lang="en-US" dirty="0"/>
              <a:t> and </a:t>
            </a:r>
            <a:r>
              <a:rPr lang="en-US" b="1" dirty="0"/>
              <a:t>exostoses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Still</a:t>
            </a:r>
            <a:r>
              <a:rPr lang="en-US" dirty="0"/>
              <a:t>, it can also occur with Paget disease, </a:t>
            </a:r>
            <a:r>
              <a:rPr lang="en-US" dirty="0" smtClean="0"/>
              <a:t>fibrous </a:t>
            </a:r>
            <a:r>
              <a:rPr lang="en-US" dirty="0"/>
              <a:t>dysplasia, </a:t>
            </a:r>
            <a:r>
              <a:rPr lang="en-US" dirty="0" err="1"/>
              <a:t>cherubism</a:t>
            </a:r>
            <a:r>
              <a:rPr lang="en-US" dirty="0"/>
              <a:t>, central giant cell granuloma, </a:t>
            </a:r>
            <a:r>
              <a:rPr lang="en-US" dirty="0" err="1"/>
              <a:t>ameloblastoma</a:t>
            </a:r>
            <a:r>
              <a:rPr lang="en-US" dirty="0"/>
              <a:t>, </a:t>
            </a:r>
            <a:r>
              <a:rPr lang="en-US" dirty="0" err="1"/>
              <a:t>osteoma</a:t>
            </a:r>
            <a:r>
              <a:rPr lang="en-US" dirty="0"/>
              <a:t>, and osteosarcoma.</a:t>
            </a:r>
          </a:p>
        </p:txBody>
      </p:sp>
    </p:spTree>
    <p:extLst>
      <p:ext uri="{BB962C8B-B14F-4D97-AF65-F5344CB8AC3E}">
        <p14:creationId xmlns:p14="http://schemas.microsoft.com/office/powerpoint/2010/main" val="2786898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during the various stages of the eruption, particularly of the </a:t>
            </a:r>
            <a:r>
              <a:rPr lang="en-US" b="1" dirty="0"/>
              <a:t>primary dentition</a:t>
            </a:r>
            <a:r>
              <a:rPr lang="en-US" dirty="0"/>
              <a:t>, the </a:t>
            </a:r>
            <a:r>
              <a:rPr lang="en-US" b="1" dirty="0"/>
              <a:t>labial gingiva </a:t>
            </a:r>
            <a:r>
              <a:rPr lang="en-US" dirty="0"/>
              <a:t>can have a </a:t>
            </a:r>
            <a:r>
              <a:rPr lang="en-US" b="1" dirty="0"/>
              <a:t>bulbous marginal </a:t>
            </a:r>
            <a:r>
              <a:rPr lang="en-US" dirty="0"/>
              <a:t>distortion caused by the superimposition of the bulk of the gingiva on the </a:t>
            </a:r>
            <a:r>
              <a:rPr lang="en-US" b="1" dirty="0"/>
              <a:t>normal prominence </a:t>
            </a:r>
            <a:r>
              <a:rPr lang="en-US" dirty="0"/>
              <a:t>of the </a:t>
            </a:r>
            <a:r>
              <a:rPr lang="en-US" b="1" dirty="0"/>
              <a:t>enamel</a:t>
            </a:r>
            <a:r>
              <a:rPr lang="en-US" dirty="0"/>
              <a:t> in </a:t>
            </a:r>
            <a:r>
              <a:rPr lang="en-US" dirty="0" smtClean="0"/>
              <a:t>the </a:t>
            </a:r>
            <a:r>
              <a:rPr lang="en-US" dirty="0"/>
              <a:t>gingival </a:t>
            </a:r>
            <a:r>
              <a:rPr lang="en-US" b="1" dirty="0"/>
              <a:t>half of the </a:t>
            </a:r>
            <a:r>
              <a:rPr lang="en-US" b="1" dirty="0" smtClean="0"/>
              <a:t>crown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This enlargement is called </a:t>
            </a:r>
            <a:r>
              <a:rPr lang="en-US" b="1" dirty="0" smtClean="0"/>
              <a:t>developmental </a:t>
            </a:r>
            <a:r>
              <a:rPr lang="en-US" b="1" dirty="0"/>
              <a:t>enlargement</a:t>
            </a:r>
            <a:r>
              <a:rPr lang="en-US" dirty="0"/>
              <a:t>, and it often persists until the </a:t>
            </a:r>
            <a:r>
              <a:rPr lang="en-US" b="1" dirty="0"/>
              <a:t>junctional </a:t>
            </a:r>
            <a:r>
              <a:rPr lang="en-US" b="1" dirty="0" smtClean="0"/>
              <a:t>epithelium </a:t>
            </a:r>
            <a:r>
              <a:rPr lang="en-US" dirty="0"/>
              <a:t>has migrated from the enamel to the </a:t>
            </a:r>
            <a:r>
              <a:rPr lang="en-US" b="1" dirty="0"/>
              <a:t>cementoenamel junction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developmental gingival enlargements are </a:t>
            </a:r>
            <a:r>
              <a:rPr lang="en-US" b="1" dirty="0" smtClean="0"/>
              <a:t>physiologic</a:t>
            </a:r>
            <a:r>
              <a:rPr lang="en-US" dirty="0"/>
              <a:t>, and they usually present no problems for patients. </a:t>
            </a:r>
            <a:endParaRPr lang="en-US" dirty="0" smtClean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when the enlargement is complicated by marginal </a:t>
            </a:r>
            <a:r>
              <a:rPr lang="en-US" dirty="0" smtClean="0"/>
              <a:t>inflammation</a:t>
            </a:r>
            <a:r>
              <a:rPr lang="en-US" dirty="0"/>
              <a:t>, the composite picture gives the impression of </a:t>
            </a:r>
            <a:r>
              <a:rPr lang="en-US" b="1" dirty="0"/>
              <a:t>extensive gingival enlargement</a:t>
            </a:r>
            <a:endParaRPr lang="en-US" b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559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1690688"/>
            <a:ext cx="6197600" cy="3821111"/>
          </a:xfrm>
        </p:spPr>
      </p:pic>
    </p:spTree>
    <p:extLst>
      <p:ext uri="{BB962C8B-B14F-4D97-AF65-F5344CB8AC3E}">
        <p14:creationId xmlns:p14="http://schemas.microsoft.com/office/powerpoint/2010/main" val="2280765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Epulis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Epulis is </a:t>
            </a:r>
            <a:r>
              <a:rPr lang="en-US" dirty="0"/>
              <a:t>a generic term used to clinically designate all </a:t>
            </a:r>
            <a:r>
              <a:rPr lang="en-US" b="1" dirty="0"/>
              <a:t>discrete tumors </a:t>
            </a:r>
            <a:r>
              <a:rPr lang="en-US" dirty="0"/>
              <a:t>and </a:t>
            </a:r>
            <a:r>
              <a:rPr lang="en-US" b="1" dirty="0" smtClean="0"/>
              <a:t>tumor like </a:t>
            </a:r>
            <a:r>
              <a:rPr lang="en-US" b="1" dirty="0"/>
              <a:t>masses </a:t>
            </a:r>
            <a:r>
              <a:rPr lang="en-US" dirty="0"/>
              <a:t>of the </a:t>
            </a:r>
            <a:r>
              <a:rPr lang="en-US" b="1" dirty="0"/>
              <a:t>gingiva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serves to </a:t>
            </a:r>
            <a:r>
              <a:rPr lang="en-US" b="1" dirty="0"/>
              <a:t>locate </a:t>
            </a:r>
            <a:r>
              <a:rPr lang="en-US" dirty="0"/>
              <a:t>the tumor but does not describe it. </a:t>
            </a:r>
            <a:endParaRPr lang="en-US" dirty="0" smtClean="0"/>
          </a:p>
          <a:p>
            <a:pPr algn="just"/>
            <a:r>
              <a:rPr lang="en-US" dirty="0" smtClean="0"/>
              <a:t>Most </a:t>
            </a:r>
            <a:r>
              <a:rPr lang="en-US" dirty="0"/>
              <a:t>lesions referred to by this term are </a:t>
            </a:r>
            <a:r>
              <a:rPr lang="en-US" b="1" dirty="0" smtClean="0"/>
              <a:t>inflammatory</a:t>
            </a:r>
            <a:r>
              <a:rPr lang="en-US" dirty="0" smtClean="0"/>
              <a:t> </a:t>
            </a:r>
            <a:r>
              <a:rPr lang="en-US" dirty="0"/>
              <a:t>rather than neoplastic. </a:t>
            </a:r>
            <a:endParaRPr lang="en-US" dirty="0" smtClean="0"/>
          </a:p>
          <a:p>
            <a:pPr algn="just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b="1" dirty="0" smtClean="0"/>
              <a:t>fibromas</a:t>
            </a:r>
            <a:r>
              <a:rPr lang="en-US" dirty="0" smtClean="0"/>
              <a:t> </a:t>
            </a:r>
            <a:r>
              <a:rPr lang="en-US" dirty="0"/>
              <a:t>arise from the </a:t>
            </a:r>
            <a:r>
              <a:rPr lang="en-US" b="1" dirty="0"/>
              <a:t>gingival connective tissue </a:t>
            </a:r>
            <a:r>
              <a:rPr lang="en-US" dirty="0"/>
              <a:t>or the </a:t>
            </a:r>
            <a:r>
              <a:rPr lang="en-US" b="1" dirty="0"/>
              <a:t>periodontal ligament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another variant, </a:t>
            </a:r>
            <a:r>
              <a:rPr lang="en-US" b="1" dirty="0"/>
              <a:t>mineralized tissue </a:t>
            </a:r>
            <a:r>
              <a:rPr lang="en-US" dirty="0"/>
              <a:t>(i.e., bone, cementum-like material, and dystrophic </a:t>
            </a:r>
            <a:r>
              <a:rPr lang="en-US" dirty="0" smtClean="0"/>
              <a:t>calcifications</a:t>
            </a:r>
            <a:r>
              <a:rPr lang="en-US" dirty="0"/>
              <a:t>) can be found; this type of </a:t>
            </a:r>
            <a:r>
              <a:rPr lang="en-US" dirty="0" smtClean="0"/>
              <a:t>fibroma </a:t>
            </a:r>
            <a:r>
              <a:rPr lang="en-US" dirty="0"/>
              <a:t>is called </a:t>
            </a:r>
            <a:r>
              <a:rPr lang="en-US" b="1" dirty="0"/>
              <a:t>peripheral ossifying </a:t>
            </a:r>
            <a:r>
              <a:rPr lang="en-US" b="1" dirty="0" smtClean="0"/>
              <a:t>fibroma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515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Peripheral giant cell granulomas </a:t>
            </a:r>
            <a:r>
              <a:rPr lang="en-US" dirty="0"/>
              <a:t>of the gingiva arise </a:t>
            </a:r>
            <a:r>
              <a:rPr lang="en-US" b="1" dirty="0" smtClean="0"/>
              <a:t>interdentally</a:t>
            </a:r>
            <a:r>
              <a:rPr lang="en-US" dirty="0" smtClean="0"/>
              <a:t> or </a:t>
            </a:r>
            <a:r>
              <a:rPr lang="en-US" dirty="0"/>
              <a:t>from the </a:t>
            </a:r>
            <a:r>
              <a:rPr lang="en-US" b="1" dirty="0"/>
              <a:t>gingival margin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occur most frequently on the </a:t>
            </a:r>
            <a:r>
              <a:rPr lang="en-US" b="1" dirty="0"/>
              <a:t>labial surface</a:t>
            </a:r>
            <a:r>
              <a:rPr lang="en-US" dirty="0"/>
              <a:t>, and they can be sessile or pedunculated. </a:t>
            </a:r>
            <a:endParaRPr lang="en-US" dirty="0" smtClean="0"/>
          </a:p>
          <a:p>
            <a:pPr algn="just"/>
            <a:r>
              <a:rPr lang="en-US" dirty="0" smtClean="0"/>
              <a:t>They </a:t>
            </a:r>
            <a:r>
              <a:rPr lang="en-US" dirty="0"/>
              <a:t>vary in appearance </a:t>
            </a:r>
            <a:r>
              <a:rPr lang="en-US" dirty="0" smtClean="0"/>
              <a:t>from </a:t>
            </a:r>
            <a:r>
              <a:rPr lang="en-US" b="1" dirty="0"/>
              <a:t>smooth, regularly outlined masses to irregularly shaped, </a:t>
            </a:r>
            <a:r>
              <a:rPr lang="en-US" b="1" dirty="0" err="1"/>
              <a:t>multilobulated</a:t>
            </a:r>
            <a:r>
              <a:rPr lang="en-US" dirty="0"/>
              <a:t> protuberances with surface </a:t>
            </a:r>
            <a:r>
              <a:rPr lang="en-US" dirty="0" smtClean="0"/>
              <a:t>indentations.</a:t>
            </a:r>
          </a:p>
          <a:p>
            <a:pPr algn="just"/>
            <a:r>
              <a:rPr lang="en-US" b="1" dirty="0"/>
              <a:t>Ulceration</a:t>
            </a:r>
            <a:r>
              <a:rPr lang="en-US" dirty="0"/>
              <a:t> of the margin is </a:t>
            </a:r>
            <a:r>
              <a:rPr lang="en-US" dirty="0" smtClean="0"/>
              <a:t>occasionally </a:t>
            </a:r>
            <a:r>
              <a:rPr lang="en-US" dirty="0"/>
              <a:t>seen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lesions are </a:t>
            </a:r>
            <a:r>
              <a:rPr lang="en-US" b="1" dirty="0"/>
              <a:t>painless</a:t>
            </a:r>
            <a:r>
              <a:rPr lang="en-US" dirty="0"/>
              <a:t>, </a:t>
            </a:r>
            <a:r>
              <a:rPr lang="en-US" b="1" dirty="0"/>
              <a:t>vary in size</a:t>
            </a:r>
            <a:r>
              <a:rPr lang="en-US" dirty="0"/>
              <a:t>, and can cover several teeth.</a:t>
            </a:r>
          </a:p>
        </p:txBody>
      </p:sp>
    </p:spTree>
    <p:extLst>
      <p:ext uri="{BB962C8B-B14F-4D97-AF65-F5344CB8AC3E}">
        <p14:creationId xmlns:p14="http://schemas.microsoft.com/office/powerpoint/2010/main" val="1464454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 be </a:t>
            </a:r>
            <a:r>
              <a:rPr lang="en-US" b="1" dirty="0" smtClean="0"/>
              <a:t>firm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spongy</a:t>
            </a:r>
            <a:r>
              <a:rPr lang="en-US" dirty="0"/>
              <a:t>, and their color varies from </a:t>
            </a:r>
            <a:r>
              <a:rPr lang="en-US" b="1" dirty="0"/>
              <a:t>pink to deep red or purplish-blue</a:t>
            </a:r>
            <a:r>
              <a:rPr lang="en-US" b="1" dirty="0" smtClean="0"/>
              <a:t>.</a:t>
            </a:r>
          </a:p>
          <a:p>
            <a:r>
              <a:rPr lang="en-US" dirty="0"/>
              <a:t>Microscopic examination is required for </a:t>
            </a:r>
            <a:r>
              <a:rPr lang="en-US" dirty="0" smtClean="0"/>
              <a:t>definitive </a:t>
            </a:r>
            <a:r>
              <a:rPr lang="en-US" dirty="0"/>
              <a:t>diagnosis</a:t>
            </a:r>
            <a:r>
              <a:rPr lang="en-US" dirty="0" smtClean="0"/>
              <a:t>.</a:t>
            </a:r>
          </a:p>
          <a:p>
            <a:r>
              <a:rPr lang="en-US" dirty="0"/>
              <a:t> In some cases, the giant cell granuloma of the gingiva is locally </a:t>
            </a:r>
            <a:r>
              <a:rPr lang="en-US" b="1" dirty="0"/>
              <a:t>invasive</a:t>
            </a:r>
            <a:r>
              <a:rPr lang="en-US" dirty="0"/>
              <a:t> and destroys the </a:t>
            </a:r>
            <a:r>
              <a:rPr lang="en-US" b="1" dirty="0"/>
              <a:t>underlying </a:t>
            </a:r>
            <a:r>
              <a:rPr lang="en-US" b="1" dirty="0" smtClean="0"/>
              <a:t>bone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4406901"/>
            <a:ext cx="3467100" cy="2232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92" y="4438467"/>
            <a:ext cx="5792008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25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90700"/>
            <a:ext cx="6121400" cy="4559300"/>
          </a:xfrm>
        </p:spPr>
      </p:pic>
    </p:spTree>
    <p:extLst>
      <p:ext uri="{BB962C8B-B14F-4D97-AF65-F5344CB8AC3E}">
        <p14:creationId xmlns:p14="http://schemas.microsoft.com/office/powerpoint/2010/main" val="4163713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Squamous </a:t>
            </a:r>
            <a:r>
              <a:rPr lang="en-US" dirty="0"/>
              <a:t>cell carcinoma </a:t>
            </a:r>
            <a:r>
              <a:rPr lang="en-US" dirty="0" smtClean="0"/>
              <a:t>(the </a:t>
            </a:r>
            <a:r>
              <a:rPr lang="en-US" dirty="0"/>
              <a:t>most common malignant tumor of the </a:t>
            </a:r>
            <a:r>
              <a:rPr lang="en-US" dirty="0" smtClean="0"/>
              <a:t>gingiva).</a:t>
            </a:r>
          </a:p>
          <a:p>
            <a:r>
              <a:rPr lang="en-US" dirty="0"/>
              <a:t>Malignant </a:t>
            </a:r>
            <a:r>
              <a:rPr lang="en-US" dirty="0" smtClean="0"/>
              <a:t>melanoma (a </a:t>
            </a:r>
            <a:r>
              <a:rPr lang="en-US" dirty="0"/>
              <a:t>rare oral tumor that tends to occur in the hard palate and maxillary gingiva of the </a:t>
            </a:r>
            <a:r>
              <a:rPr lang="en-US" dirty="0" smtClean="0"/>
              <a:t>elderly)</a:t>
            </a:r>
          </a:p>
          <a:p>
            <a:r>
              <a:rPr lang="en-US" dirty="0"/>
              <a:t>Fibrosarcoma, </a:t>
            </a:r>
            <a:r>
              <a:rPr lang="en-US" dirty="0" err="1" smtClean="0"/>
              <a:t>lymphosarcoma</a:t>
            </a:r>
            <a:r>
              <a:rPr lang="en-US" dirty="0" smtClean="0"/>
              <a:t> (the gingiva </a:t>
            </a:r>
            <a:r>
              <a:rPr lang="en-US" dirty="0"/>
              <a:t>are </a:t>
            </a:r>
            <a:r>
              <a:rPr lang="en-US" dirty="0" smtClean="0"/>
              <a:t>rare) </a:t>
            </a:r>
          </a:p>
          <a:p>
            <a:r>
              <a:rPr lang="en-US" dirty="0"/>
              <a:t>Kaposi’s </a:t>
            </a:r>
            <a:r>
              <a:rPr lang="en-US" dirty="0" smtClean="0"/>
              <a:t>sarcoma (</a:t>
            </a:r>
            <a:r>
              <a:rPr lang="en-US" dirty="0"/>
              <a:t>often occurs in the oral cavity, </a:t>
            </a:r>
            <a:r>
              <a:rPr lang="en-US" dirty="0" smtClean="0"/>
              <a:t>particularly </a:t>
            </a:r>
            <a:r>
              <a:rPr lang="en-US" dirty="0"/>
              <a:t>in the palate and the gingiva, of patients with acquired </a:t>
            </a:r>
            <a:r>
              <a:rPr lang="en-US" dirty="0" smtClean="0"/>
              <a:t>immunodeficiency syndrome)</a:t>
            </a:r>
          </a:p>
          <a:p>
            <a:r>
              <a:rPr lang="en-US" i="1" dirty="0"/>
              <a:t>Tumor metastasis </a:t>
            </a:r>
            <a:r>
              <a:rPr lang="en-US" dirty="0"/>
              <a:t>to the gingiva occurs </a:t>
            </a:r>
            <a:r>
              <a:rPr lang="en-US" b="1" dirty="0" smtClean="0"/>
              <a:t>infrequently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3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Gingival Enlargement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Inflammatory Enlargement </a:t>
            </a:r>
            <a:r>
              <a:rPr lang="en-US" dirty="0" smtClean="0"/>
              <a:t>of Gingiva Due to </a:t>
            </a:r>
            <a:r>
              <a:rPr lang="en-US" b="1" dirty="0" smtClean="0"/>
              <a:t>Gingivitis</a:t>
            </a:r>
            <a:endParaRPr lang="fa-I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Drug</a:t>
            </a:r>
            <a:r>
              <a:rPr lang="fa-IR" b="1" dirty="0" smtClean="0"/>
              <a:t> </a:t>
            </a:r>
            <a:r>
              <a:rPr lang="en-US" b="1" dirty="0" smtClean="0"/>
              <a:t>Induced </a:t>
            </a:r>
            <a:r>
              <a:rPr lang="en-US" dirty="0"/>
              <a:t>Overgrowth of </a:t>
            </a:r>
            <a:r>
              <a:rPr lang="en-US" b="1" dirty="0" smtClean="0"/>
              <a:t>Gingiva</a:t>
            </a:r>
            <a:endParaRPr lang="fa-I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Gingival Overgrowth Associated With </a:t>
            </a:r>
            <a:r>
              <a:rPr lang="en-US" b="1" dirty="0"/>
              <a:t>Systemic </a:t>
            </a:r>
            <a:r>
              <a:rPr lang="en-US" b="1" dirty="0" smtClean="0"/>
              <a:t>Conditions</a:t>
            </a:r>
            <a:endParaRPr lang="fa-IR" b="1" dirty="0" smtClean="0"/>
          </a:p>
          <a:p>
            <a:pPr marL="0" indent="0" algn="just">
              <a:buNone/>
            </a:pPr>
            <a:r>
              <a:rPr lang="fa-IR" dirty="0" smtClean="0"/>
              <a:t>    </a:t>
            </a:r>
            <a:r>
              <a:rPr lang="en-US" b="1" dirty="0" smtClean="0"/>
              <a:t>Pregnancy</a:t>
            </a:r>
            <a:r>
              <a:rPr lang="fa-IR" dirty="0" smtClean="0"/>
              <a:t> </a:t>
            </a:r>
            <a:r>
              <a:rPr lang="en-US" dirty="0" smtClean="0"/>
              <a:t>Associated </a:t>
            </a:r>
            <a:r>
              <a:rPr lang="en-US" dirty="0"/>
              <a:t>Gingival </a:t>
            </a:r>
            <a:r>
              <a:rPr lang="en-US" dirty="0" smtClean="0"/>
              <a:t>Overgrowth</a:t>
            </a:r>
            <a:endParaRPr lang="fa-IR" dirty="0" smtClean="0"/>
          </a:p>
          <a:p>
            <a:pPr marL="0" indent="0" algn="just">
              <a:buNone/>
            </a:pPr>
            <a:r>
              <a:rPr lang="fa-IR" b="1" dirty="0" smtClean="0"/>
              <a:t>    </a:t>
            </a:r>
            <a:r>
              <a:rPr lang="en-US" b="1" dirty="0" smtClean="0"/>
              <a:t>Puberty</a:t>
            </a:r>
            <a:r>
              <a:rPr lang="fa-IR" b="1" dirty="0" smtClean="0"/>
              <a:t> </a:t>
            </a:r>
            <a:r>
              <a:rPr lang="en-US" dirty="0" smtClean="0"/>
              <a:t>Associated </a:t>
            </a:r>
            <a:r>
              <a:rPr lang="en-US" dirty="0"/>
              <a:t>Gingival </a:t>
            </a:r>
            <a:r>
              <a:rPr lang="en-US" dirty="0" smtClean="0"/>
              <a:t>Overgrowth</a:t>
            </a:r>
            <a:endParaRPr lang="fa-IR" dirty="0" smtClean="0"/>
          </a:p>
          <a:p>
            <a:pPr marL="0" indent="0" algn="just">
              <a:buNone/>
            </a:pPr>
            <a:r>
              <a:rPr lang="en-US" dirty="0" smtClean="0"/>
              <a:t>     </a:t>
            </a:r>
            <a:r>
              <a:rPr lang="en-US" b="1" dirty="0" smtClean="0"/>
              <a:t>Nutrition</a:t>
            </a:r>
            <a:r>
              <a:rPr lang="en-US" dirty="0" smtClean="0"/>
              <a:t> Associated </a:t>
            </a:r>
            <a:r>
              <a:rPr lang="en-US" dirty="0"/>
              <a:t>Gingival </a:t>
            </a:r>
            <a:r>
              <a:rPr lang="en-US" dirty="0" smtClean="0"/>
              <a:t>Overgrowth</a:t>
            </a:r>
            <a:endParaRPr lang="fa-I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Gingival </a:t>
            </a:r>
            <a:r>
              <a:rPr lang="en-US" b="1" dirty="0"/>
              <a:t>Fibromatosis</a:t>
            </a:r>
            <a:endParaRPr lang="fa-IR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Other Forms of Gingival Enlargement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8788231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2235201"/>
            <a:ext cx="5847093" cy="2733016"/>
          </a:xfrm>
        </p:spPr>
      </p:pic>
    </p:spTree>
    <p:extLst>
      <p:ext uri="{BB962C8B-B14F-4D97-AF65-F5344CB8AC3E}">
        <p14:creationId xmlns:p14="http://schemas.microsoft.com/office/powerpoint/2010/main" val="2797602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1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Inflammatory Enlargement </a:t>
            </a:r>
            <a:r>
              <a:rPr lang="en-US" dirty="0"/>
              <a:t>of Gingiva Due to </a:t>
            </a:r>
            <a:r>
              <a:rPr lang="en-US" b="1" dirty="0" smtClean="0"/>
              <a:t>Gingivitis (acute, chronic,</a:t>
            </a:r>
            <a:r>
              <a:rPr lang="en-US" dirty="0"/>
              <a:t> </a:t>
            </a:r>
            <a:r>
              <a:rPr lang="en-US" b="1" dirty="0"/>
              <a:t>Plasma cell </a:t>
            </a:r>
            <a:r>
              <a:rPr lang="en-US" b="1" dirty="0" smtClean="0"/>
              <a:t>gingivitis)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Clinical </a:t>
            </a:r>
            <a:r>
              <a:rPr lang="en-US" dirty="0"/>
              <a:t>Manifestations</a:t>
            </a:r>
          </a:p>
          <a:p>
            <a:r>
              <a:rPr lang="en-US" b="1" dirty="0"/>
              <a:t>Clinical presentation </a:t>
            </a:r>
            <a:r>
              <a:rPr lang="en-US" dirty="0"/>
              <a:t>of the </a:t>
            </a:r>
            <a:r>
              <a:rPr lang="en-US" b="1" dirty="0"/>
              <a:t>gingivitis</a:t>
            </a:r>
            <a:r>
              <a:rPr lang="en-US" dirty="0"/>
              <a:t> associated inflammatory gingival enlargement can be observed as a </a:t>
            </a:r>
            <a:r>
              <a:rPr lang="en-US" b="1" dirty="0"/>
              <a:t>slight ballooning </a:t>
            </a:r>
            <a:r>
              <a:rPr lang="en-US" dirty="0"/>
              <a:t>of the </a:t>
            </a:r>
            <a:r>
              <a:rPr lang="en-US" b="1" dirty="0"/>
              <a:t>interdental papilla </a:t>
            </a:r>
            <a:r>
              <a:rPr lang="en-US" dirty="0"/>
              <a:t>and</a:t>
            </a:r>
            <a:r>
              <a:rPr lang="en-US" b="1" dirty="0"/>
              <a:t> marginal gingiva </a:t>
            </a:r>
            <a:r>
              <a:rPr lang="en-US" dirty="0"/>
              <a:t>at its </a:t>
            </a:r>
            <a:r>
              <a:rPr lang="en-US" b="1" i="1" dirty="0"/>
              <a:t>initial stages</a:t>
            </a:r>
            <a:r>
              <a:rPr lang="en-US" dirty="0"/>
              <a:t>. </a:t>
            </a:r>
            <a:endParaRPr lang="fa-IR" dirty="0" smtClean="0"/>
          </a:p>
          <a:p>
            <a:r>
              <a:rPr lang="en-US" dirty="0"/>
              <a:t>As it progresses, it involves </a:t>
            </a:r>
            <a:r>
              <a:rPr lang="en-US" b="1" dirty="0"/>
              <a:t>swelling </a:t>
            </a:r>
            <a:r>
              <a:rPr lang="en-US" dirty="0"/>
              <a:t>around the teeth, </a:t>
            </a:r>
            <a:r>
              <a:rPr lang="en-US" b="1" dirty="0"/>
              <a:t>increasing</a:t>
            </a:r>
            <a:r>
              <a:rPr lang="en-US" dirty="0"/>
              <a:t> in </a:t>
            </a:r>
            <a:r>
              <a:rPr lang="en-US" b="1" dirty="0"/>
              <a:t>size</a:t>
            </a:r>
            <a:r>
              <a:rPr lang="en-US" dirty="0"/>
              <a:t> until it covers part of the </a:t>
            </a:r>
            <a:r>
              <a:rPr lang="en-US" b="1" dirty="0"/>
              <a:t>crowns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Localized, generalized</a:t>
            </a:r>
            <a:endParaRPr lang="fa-IR" dirty="0" smtClean="0"/>
          </a:p>
          <a:p>
            <a:endParaRPr lang="fa-IR" dirty="0" smtClean="0"/>
          </a:p>
          <a:p>
            <a:endParaRPr lang="en-US" dirty="0"/>
          </a:p>
          <a:p>
            <a:endParaRPr lang="fa-IR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0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/>
              <a:t>Acute forms </a:t>
            </a:r>
            <a:r>
              <a:rPr lang="en-US" dirty="0" smtClean="0"/>
              <a:t>of inflammatory enlargement of the gingiva are usually caused by </a:t>
            </a:r>
            <a:r>
              <a:rPr lang="en-US" b="1" dirty="0" smtClean="0"/>
              <a:t>mechanical trauma</a:t>
            </a:r>
            <a:r>
              <a:rPr lang="en-US" dirty="0" smtClean="0"/>
              <a:t>, </a:t>
            </a:r>
            <a:r>
              <a:rPr lang="en-US" b="1" dirty="0" smtClean="0"/>
              <a:t>chemical </a:t>
            </a:r>
            <a:r>
              <a:rPr lang="en-US" dirty="0" smtClean="0"/>
              <a:t>or </a:t>
            </a:r>
            <a:r>
              <a:rPr lang="en-US" b="1" dirty="0" smtClean="0"/>
              <a:t>physical</a:t>
            </a:r>
            <a:r>
              <a:rPr lang="en-US" dirty="0" smtClean="0"/>
              <a:t> irritation, and can be </a:t>
            </a:r>
            <a:r>
              <a:rPr lang="en-US" b="1" dirty="0" smtClean="0"/>
              <a:t>resolved</a:t>
            </a:r>
            <a:r>
              <a:rPr lang="en-US" dirty="0" smtClean="0"/>
              <a:t> by removing the irritant. </a:t>
            </a:r>
          </a:p>
          <a:p>
            <a:pPr algn="just"/>
            <a:r>
              <a:rPr lang="en-US" i="1" dirty="0" smtClean="0"/>
              <a:t>Mouth </a:t>
            </a:r>
            <a:r>
              <a:rPr lang="en-US" i="1" dirty="0" smtClean="0"/>
              <a:t>breathing</a:t>
            </a:r>
            <a:r>
              <a:rPr lang="en-US" dirty="0" smtClean="0"/>
              <a:t>, </a:t>
            </a:r>
            <a:r>
              <a:rPr lang="en-US" i="1" dirty="0" smtClean="0"/>
              <a:t>impacted food items</a:t>
            </a:r>
            <a:r>
              <a:rPr lang="en-US" dirty="0" smtClean="0"/>
              <a:t>, improperly </a:t>
            </a:r>
            <a:r>
              <a:rPr lang="en-US" i="1" dirty="0" smtClean="0"/>
              <a:t>placed or dislodged dental prostheses or appliances</a:t>
            </a:r>
            <a:r>
              <a:rPr lang="en-US" dirty="0" smtClean="0"/>
              <a:t>, and </a:t>
            </a:r>
            <a:r>
              <a:rPr lang="en-US" i="1" dirty="0" smtClean="0"/>
              <a:t>poor oral hygiene </a:t>
            </a:r>
            <a:r>
              <a:rPr lang="en-US" dirty="0" smtClean="0"/>
              <a:t>are usually responsible for </a:t>
            </a:r>
            <a:r>
              <a:rPr lang="en-US" b="1" dirty="0" smtClean="0"/>
              <a:t>acute inflammatory reactions </a:t>
            </a:r>
            <a:r>
              <a:rPr lang="en-US" dirty="0" smtClean="0"/>
              <a:t>in gingival tissues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 smtClean="0"/>
              <a:t>Acute lesions </a:t>
            </a:r>
            <a:r>
              <a:rPr lang="en-US" dirty="0" smtClean="0"/>
              <a:t>are typically </a:t>
            </a:r>
            <a:r>
              <a:rPr lang="en-US" b="1" i="1" dirty="0" smtClean="0"/>
              <a:t>localized to marginal or papillary gingiva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Acute </a:t>
            </a:r>
            <a:r>
              <a:rPr lang="en-US" dirty="0"/>
              <a:t>inflammatory enlargement can lead to the formation of a </a:t>
            </a:r>
            <a:r>
              <a:rPr lang="en-US" b="1" dirty="0"/>
              <a:t>gingival abscess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gingival abscess is a localized, painful, rapidly expanding lesion.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348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 smtClean="0"/>
              <a:t>is typically limited to the </a:t>
            </a:r>
            <a:r>
              <a:rPr lang="en-US" b="1" dirty="0" smtClean="0"/>
              <a:t>marginal gingiva</a:t>
            </a:r>
            <a:r>
              <a:rPr lang="en-US" dirty="0" smtClean="0"/>
              <a:t> or the </a:t>
            </a:r>
            <a:r>
              <a:rPr lang="en-US" b="1" dirty="0" smtClean="0"/>
              <a:t>interdental papilla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its early stages, it appears as a </a:t>
            </a:r>
            <a:r>
              <a:rPr lang="en-US" b="1" dirty="0" smtClean="0"/>
              <a:t>red swelling </a:t>
            </a:r>
            <a:r>
              <a:rPr lang="en-US" dirty="0" smtClean="0"/>
              <a:t>with a </a:t>
            </a:r>
            <a:r>
              <a:rPr lang="en-US" b="1" dirty="0" smtClean="0"/>
              <a:t>smooth</a:t>
            </a:r>
            <a:r>
              <a:rPr lang="en-US" dirty="0" smtClean="0"/>
              <a:t>, </a:t>
            </a:r>
            <a:r>
              <a:rPr lang="en-US" b="1" dirty="0" smtClean="0"/>
              <a:t>shiny</a:t>
            </a:r>
            <a:r>
              <a:rPr lang="en-US" dirty="0" smtClean="0"/>
              <a:t> surface.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lesion usually becomes </a:t>
            </a:r>
            <a:r>
              <a:rPr lang="en-US" b="1" dirty="0" smtClean="0"/>
              <a:t>fluctuant</a:t>
            </a:r>
            <a:r>
              <a:rPr lang="en-US" dirty="0" smtClean="0"/>
              <a:t> and </a:t>
            </a:r>
            <a:r>
              <a:rPr lang="en-US" b="1" dirty="0" smtClean="0"/>
              <a:t>pointed</a:t>
            </a:r>
            <a:r>
              <a:rPr lang="en-US" dirty="0" smtClean="0"/>
              <a:t>, with a </a:t>
            </a:r>
            <a:r>
              <a:rPr lang="en-US" dirty="0" smtClean="0"/>
              <a:t>surface </a:t>
            </a:r>
            <a:r>
              <a:rPr lang="en-US" dirty="0" smtClean="0"/>
              <a:t>orifice and a purulent exudate in 24 to 48 hours. </a:t>
            </a:r>
            <a:endParaRPr lang="en-US" dirty="0" smtClean="0"/>
          </a:p>
          <a:p>
            <a:r>
              <a:rPr lang="en-US" b="1" dirty="0" smtClean="0"/>
              <a:t>Adjacent </a:t>
            </a:r>
            <a:r>
              <a:rPr lang="en-US" b="1" dirty="0" smtClean="0"/>
              <a:t>teeth </a:t>
            </a:r>
            <a:r>
              <a:rPr lang="en-US" dirty="0" smtClean="0"/>
              <a:t>may become </a:t>
            </a:r>
            <a:r>
              <a:rPr lang="en-US" b="1" dirty="0" smtClean="0"/>
              <a:t>sensitive to </a:t>
            </a:r>
            <a:r>
              <a:rPr lang="en-US" b="1" dirty="0" smtClean="0"/>
              <a:t>percussion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lesion usually </a:t>
            </a:r>
            <a:r>
              <a:rPr lang="en-US" b="1" dirty="0" smtClean="0"/>
              <a:t>ruptures</a:t>
            </a:r>
            <a:r>
              <a:rPr lang="en-US" dirty="0" smtClean="0"/>
              <a:t> spontaneously.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3" y="0"/>
            <a:ext cx="5472547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10963</TotalTime>
  <Words>3105</Words>
  <Application>Microsoft Office PowerPoint</Application>
  <PresentationFormat>Widescreen</PresentationFormat>
  <Paragraphs>218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 Theme</vt:lpstr>
      <vt:lpstr>Gingival Enlargement and Management</vt:lpstr>
      <vt:lpstr>Terminology and Classification</vt:lpstr>
      <vt:lpstr>PowerPoint Presentation</vt:lpstr>
      <vt:lpstr>Diagnosis</vt:lpstr>
      <vt:lpstr>PowerPoint Presentation</vt:lpstr>
      <vt:lpstr>Types of Gingival Enlargement</vt:lpstr>
      <vt:lpstr>Inflammatory Enlargement of Gingiva Due to Gingivitis (acute, chronic, Plasma cell gingivitis)  </vt:lpstr>
      <vt:lpstr>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Histopathology</vt:lpstr>
      <vt:lpstr>PowerPoint Presentation</vt:lpstr>
      <vt:lpstr>Treatment</vt:lpstr>
      <vt:lpstr>Drug Induced Overgrowth of Gingiva</vt:lpstr>
      <vt:lpstr>PowerPoint Presentation</vt:lpstr>
      <vt:lpstr>Anticonvulsants</vt:lpstr>
      <vt:lpstr>PowerPoint Presentation</vt:lpstr>
      <vt:lpstr>Calcium Channel Blockers</vt:lpstr>
      <vt:lpstr>PowerPoint Presentation</vt:lpstr>
      <vt:lpstr>Immunosuppressants</vt:lpstr>
      <vt:lpstr>Histopathology</vt:lpstr>
      <vt:lpstr>PowerPoint Presentation</vt:lpstr>
      <vt:lpstr>PowerPoint Presentation</vt:lpstr>
      <vt:lpstr>Treatment</vt:lpstr>
      <vt:lpstr>PowerPoint Presentation</vt:lpstr>
      <vt:lpstr>Gingival Overgrowth Associated With Systemic Conditions</vt:lpstr>
      <vt:lpstr>Pregnancy Associated Gingival Overgrowth</vt:lpstr>
      <vt:lpstr>PowerPoint Presentation</vt:lpstr>
      <vt:lpstr>PowerPoint Presentation</vt:lpstr>
      <vt:lpstr>PowerPoint Presentation</vt:lpstr>
      <vt:lpstr>Etiology</vt:lpstr>
      <vt:lpstr>Histopathology</vt:lpstr>
      <vt:lpstr>Treatment</vt:lpstr>
      <vt:lpstr>Puberty Associated Gingival Overgrowth</vt:lpstr>
      <vt:lpstr>PowerPoint Presentation</vt:lpstr>
      <vt:lpstr>Etiology</vt:lpstr>
      <vt:lpstr>PowerPoint Presentation</vt:lpstr>
      <vt:lpstr>Nutrition Associated Gingival Overgrowth</vt:lpstr>
      <vt:lpstr>PowerPoint Presentation</vt:lpstr>
      <vt:lpstr>Etiology</vt:lpstr>
      <vt:lpstr>Treatment</vt:lpstr>
      <vt:lpstr>Gingival Fibromatosis</vt:lpstr>
      <vt:lpstr>PowerPoint Presentation</vt:lpstr>
      <vt:lpstr>PowerPoint Presentation</vt:lpstr>
      <vt:lpstr>PowerPoint Presentation</vt:lpstr>
      <vt:lpstr>Histopathology</vt:lpstr>
      <vt:lpstr>Treatment</vt:lpstr>
      <vt:lpstr>Other Forms of Gingival Enlargement</vt:lpstr>
      <vt:lpstr>PowerPoint Presentation</vt:lpstr>
      <vt:lpstr>PowerPoint Presentation</vt:lpstr>
      <vt:lpstr>Epulis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Enlargement and Management</dc:title>
  <dc:creator>Rayan_Pardaz</dc:creator>
  <cp:lastModifiedBy>Rayan_Pardaz</cp:lastModifiedBy>
  <cp:revision>377</cp:revision>
  <dcterms:created xsi:type="dcterms:W3CDTF">2025-10-15T06:01:21Z</dcterms:created>
  <dcterms:modified xsi:type="dcterms:W3CDTF">2025-10-27T18:51:38Z</dcterms:modified>
</cp:coreProperties>
</file>