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9" r:id="rId3"/>
    <p:sldId id="261" r:id="rId4"/>
    <p:sldId id="262" r:id="rId5"/>
    <p:sldId id="257" r:id="rId6"/>
    <p:sldId id="265" r:id="rId7"/>
    <p:sldId id="267" r:id="rId8"/>
    <p:sldId id="268" r:id="rId9"/>
    <p:sldId id="319" r:id="rId10"/>
    <p:sldId id="269" r:id="rId11"/>
    <p:sldId id="270" r:id="rId12"/>
    <p:sldId id="271" r:id="rId13"/>
    <p:sldId id="258" r:id="rId14"/>
    <p:sldId id="320" r:id="rId15"/>
    <p:sldId id="260" r:id="rId16"/>
    <p:sldId id="272" r:id="rId17"/>
    <p:sldId id="273" r:id="rId18"/>
    <p:sldId id="274" r:id="rId19"/>
    <p:sldId id="275" r:id="rId20"/>
    <p:sldId id="321" r:id="rId21"/>
    <p:sldId id="278" r:id="rId22"/>
    <p:sldId id="280" r:id="rId23"/>
    <p:sldId id="281" r:id="rId24"/>
    <p:sldId id="283" r:id="rId25"/>
    <p:sldId id="288" r:id="rId26"/>
    <p:sldId id="294" r:id="rId27"/>
    <p:sldId id="329" r:id="rId28"/>
    <p:sldId id="295" r:id="rId29"/>
    <p:sldId id="296" r:id="rId30"/>
    <p:sldId id="297" r:id="rId31"/>
    <p:sldId id="298" r:id="rId32"/>
    <p:sldId id="299" r:id="rId33"/>
    <p:sldId id="303" r:id="rId34"/>
    <p:sldId id="304" r:id="rId35"/>
    <p:sldId id="306" r:id="rId36"/>
    <p:sldId id="310" r:id="rId37"/>
    <p:sldId id="311" r:id="rId38"/>
    <p:sldId id="312" r:id="rId39"/>
    <p:sldId id="313" r:id="rId40"/>
    <p:sldId id="314" r:id="rId41"/>
    <p:sldId id="317" r:id="rId42"/>
    <p:sldId id="328" r:id="rId43"/>
    <p:sldId id="324" r:id="rId44"/>
    <p:sldId id="32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7C916-036D-4E71-A023-E6878AE01219}"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A9726-9CEB-4390-8D96-49B6D69CD8D5}" type="slidenum">
              <a:rPr lang="en-US" smtClean="0"/>
              <a:t>‹#›</a:t>
            </a:fld>
            <a:endParaRPr lang="en-US"/>
          </a:p>
        </p:txBody>
      </p:sp>
    </p:spTree>
    <p:extLst>
      <p:ext uri="{BB962C8B-B14F-4D97-AF65-F5344CB8AC3E}">
        <p14:creationId xmlns:p14="http://schemas.microsoft.com/office/powerpoint/2010/main" val="169830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309F-A3AB-47D0-9629-DED77C07D5E1}"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182665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309F-A3AB-47D0-9629-DED77C07D5E1}"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272199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309F-A3AB-47D0-9629-DED77C07D5E1}"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243513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309F-A3AB-47D0-9629-DED77C07D5E1}"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325342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6C309F-A3AB-47D0-9629-DED77C07D5E1}"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327664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309F-A3AB-47D0-9629-DED77C07D5E1}"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69910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309F-A3AB-47D0-9629-DED77C07D5E1}"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239234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309F-A3AB-47D0-9629-DED77C07D5E1}"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413886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309F-A3AB-47D0-9629-DED77C07D5E1}"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16792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6C309F-A3AB-47D0-9629-DED77C07D5E1}"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239363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6C309F-A3AB-47D0-9629-DED77C07D5E1}"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20CEA-3C19-4752-8829-C38DE01BC17C}" type="slidenum">
              <a:rPr lang="en-US" smtClean="0"/>
              <a:t>‹#›</a:t>
            </a:fld>
            <a:endParaRPr lang="en-US"/>
          </a:p>
        </p:txBody>
      </p:sp>
    </p:spTree>
    <p:extLst>
      <p:ext uri="{BB962C8B-B14F-4D97-AF65-F5344CB8AC3E}">
        <p14:creationId xmlns:p14="http://schemas.microsoft.com/office/powerpoint/2010/main" val="314416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C309F-A3AB-47D0-9629-DED77C07D5E1}" type="datetimeFigureOut">
              <a:rPr lang="en-US" smtClean="0"/>
              <a:t>11/14/2025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20CEA-3C19-4752-8829-C38DE01BC17C}" type="slidenum">
              <a:rPr lang="en-US" smtClean="0"/>
              <a:t>‹#›</a:t>
            </a:fld>
            <a:endParaRPr lang="en-US"/>
          </a:p>
        </p:txBody>
      </p:sp>
    </p:spTree>
    <p:extLst>
      <p:ext uri="{BB962C8B-B14F-4D97-AF65-F5344CB8AC3E}">
        <p14:creationId xmlns:p14="http://schemas.microsoft.com/office/powerpoint/2010/main" val="26263408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37" y="1214438"/>
            <a:ext cx="9144000" cy="2387600"/>
          </a:xfrm>
        </p:spPr>
        <p:txBody>
          <a:bodyPr/>
          <a:lstStyle/>
          <a:p>
            <a:r>
              <a:rPr lang="en-US" b="1" dirty="0" smtClean="0"/>
              <a:t>Periodontitis</a:t>
            </a:r>
            <a:endParaRPr lang="en-US" b="1" dirty="0"/>
          </a:p>
        </p:txBody>
      </p:sp>
    </p:spTree>
    <p:extLst>
      <p:ext uri="{BB962C8B-B14F-4D97-AF65-F5344CB8AC3E}">
        <p14:creationId xmlns:p14="http://schemas.microsoft.com/office/powerpoint/2010/main" val="2087953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104948"/>
          </a:xfrm>
        </p:spPr>
      </p:pic>
    </p:spTree>
    <p:extLst>
      <p:ext uri="{BB962C8B-B14F-4D97-AF65-F5344CB8AC3E}">
        <p14:creationId xmlns:p14="http://schemas.microsoft.com/office/powerpoint/2010/main" val="979490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dirty="0" smtClean="0"/>
              <a:t>Periodontitis is commonly a </a:t>
            </a:r>
            <a:r>
              <a:rPr lang="en-US" b="1" dirty="0" smtClean="0"/>
              <a:t>slowly progressive </a:t>
            </a:r>
            <a:r>
              <a:rPr lang="en-US" dirty="0" smtClean="0"/>
              <a:t>complex disease </a:t>
            </a:r>
            <a:r>
              <a:rPr lang="en-US" b="1" dirty="0" smtClean="0"/>
              <a:t>without </a:t>
            </a:r>
            <a:r>
              <a:rPr lang="en-US" b="1" i="1" dirty="0" smtClean="0"/>
              <a:t>pain </a:t>
            </a:r>
            <a:r>
              <a:rPr lang="en-US" i="1" dirty="0" smtClean="0"/>
              <a:t>experience</a:t>
            </a:r>
            <a:r>
              <a:rPr lang="en-US" dirty="0" smtClean="0"/>
              <a:t>. </a:t>
            </a:r>
          </a:p>
          <a:p>
            <a:pPr algn="just"/>
            <a:r>
              <a:rPr lang="en-US" dirty="0" smtClean="0"/>
              <a:t>Therefore, most patients are </a:t>
            </a:r>
            <a:r>
              <a:rPr lang="en-US" b="1" dirty="0" smtClean="0"/>
              <a:t>unaware</a:t>
            </a:r>
            <a:r>
              <a:rPr lang="en-US" dirty="0" smtClean="0"/>
              <a:t> that they have developed a </a:t>
            </a:r>
            <a:r>
              <a:rPr lang="en-US" b="1" dirty="0" smtClean="0"/>
              <a:t>chronic disease.</a:t>
            </a:r>
          </a:p>
          <a:p>
            <a:pPr algn="just"/>
            <a:r>
              <a:rPr lang="en-US" b="1" dirty="0" smtClean="0"/>
              <a:t>gingival bleeding </a:t>
            </a:r>
            <a:r>
              <a:rPr lang="en-US" dirty="0" smtClean="0"/>
              <a:t>during oral hygiene procedures or eating may be the </a:t>
            </a:r>
            <a:r>
              <a:rPr lang="en-US" b="1" dirty="0" smtClean="0"/>
              <a:t>first sign </a:t>
            </a:r>
            <a:r>
              <a:rPr lang="en-US" dirty="0" smtClean="0"/>
              <a:t>of disease occurrence.</a:t>
            </a:r>
          </a:p>
          <a:p>
            <a:pPr algn="just"/>
            <a:r>
              <a:rPr lang="en-US" dirty="0" smtClean="0"/>
              <a:t>As a result of </a:t>
            </a:r>
            <a:r>
              <a:rPr lang="en-US" i="1" dirty="0" smtClean="0"/>
              <a:t>gingival recession</a:t>
            </a:r>
            <a:r>
              <a:rPr lang="en-US" dirty="0" smtClean="0"/>
              <a:t>, patients may notice </a:t>
            </a:r>
            <a:r>
              <a:rPr lang="en-US" b="1" dirty="0" smtClean="0"/>
              <a:t>black triangles </a:t>
            </a:r>
            <a:r>
              <a:rPr lang="en-US" dirty="0" smtClean="0"/>
              <a:t>between teeth </a:t>
            </a:r>
            <a:r>
              <a:rPr lang="en-US" b="1" dirty="0" smtClean="0"/>
              <a:t>tooth sensibility </a:t>
            </a:r>
            <a:r>
              <a:rPr lang="en-US" dirty="0" smtClean="0"/>
              <a:t>in response to temperature changes (</a:t>
            </a:r>
            <a:r>
              <a:rPr lang="en-US" b="1" dirty="0" smtClean="0"/>
              <a:t>cold </a:t>
            </a:r>
            <a:r>
              <a:rPr lang="en-US" dirty="0" smtClean="0"/>
              <a:t>and</a:t>
            </a:r>
            <a:r>
              <a:rPr lang="en-US" b="1" dirty="0" smtClean="0"/>
              <a:t> heat</a:t>
            </a:r>
            <a:r>
              <a:rPr lang="en-US" dirty="0" smtClean="0"/>
              <a:t>)</a:t>
            </a:r>
          </a:p>
          <a:p>
            <a:endParaRPr lang="en-US" dirty="0"/>
          </a:p>
        </p:txBody>
      </p:sp>
    </p:spTree>
    <p:extLst>
      <p:ext uri="{BB962C8B-B14F-4D97-AF65-F5344CB8AC3E}">
        <p14:creationId xmlns:p14="http://schemas.microsoft.com/office/powerpoint/2010/main" val="1390034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food impaction </a:t>
            </a:r>
            <a:r>
              <a:rPr lang="en-US" dirty="0" smtClean="0"/>
              <a:t>may occur in the space of </a:t>
            </a:r>
            <a:r>
              <a:rPr lang="en-US" b="1" dirty="0" smtClean="0"/>
              <a:t>interdental triangles </a:t>
            </a:r>
            <a:r>
              <a:rPr lang="en-US" dirty="0" smtClean="0"/>
              <a:t>leading to increased </a:t>
            </a:r>
            <a:r>
              <a:rPr lang="en-US" b="1" dirty="0" smtClean="0"/>
              <a:t>patient discomfort </a:t>
            </a:r>
            <a:r>
              <a:rPr lang="en-US" dirty="0" smtClean="0"/>
              <a:t>and </a:t>
            </a:r>
            <a:r>
              <a:rPr lang="en-US" b="1" dirty="0" smtClean="0"/>
              <a:t>bad breath</a:t>
            </a:r>
            <a:r>
              <a:rPr lang="en-US" dirty="0" smtClean="0"/>
              <a:t>. </a:t>
            </a:r>
          </a:p>
          <a:p>
            <a:pPr algn="just"/>
            <a:r>
              <a:rPr lang="en-US" dirty="0" smtClean="0"/>
              <a:t>In cases with advanced attachment and bone loss, </a:t>
            </a:r>
            <a:r>
              <a:rPr lang="en-US" b="1" dirty="0" smtClean="0"/>
              <a:t>tooth mobility</a:t>
            </a:r>
            <a:r>
              <a:rPr lang="en-US" dirty="0" smtClean="0"/>
              <a:t>, </a:t>
            </a:r>
            <a:r>
              <a:rPr lang="en-US" b="1" dirty="0" smtClean="0"/>
              <a:t>tooth movement</a:t>
            </a:r>
            <a:r>
              <a:rPr lang="en-US" dirty="0" smtClean="0"/>
              <a:t>, </a:t>
            </a:r>
            <a:r>
              <a:rPr lang="en-US" i="1" dirty="0" smtClean="0"/>
              <a:t>fanned out </a:t>
            </a:r>
            <a:r>
              <a:rPr lang="en-US" dirty="0" smtClean="0"/>
              <a:t>or </a:t>
            </a:r>
            <a:r>
              <a:rPr lang="en-US" b="1" dirty="0" smtClean="0"/>
              <a:t>elongated front teeth</a:t>
            </a:r>
            <a:r>
              <a:rPr lang="en-US" dirty="0" smtClean="0"/>
              <a:t>, and, </a:t>
            </a:r>
            <a:r>
              <a:rPr lang="en-US" i="1" dirty="0" smtClean="0"/>
              <a:t>tooth loss</a:t>
            </a:r>
            <a:r>
              <a:rPr lang="en-US" dirty="0" smtClean="0"/>
              <a:t> may be reported. </a:t>
            </a:r>
          </a:p>
          <a:p>
            <a:pPr algn="just"/>
            <a:r>
              <a:rPr lang="en-US" dirty="0" smtClean="0"/>
              <a:t>In those cases with </a:t>
            </a:r>
            <a:r>
              <a:rPr lang="en-US" b="1" dirty="0" smtClean="0"/>
              <a:t>advanced</a:t>
            </a:r>
            <a:r>
              <a:rPr lang="en-US" dirty="0" smtClean="0"/>
              <a:t> disease progression, areas of </a:t>
            </a:r>
            <a:r>
              <a:rPr lang="en-US" b="1" dirty="0" smtClean="0"/>
              <a:t>localized dull pain </a:t>
            </a:r>
            <a:r>
              <a:rPr lang="en-US" dirty="0" smtClean="0"/>
              <a:t>or pain sensations radiating to other areas of the mouth and/or head may occur.</a:t>
            </a:r>
            <a:endParaRPr lang="en-US" dirty="0"/>
          </a:p>
        </p:txBody>
      </p:sp>
    </p:spTree>
    <p:extLst>
      <p:ext uri="{BB962C8B-B14F-4D97-AF65-F5344CB8AC3E}">
        <p14:creationId xmlns:p14="http://schemas.microsoft.com/office/powerpoint/2010/main" val="244659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Systematic Diagnosis Staging and Grading</a:t>
            </a:r>
            <a:endParaRPr lang="en-US" b="1" dirty="0"/>
          </a:p>
        </p:txBody>
      </p:sp>
      <p:sp>
        <p:nvSpPr>
          <p:cNvPr id="3" name="Content Placeholder 2"/>
          <p:cNvSpPr>
            <a:spLocks noGrp="1"/>
          </p:cNvSpPr>
          <p:nvPr>
            <p:ph idx="1"/>
          </p:nvPr>
        </p:nvSpPr>
        <p:spPr/>
        <p:txBody>
          <a:bodyPr>
            <a:normAutofit/>
          </a:bodyPr>
          <a:lstStyle/>
          <a:p>
            <a:pPr algn="just"/>
            <a:r>
              <a:rPr lang="en-US" b="1" dirty="0" smtClean="0"/>
              <a:t>systematic approach </a:t>
            </a:r>
            <a:r>
              <a:rPr lang="en-US" dirty="0" smtClean="0"/>
              <a:t>to defining both the disease phenotype (staging) and the disease progression (grading).</a:t>
            </a:r>
          </a:p>
        </p:txBody>
      </p:sp>
    </p:spTree>
    <p:extLst>
      <p:ext uri="{BB962C8B-B14F-4D97-AF65-F5344CB8AC3E}">
        <p14:creationId xmlns:p14="http://schemas.microsoft.com/office/powerpoint/2010/main" val="10993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staging</a:t>
            </a:r>
            <a:endParaRPr lang="en-US" b="1" dirty="0"/>
          </a:p>
        </p:txBody>
      </p:sp>
      <p:sp>
        <p:nvSpPr>
          <p:cNvPr id="3" name="Content Placeholder 2"/>
          <p:cNvSpPr>
            <a:spLocks noGrp="1"/>
          </p:cNvSpPr>
          <p:nvPr>
            <p:ph idx="1"/>
          </p:nvPr>
        </p:nvSpPr>
        <p:spPr/>
        <p:txBody>
          <a:bodyPr/>
          <a:lstStyle/>
          <a:p>
            <a:r>
              <a:rPr lang="en-US" dirty="0" smtClean="0"/>
              <a:t>severity, complexity, distribution</a:t>
            </a:r>
          </a:p>
          <a:p>
            <a:r>
              <a:rPr lang="en-US" dirty="0" smtClean="0"/>
              <a:t>Periodontitis is, </a:t>
            </a:r>
            <a:r>
              <a:rPr lang="en-US" b="1" dirty="0" smtClean="0"/>
              <a:t>not considered </a:t>
            </a:r>
            <a:r>
              <a:rPr lang="en-US" dirty="0" smtClean="0"/>
              <a:t>as a disease that affects one single site in the dentition. </a:t>
            </a:r>
          </a:p>
          <a:p>
            <a:pPr algn="just"/>
            <a:r>
              <a:rPr lang="en-US" dirty="0" smtClean="0"/>
              <a:t>the diagnosis of a certain stage of periodontitis may only reflect a </a:t>
            </a:r>
            <a:r>
              <a:rPr lang="en-US" b="1" dirty="0" smtClean="0"/>
              <a:t>transient stage </a:t>
            </a:r>
            <a:r>
              <a:rPr lang="en-US" dirty="0" smtClean="0"/>
              <a:t>during disease progression at the examination time-point.</a:t>
            </a:r>
          </a:p>
          <a:p>
            <a:pPr algn="just"/>
            <a:r>
              <a:rPr lang="en-US" dirty="0" smtClean="0"/>
              <a:t>If </a:t>
            </a:r>
            <a:r>
              <a:rPr lang="en-US" b="1" dirty="0" smtClean="0"/>
              <a:t>no treatment </a:t>
            </a:r>
            <a:r>
              <a:rPr lang="en-US" dirty="0" smtClean="0"/>
              <a:t>is provided to the patient, a </a:t>
            </a:r>
            <a:r>
              <a:rPr lang="en-US" i="1" dirty="0" smtClean="0"/>
              <a:t>higher stage </a:t>
            </a:r>
            <a:r>
              <a:rPr lang="en-US" dirty="0" smtClean="0"/>
              <a:t>of periodontitis will most likely be diagnosed at the time of re-examination </a:t>
            </a:r>
            <a:r>
              <a:rPr lang="en-US" i="1" dirty="0" smtClean="0"/>
              <a:t>several years later</a:t>
            </a:r>
            <a:endParaRPr lang="en-US" i="1" dirty="0"/>
          </a:p>
        </p:txBody>
      </p:sp>
    </p:spTree>
    <p:extLst>
      <p:ext uri="{BB962C8B-B14F-4D97-AF65-F5344CB8AC3E}">
        <p14:creationId xmlns:p14="http://schemas.microsoft.com/office/powerpoint/2010/main" val="1381737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Severity of Periodontitis</a:t>
            </a:r>
            <a:endParaRPr lang="en-US" b="1" dirty="0"/>
          </a:p>
        </p:txBody>
      </p:sp>
      <p:sp>
        <p:nvSpPr>
          <p:cNvPr id="3" name="Content Placeholder 2"/>
          <p:cNvSpPr>
            <a:spLocks noGrp="1"/>
          </p:cNvSpPr>
          <p:nvPr>
            <p:ph idx="1"/>
          </p:nvPr>
        </p:nvSpPr>
        <p:spPr/>
        <p:txBody>
          <a:bodyPr/>
          <a:lstStyle/>
          <a:p>
            <a:pPr algn="just"/>
            <a:r>
              <a:rPr lang="en-US" dirty="0" smtClean="0"/>
              <a:t>In most cases, the </a:t>
            </a:r>
            <a:r>
              <a:rPr lang="en-US" b="1" dirty="0" smtClean="0"/>
              <a:t>severity</a:t>
            </a:r>
            <a:r>
              <a:rPr lang="en-US" dirty="0" smtClean="0"/>
              <a:t> and </a:t>
            </a:r>
            <a:r>
              <a:rPr lang="en-US" b="1" dirty="0" smtClean="0"/>
              <a:t>extent </a:t>
            </a:r>
            <a:r>
              <a:rPr lang="en-US" dirty="0" smtClean="0"/>
              <a:t>of periodontal destruction occur over time in combination with </a:t>
            </a:r>
            <a:r>
              <a:rPr lang="en-US" b="1" dirty="0" smtClean="0"/>
              <a:t>systemic disorders </a:t>
            </a:r>
            <a:r>
              <a:rPr lang="en-US" dirty="0" smtClean="0"/>
              <a:t>impairing and/or enhancing host immune responses. </a:t>
            </a:r>
          </a:p>
          <a:p>
            <a:pPr algn="just"/>
            <a:r>
              <a:rPr lang="en-US" dirty="0" smtClean="0"/>
              <a:t>Relative to the degree of </a:t>
            </a:r>
            <a:r>
              <a:rPr lang="en-US" b="1" dirty="0" smtClean="0"/>
              <a:t>attachment</a:t>
            </a:r>
            <a:r>
              <a:rPr lang="en-US" dirty="0" smtClean="0"/>
              <a:t> and </a:t>
            </a:r>
            <a:r>
              <a:rPr lang="en-US" b="1" dirty="0" smtClean="0"/>
              <a:t>bone loss</a:t>
            </a:r>
            <a:r>
              <a:rPr lang="en-US" dirty="0" smtClean="0"/>
              <a:t>, disease severity is described by the definition of disease stages.</a:t>
            </a:r>
            <a:endParaRPr lang="en-US" dirty="0"/>
          </a:p>
        </p:txBody>
      </p:sp>
    </p:spTree>
    <p:extLst>
      <p:ext uri="{BB962C8B-B14F-4D97-AF65-F5344CB8AC3E}">
        <p14:creationId xmlns:p14="http://schemas.microsoft.com/office/powerpoint/2010/main" val="1332548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600" cy="4169785"/>
          </a:xfrm>
        </p:spPr>
      </p:pic>
    </p:spTree>
    <p:extLst>
      <p:ext uri="{BB962C8B-B14F-4D97-AF65-F5344CB8AC3E}">
        <p14:creationId xmlns:p14="http://schemas.microsoft.com/office/powerpoint/2010/main" val="1568388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stages I and II, </a:t>
            </a:r>
            <a:r>
              <a:rPr lang="en-US" b="1" dirty="0" smtClean="0"/>
              <a:t>no teeth </a:t>
            </a:r>
            <a:r>
              <a:rPr lang="en-US" dirty="0" smtClean="0"/>
              <a:t>should be missing or tooth loss occurred due to other reasons besides periodontitis such as caries, or traumatic or endodontic complications.</a:t>
            </a:r>
          </a:p>
          <a:p>
            <a:r>
              <a:rPr lang="en-US" dirty="0" smtClean="0"/>
              <a:t>If ≤4 or ≥5 teeth were lost due to periodontitis, a stage III or IV, respectively, needs to be considered:</a:t>
            </a:r>
          </a:p>
          <a:p>
            <a:r>
              <a:rPr lang="en-US" dirty="0" smtClean="0"/>
              <a:t>Stage I and II: no tooth loss due to periodontitis; </a:t>
            </a:r>
          </a:p>
          <a:p>
            <a:pPr marL="0" indent="0">
              <a:buNone/>
            </a:pPr>
            <a:r>
              <a:rPr lang="en-US" dirty="0" smtClean="0"/>
              <a:t>• Stage III: ≤4 teeth lost due to periodontitis; </a:t>
            </a:r>
          </a:p>
          <a:p>
            <a:pPr marL="0" indent="0">
              <a:buNone/>
            </a:pPr>
            <a:r>
              <a:rPr lang="en-US" dirty="0" smtClean="0"/>
              <a:t>• Stage IV: ≥5 teeth lost due to periodontitis.</a:t>
            </a:r>
          </a:p>
          <a:p>
            <a:endParaRPr lang="en-US" dirty="0"/>
          </a:p>
        </p:txBody>
      </p:sp>
    </p:spTree>
    <p:extLst>
      <p:ext uri="{BB962C8B-B14F-4D97-AF65-F5344CB8AC3E}">
        <p14:creationId xmlns:p14="http://schemas.microsoft.com/office/powerpoint/2010/main" val="2381749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Complexity of Periodontitis</a:t>
            </a:r>
            <a:endParaRPr lang="en-US" b="1" dirty="0"/>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smtClean="0"/>
              <a:t>Complexity factors are defined to further differentiate between </a:t>
            </a:r>
            <a:r>
              <a:rPr lang="en-US" b="1" dirty="0" smtClean="0"/>
              <a:t>stages of periodontitis.</a:t>
            </a:r>
          </a:p>
          <a:p>
            <a:pPr algn="just">
              <a:buFont typeface="Wingdings" panose="05000000000000000000" pitchFamily="2" charset="2"/>
              <a:buChar char="Ø"/>
            </a:pPr>
            <a:r>
              <a:rPr lang="en-US" dirty="0" smtClean="0"/>
              <a:t>To describe disease complexity, the following local parameters need to be determined: </a:t>
            </a:r>
          </a:p>
          <a:p>
            <a:pPr algn="just"/>
            <a:r>
              <a:rPr lang="en-US" dirty="0" smtClean="0"/>
              <a:t>probing pocket depth (</a:t>
            </a:r>
            <a:r>
              <a:rPr lang="en-US" b="1" dirty="0" smtClean="0"/>
              <a:t>PPD</a:t>
            </a:r>
            <a:r>
              <a:rPr lang="en-US" dirty="0" smtClean="0"/>
              <a:t>), furcation involvement (</a:t>
            </a:r>
            <a:r>
              <a:rPr lang="en-US" b="1" dirty="0" smtClean="0"/>
              <a:t>FI</a:t>
            </a:r>
            <a:r>
              <a:rPr lang="en-US" dirty="0" smtClean="0"/>
              <a:t>), horizontal and vertical </a:t>
            </a:r>
            <a:r>
              <a:rPr lang="en-US" b="1" dirty="0" smtClean="0"/>
              <a:t>BL</a:t>
            </a:r>
            <a:r>
              <a:rPr lang="en-US" dirty="0" smtClean="0"/>
              <a:t>, tooth mobility, mastication function, and ridge defects.</a:t>
            </a:r>
          </a:p>
          <a:p>
            <a:endParaRPr lang="en-US" dirty="0"/>
          </a:p>
        </p:txBody>
      </p:sp>
    </p:spTree>
    <p:extLst>
      <p:ext uri="{BB962C8B-B14F-4D97-AF65-F5344CB8AC3E}">
        <p14:creationId xmlns:p14="http://schemas.microsoft.com/office/powerpoint/2010/main" val="3144157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With respect to the </a:t>
            </a:r>
            <a:r>
              <a:rPr lang="en-US" b="1" dirty="0" smtClean="0"/>
              <a:t>complexity factors</a:t>
            </a:r>
            <a:r>
              <a:rPr lang="en-US" dirty="0" smtClean="0"/>
              <a:t>, stage I and stage II are differentiated by </a:t>
            </a:r>
            <a:r>
              <a:rPr lang="en-US" b="1" dirty="0" smtClean="0"/>
              <a:t>PPD</a:t>
            </a:r>
            <a:r>
              <a:rPr lang="en-US" dirty="0" smtClean="0"/>
              <a:t>, while a </a:t>
            </a:r>
            <a:r>
              <a:rPr lang="en-US" b="1" dirty="0" smtClean="0"/>
              <a:t>horizontally</a:t>
            </a:r>
            <a:r>
              <a:rPr lang="en-US" dirty="0" smtClean="0"/>
              <a:t> destroyed alveolar bone is characteristic for both stages: </a:t>
            </a:r>
          </a:p>
          <a:p>
            <a:pPr marL="0" indent="0" algn="just">
              <a:buNone/>
            </a:pPr>
            <a:r>
              <a:rPr lang="en-US" dirty="0" smtClean="0"/>
              <a:t>• Stage </a:t>
            </a:r>
            <a:r>
              <a:rPr lang="en-US" b="1" dirty="0" smtClean="0"/>
              <a:t>I</a:t>
            </a:r>
            <a:r>
              <a:rPr lang="en-US" dirty="0" smtClean="0"/>
              <a:t>: </a:t>
            </a:r>
            <a:r>
              <a:rPr lang="en-US" b="1" dirty="0" smtClean="0"/>
              <a:t>PPD ≤4 mm</a:t>
            </a:r>
            <a:r>
              <a:rPr lang="en-US" dirty="0" smtClean="0"/>
              <a:t>, mostly horizontal BL; </a:t>
            </a:r>
          </a:p>
          <a:p>
            <a:pPr marL="0" indent="0" algn="just">
              <a:buNone/>
            </a:pPr>
            <a:r>
              <a:rPr lang="en-US" dirty="0" smtClean="0"/>
              <a:t>• Stage </a:t>
            </a:r>
            <a:r>
              <a:rPr lang="en-US" b="1" dirty="0" smtClean="0"/>
              <a:t>II</a:t>
            </a:r>
            <a:r>
              <a:rPr lang="en-US" dirty="0" smtClean="0"/>
              <a:t>: </a:t>
            </a:r>
            <a:r>
              <a:rPr lang="en-US" b="1" dirty="0" smtClean="0"/>
              <a:t>PPD ≤5 mm</a:t>
            </a:r>
            <a:r>
              <a:rPr lang="en-US" dirty="0" smtClean="0"/>
              <a:t>, mostly horizontal BL.</a:t>
            </a:r>
          </a:p>
          <a:p>
            <a:r>
              <a:rPr lang="en-US" i="1" dirty="0" smtClean="0"/>
              <a:t>differentiation</a:t>
            </a:r>
            <a:r>
              <a:rPr lang="en-US" dirty="0" smtClean="0"/>
              <a:t> between </a:t>
            </a:r>
            <a:r>
              <a:rPr lang="en-US" b="1" dirty="0" smtClean="0"/>
              <a:t>stage III </a:t>
            </a:r>
            <a:r>
              <a:rPr lang="en-US" dirty="0" smtClean="0"/>
              <a:t>and </a:t>
            </a:r>
            <a:r>
              <a:rPr lang="en-US" b="1" dirty="0" smtClean="0"/>
              <a:t>IV</a:t>
            </a:r>
            <a:r>
              <a:rPr lang="en-US" dirty="0" smtClean="0"/>
              <a:t> </a:t>
            </a:r>
            <a:r>
              <a:rPr lang="en-US" b="1" dirty="0" smtClean="0"/>
              <a:t>is not possible </a:t>
            </a:r>
            <a:r>
              <a:rPr lang="en-US" dirty="0" smtClean="0"/>
              <a:t>solely based on severity factors. </a:t>
            </a:r>
          </a:p>
          <a:p>
            <a:r>
              <a:rPr lang="en-US" dirty="0" smtClean="0"/>
              <a:t>Thus, </a:t>
            </a:r>
            <a:r>
              <a:rPr lang="en-US" b="1" dirty="0" smtClean="0"/>
              <a:t>complexity factors </a:t>
            </a:r>
            <a:r>
              <a:rPr lang="en-US" dirty="0" smtClean="0"/>
              <a:t>eventually allow for clear differentiation.</a:t>
            </a:r>
            <a:endParaRPr lang="en-US" dirty="0"/>
          </a:p>
        </p:txBody>
      </p:sp>
    </p:spTree>
    <p:extLst>
      <p:ext uri="{BB962C8B-B14F-4D97-AF65-F5344CB8AC3E}">
        <p14:creationId xmlns:p14="http://schemas.microsoft.com/office/powerpoint/2010/main" val="84075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of Periodontitis</a:t>
            </a:r>
            <a:endParaRPr lang="en-US" b="1" dirty="0"/>
          </a:p>
        </p:txBody>
      </p:sp>
      <p:sp>
        <p:nvSpPr>
          <p:cNvPr id="3" name="Content Placeholder 2"/>
          <p:cNvSpPr>
            <a:spLocks noGrp="1"/>
          </p:cNvSpPr>
          <p:nvPr>
            <p:ph idx="1"/>
          </p:nvPr>
        </p:nvSpPr>
        <p:spPr/>
        <p:txBody>
          <a:bodyPr/>
          <a:lstStyle/>
          <a:p>
            <a:r>
              <a:rPr lang="en-US" dirty="0" smtClean="0"/>
              <a:t>Periodontitis  </a:t>
            </a:r>
            <a:r>
              <a:rPr lang="en-US" b="1" dirty="0" smtClean="0"/>
              <a:t>complex inflammatory disease </a:t>
            </a:r>
            <a:r>
              <a:rPr lang="en-US" dirty="0" smtClean="0"/>
              <a:t>that affects the tooth supporting structures</a:t>
            </a:r>
          </a:p>
          <a:p>
            <a:r>
              <a:rPr lang="en-US" dirty="0" smtClean="0"/>
              <a:t>Complex         multiple clinical </a:t>
            </a:r>
            <a:r>
              <a:rPr lang="en-US" b="1" dirty="0" smtClean="0"/>
              <a:t>symptoms</a:t>
            </a:r>
            <a:r>
              <a:rPr lang="en-US" dirty="0" smtClean="0"/>
              <a:t> </a:t>
            </a:r>
          </a:p>
          <a:p>
            <a:pPr marL="0" indent="0">
              <a:buNone/>
            </a:pPr>
            <a:r>
              <a:rPr lang="en-US" dirty="0"/>
              <a:t> </a:t>
            </a:r>
            <a:r>
              <a:rPr lang="en-US" dirty="0" smtClean="0"/>
              <a:t>                           multiple factors   </a:t>
            </a:r>
          </a:p>
          <a:p>
            <a:r>
              <a:rPr lang="en-US" dirty="0" smtClean="0"/>
              <a:t>Periodontitis occurs </a:t>
            </a:r>
            <a:r>
              <a:rPr lang="en-US" b="1" dirty="0" smtClean="0"/>
              <a:t>most </a:t>
            </a:r>
            <a:r>
              <a:rPr lang="en-US" dirty="0" smtClean="0"/>
              <a:t>frequently in </a:t>
            </a:r>
            <a:r>
              <a:rPr lang="en-US" b="1" dirty="0" smtClean="0"/>
              <a:t>adults</a:t>
            </a:r>
          </a:p>
          <a:p>
            <a:r>
              <a:rPr lang="en-US" dirty="0" smtClean="0"/>
              <a:t>periodontitis should be understood as </a:t>
            </a:r>
            <a:r>
              <a:rPr lang="en-US" b="1" dirty="0" smtClean="0"/>
              <a:t>age associated</a:t>
            </a:r>
            <a:r>
              <a:rPr lang="en-US" dirty="0" smtClean="0"/>
              <a:t>, but not age dependent</a:t>
            </a:r>
            <a:endParaRPr lang="en-US" dirty="0"/>
          </a:p>
        </p:txBody>
      </p:sp>
      <p:cxnSp>
        <p:nvCxnSpPr>
          <p:cNvPr id="7" name="Straight Arrow Connector 6"/>
          <p:cNvCxnSpPr/>
          <p:nvPr/>
        </p:nvCxnSpPr>
        <p:spPr>
          <a:xfrm>
            <a:off x="2549236" y="2964873"/>
            <a:ext cx="568037"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49236" y="3113664"/>
            <a:ext cx="471055" cy="40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528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Stage III: </a:t>
            </a:r>
          </a:p>
          <a:p>
            <a:pPr marL="0" indent="0">
              <a:buNone/>
            </a:pPr>
            <a:r>
              <a:rPr lang="en-US" dirty="0" smtClean="0"/>
              <a:t>• PPD ≥6 mm; </a:t>
            </a:r>
          </a:p>
          <a:p>
            <a:pPr marL="0" indent="0">
              <a:buNone/>
            </a:pPr>
            <a:r>
              <a:rPr lang="en-US" dirty="0" smtClean="0"/>
              <a:t>• Vertical bone loss ≥3 mm; </a:t>
            </a:r>
          </a:p>
          <a:p>
            <a:r>
              <a:rPr lang="en-US" dirty="0" smtClean="0"/>
              <a:t>Furcation involvement: class II or III; </a:t>
            </a:r>
          </a:p>
          <a:p>
            <a:pPr marL="0" indent="0">
              <a:buNone/>
            </a:pPr>
            <a:r>
              <a:rPr lang="en-US" dirty="0" smtClean="0"/>
              <a:t>• Moderate ridge defects.</a:t>
            </a: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stage IV</a:t>
            </a:r>
          </a:p>
          <a:p>
            <a:r>
              <a:rPr lang="en-US" dirty="0" smtClean="0"/>
              <a:t>In addition to stage III, those factors are: </a:t>
            </a:r>
          </a:p>
          <a:p>
            <a:pPr marL="0" indent="0">
              <a:buNone/>
            </a:pPr>
            <a:r>
              <a:rPr lang="en-US" dirty="0" smtClean="0"/>
              <a:t>• Masticatory dysfunction; </a:t>
            </a:r>
          </a:p>
          <a:p>
            <a:pPr marL="0" indent="0">
              <a:buNone/>
            </a:pPr>
            <a:r>
              <a:rPr lang="en-US" dirty="0" smtClean="0"/>
              <a:t>• Secondary occlusal trauma; </a:t>
            </a:r>
          </a:p>
          <a:p>
            <a:pPr marL="0" indent="0">
              <a:buNone/>
            </a:pPr>
            <a:r>
              <a:rPr lang="en-US" dirty="0" smtClean="0"/>
              <a:t>• Severe ridge defects;</a:t>
            </a:r>
          </a:p>
          <a:p>
            <a:pPr marL="0" indent="0">
              <a:buNone/>
            </a:pPr>
            <a:r>
              <a:rPr lang="en-US" dirty="0" smtClean="0"/>
              <a:t>• Bite collapse; </a:t>
            </a:r>
          </a:p>
          <a:p>
            <a:pPr marL="0" indent="0">
              <a:buNone/>
            </a:pPr>
            <a:r>
              <a:rPr lang="en-US" dirty="0" smtClean="0"/>
              <a:t>• Drifting; </a:t>
            </a:r>
          </a:p>
          <a:p>
            <a:pPr marL="0" indent="0">
              <a:buNone/>
            </a:pPr>
            <a:r>
              <a:rPr lang="en-US" dirty="0" smtClean="0"/>
              <a:t>• Flaring; </a:t>
            </a:r>
          </a:p>
          <a:p>
            <a:pPr marL="0" indent="0">
              <a:buNone/>
            </a:pPr>
            <a:r>
              <a:rPr lang="en-US" dirty="0" smtClean="0"/>
              <a:t>• Less than 20 remaining teeth (or 10 opposing pairs)</a:t>
            </a:r>
          </a:p>
          <a:p>
            <a:endParaRPr lang="en-US" dirty="0"/>
          </a:p>
        </p:txBody>
      </p:sp>
    </p:spTree>
    <p:extLst>
      <p:ext uri="{BB962C8B-B14F-4D97-AF65-F5344CB8AC3E}">
        <p14:creationId xmlns:p14="http://schemas.microsoft.com/office/powerpoint/2010/main" val="1560712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Disease Distribution</a:t>
            </a:r>
            <a:endParaRPr lang="en-US" b="1"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dirty="0" smtClean="0"/>
              <a:t>Periodontitis exhibits a </a:t>
            </a:r>
            <a:r>
              <a:rPr lang="en-US" b="1" dirty="0" smtClean="0"/>
              <a:t>site specific </a:t>
            </a:r>
            <a:r>
              <a:rPr lang="en-US" dirty="0" smtClean="0"/>
              <a:t>clinical picture, where attachment and bone loss are </a:t>
            </a:r>
            <a:r>
              <a:rPr lang="en-US" b="1" dirty="0" smtClean="0"/>
              <a:t>not equally </a:t>
            </a:r>
            <a:r>
              <a:rPr lang="en-US" dirty="0" smtClean="0"/>
              <a:t>distributed throughout the </a:t>
            </a:r>
            <a:r>
              <a:rPr lang="en-US" b="1" dirty="0" smtClean="0"/>
              <a:t>entire dentition as well as around teeth. </a:t>
            </a:r>
          </a:p>
          <a:p>
            <a:pPr>
              <a:buFont typeface="Wingdings" panose="05000000000000000000" pitchFamily="2" charset="2"/>
              <a:buChar char="Ø"/>
            </a:pPr>
            <a:r>
              <a:rPr lang="en-US" dirty="0" smtClean="0"/>
              <a:t>periodontitis may show a </a:t>
            </a:r>
            <a:r>
              <a:rPr lang="en-US" b="1" dirty="0" smtClean="0"/>
              <a:t>localized </a:t>
            </a:r>
            <a:r>
              <a:rPr lang="en-US" dirty="0" smtClean="0"/>
              <a:t>or a </a:t>
            </a:r>
            <a:r>
              <a:rPr lang="en-US" b="1" dirty="0" smtClean="0"/>
              <a:t>generalized</a:t>
            </a:r>
            <a:r>
              <a:rPr lang="en-US" dirty="0" smtClean="0"/>
              <a:t> </a:t>
            </a:r>
            <a:r>
              <a:rPr lang="en-US" i="1" dirty="0" smtClean="0"/>
              <a:t>distribution pattern</a:t>
            </a:r>
            <a:r>
              <a:rPr lang="en-US" dirty="0" smtClean="0"/>
              <a:t>.</a:t>
            </a:r>
          </a:p>
          <a:p>
            <a:r>
              <a:rPr lang="en-US" b="1" dirty="0" smtClean="0"/>
              <a:t>Localized</a:t>
            </a:r>
            <a:r>
              <a:rPr lang="en-US" dirty="0" smtClean="0"/>
              <a:t> periodontitis: </a:t>
            </a:r>
            <a:r>
              <a:rPr lang="en-US" dirty="0"/>
              <a:t>&lt;</a:t>
            </a:r>
            <a:r>
              <a:rPr lang="en-US" dirty="0" smtClean="0"/>
              <a:t>30% of teeth show </a:t>
            </a:r>
            <a:r>
              <a:rPr lang="en-US" i="1" dirty="0" smtClean="0"/>
              <a:t>attachment and bone loss</a:t>
            </a:r>
            <a:r>
              <a:rPr lang="en-US" dirty="0" smtClean="0"/>
              <a:t>.</a:t>
            </a:r>
          </a:p>
          <a:p>
            <a:r>
              <a:rPr lang="en-US" b="1" dirty="0" smtClean="0"/>
              <a:t>Generalized</a:t>
            </a:r>
            <a:r>
              <a:rPr lang="en-US" dirty="0" smtClean="0"/>
              <a:t> periodontitis: &gt;30% of teeth show </a:t>
            </a:r>
            <a:r>
              <a:rPr lang="en-US" i="1" dirty="0" smtClean="0"/>
              <a:t>attachment and bone loss.</a:t>
            </a:r>
          </a:p>
          <a:p>
            <a:pPr algn="just"/>
            <a:endParaRPr lang="en-US" dirty="0" smtClean="0"/>
          </a:p>
          <a:p>
            <a:endParaRPr lang="en-US" dirty="0"/>
          </a:p>
        </p:txBody>
      </p:sp>
    </p:spTree>
    <p:extLst>
      <p:ext uri="{BB962C8B-B14F-4D97-AF65-F5344CB8AC3E}">
        <p14:creationId xmlns:p14="http://schemas.microsoft.com/office/powerpoint/2010/main" val="354183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t>
            </a:r>
            <a:r>
              <a:rPr lang="en-US" b="1" dirty="0" smtClean="0"/>
              <a:t>young patients </a:t>
            </a:r>
            <a:r>
              <a:rPr lang="en-US" dirty="0" smtClean="0"/>
              <a:t>without restorations, periodontal bone loss most likely occurs </a:t>
            </a:r>
            <a:r>
              <a:rPr lang="en-US" b="1" dirty="0" err="1" smtClean="0"/>
              <a:t>interproximally</a:t>
            </a:r>
            <a:r>
              <a:rPr lang="en-US" dirty="0" smtClean="0"/>
              <a:t> at </a:t>
            </a:r>
            <a:r>
              <a:rPr lang="en-US" b="1" dirty="0" smtClean="0"/>
              <a:t>first</a:t>
            </a:r>
            <a:r>
              <a:rPr lang="en-US" dirty="0" smtClean="0"/>
              <a:t> </a:t>
            </a:r>
            <a:r>
              <a:rPr lang="en-US" b="1" dirty="0" smtClean="0"/>
              <a:t>incisors </a:t>
            </a:r>
            <a:r>
              <a:rPr lang="en-US" dirty="0" smtClean="0"/>
              <a:t>and/or</a:t>
            </a:r>
            <a:r>
              <a:rPr lang="en-US" b="1" dirty="0" smtClean="0"/>
              <a:t> first molars</a:t>
            </a:r>
            <a:r>
              <a:rPr lang="en-US" dirty="0" smtClean="0"/>
              <a:t>. </a:t>
            </a:r>
          </a:p>
          <a:p>
            <a:pPr algn="just"/>
            <a:r>
              <a:rPr lang="en-US" dirty="0" smtClean="0"/>
              <a:t>This phenomenon of a </a:t>
            </a:r>
            <a:r>
              <a:rPr lang="en-US" b="1" dirty="0" smtClean="0"/>
              <a:t>molar/incisor pattern </a:t>
            </a:r>
            <a:r>
              <a:rPr lang="en-US" dirty="0" smtClean="0"/>
              <a:t>indicates early disease onset, and it has been defined as </a:t>
            </a:r>
            <a:r>
              <a:rPr lang="en-US" b="1" dirty="0" smtClean="0"/>
              <a:t>localized juvenile</a:t>
            </a:r>
            <a:r>
              <a:rPr lang="en-US" dirty="0"/>
              <a:t> </a:t>
            </a:r>
            <a:r>
              <a:rPr lang="en-US" b="1" dirty="0" smtClean="0"/>
              <a:t>periodontitis</a:t>
            </a:r>
            <a:r>
              <a:rPr lang="en-US" dirty="0" smtClean="0"/>
              <a:t> in </a:t>
            </a:r>
            <a:r>
              <a:rPr lang="en-US" i="1" dirty="0" smtClean="0"/>
              <a:t>former versions </a:t>
            </a:r>
            <a:r>
              <a:rPr lang="en-US" dirty="0" smtClean="0"/>
              <a:t>of the classification of periodontal diseases and conditions (Grade C).</a:t>
            </a:r>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411945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Disease Progression Grading</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Periodontitis may develop at </a:t>
            </a:r>
            <a:r>
              <a:rPr lang="en-US" b="1" dirty="0" smtClean="0"/>
              <a:t>any time in life</a:t>
            </a:r>
            <a:r>
              <a:rPr lang="en-US" dirty="0" smtClean="0"/>
              <a:t>.</a:t>
            </a:r>
          </a:p>
          <a:p>
            <a:pPr algn="just"/>
            <a:r>
              <a:rPr lang="en-US" dirty="0" smtClean="0"/>
              <a:t>In most cases, the </a:t>
            </a:r>
            <a:r>
              <a:rPr lang="en-US" b="1" dirty="0" smtClean="0"/>
              <a:t>progression rate </a:t>
            </a:r>
            <a:r>
              <a:rPr lang="en-US" dirty="0" smtClean="0"/>
              <a:t>of periodontitis is </a:t>
            </a:r>
            <a:r>
              <a:rPr lang="en-US" b="1" dirty="0" smtClean="0"/>
              <a:t>slow</a:t>
            </a:r>
            <a:r>
              <a:rPr lang="en-US" dirty="0" smtClean="0"/>
              <a:t> so that </a:t>
            </a:r>
            <a:r>
              <a:rPr lang="en-US" i="1" dirty="0" smtClean="0"/>
              <a:t>symptoms</a:t>
            </a:r>
            <a:r>
              <a:rPr lang="en-US" dirty="0" smtClean="0"/>
              <a:t> of the disease appear around the age of </a:t>
            </a:r>
            <a:r>
              <a:rPr lang="en-US" b="1" dirty="0" smtClean="0"/>
              <a:t>forty or later in life. </a:t>
            </a:r>
          </a:p>
          <a:p>
            <a:pPr algn="just"/>
            <a:r>
              <a:rPr lang="en-US" b="1" dirty="0" smtClean="0"/>
              <a:t>Onset</a:t>
            </a:r>
            <a:r>
              <a:rPr lang="en-US" dirty="0" smtClean="0"/>
              <a:t> and the </a:t>
            </a:r>
            <a:r>
              <a:rPr lang="en-US" b="1" dirty="0" smtClean="0"/>
              <a:t>rate</a:t>
            </a:r>
            <a:r>
              <a:rPr lang="en-US" dirty="0" smtClean="0"/>
              <a:t> of disease progression, however, may be influenced by a number of different </a:t>
            </a:r>
            <a:r>
              <a:rPr lang="en-US" b="1" dirty="0" smtClean="0"/>
              <a:t>modifiable</a:t>
            </a:r>
            <a:r>
              <a:rPr lang="en-US" dirty="0" smtClean="0"/>
              <a:t> (e.g., </a:t>
            </a:r>
            <a:r>
              <a:rPr lang="en-US" b="1" dirty="0" smtClean="0"/>
              <a:t>smoking</a:t>
            </a:r>
            <a:r>
              <a:rPr lang="en-US" dirty="0" smtClean="0"/>
              <a:t>) and </a:t>
            </a:r>
            <a:r>
              <a:rPr lang="en-US" b="1" dirty="0" smtClean="0"/>
              <a:t>non-modifiable</a:t>
            </a:r>
            <a:r>
              <a:rPr lang="en-US" dirty="0" smtClean="0"/>
              <a:t> (e.g., </a:t>
            </a:r>
            <a:r>
              <a:rPr lang="en-US" b="1" dirty="0" smtClean="0"/>
              <a:t>genetic disorders</a:t>
            </a:r>
            <a:r>
              <a:rPr lang="en-US" dirty="0" smtClean="0"/>
              <a:t>) factors. </a:t>
            </a:r>
          </a:p>
          <a:p>
            <a:pPr algn="just"/>
            <a:r>
              <a:rPr lang="en-US" dirty="0" smtClean="0"/>
              <a:t>patients that develop a </a:t>
            </a:r>
            <a:r>
              <a:rPr lang="en-US" i="1" dirty="0" smtClean="0"/>
              <a:t>metabolic disorder</a:t>
            </a:r>
            <a:r>
              <a:rPr lang="en-US" dirty="0" smtClean="0"/>
              <a:t>, such as </a:t>
            </a:r>
            <a:r>
              <a:rPr lang="en-US" b="1" dirty="0" smtClean="0"/>
              <a:t>diabetes mellitus</a:t>
            </a:r>
            <a:r>
              <a:rPr lang="en-US" dirty="0" smtClean="0"/>
              <a:t>, may exhibit a much </a:t>
            </a:r>
            <a:r>
              <a:rPr lang="en-US" b="1" dirty="0" smtClean="0"/>
              <a:t>higher progression rate </a:t>
            </a:r>
            <a:r>
              <a:rPr lang="en-US" dirty="0" smtClean="0"/>
              <a:t>of periodontitis along with increased </a:t>
            </a:r>
            <a:r>
              <a:rPr lang="en-US" b="1" dirty="0" smtClean="0"/>
              <a:t>alveolar bone loss, periodontal bleeding, </a:t>
            </a:r>
            <a:r>
              <a:rPr lang="en-US" dirty="0" smtClean="0"/>
              <a:t>and</a:t>
            </a:r>
            <a:r>
              <a:rPr lang="en-US" b="1" dirty="0" smtClean="0"/>
              <a:t> pocketing</a:t>
            </a:r>
            <a:r>
              <a:rPr lang="en-US" dirty="0" smtClean="0"/>
              <a:t>. </a:t>
            </a:r>
          </a:p>
          <a:p>
            <a:pPr algn="just"/>
            <a:endParaRPr lang="en-US" dirty="0" smtClean="0"/>
          </a:p>
          <a:p>
            <a:pPr algn="just"/>
            <a:endParaRPr lang="en-US" dirty="0"/>
          </a:p>
        </p:txBody>
      </p:sp>
    </p:spTree>
    <p:extLst>
      <p:ext uri="{BB962C8B-B14F-4D97-AF65-F5344CB8AC3E}">
        <p14:creationId xmlns:p14="http://schemas.microsoft.com/office/powerpoint/2010/main" val="90184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algn="just"/>
            <a:r>
              <a:rPr lang="en-US" dirty="0" smtClean="0"/>
              <a:t>The</a:t>
            </a:r>
            <a:r>
              <a:rPr lang="en-US" b="1" dirty="0" smtClean="0"/>
              <a:t> progression pattern </a:t>
            </a:r>
            <a:r>
              <a:rPr lang="en-US" dirty="0" smtClean="0"/>
              <a:t>of </a:t>
            </a:r>
            <a:r>
              <a:rPr lang="en-US" i="1" dirty="0" smtClean="0"/>
              <a:t>periodontitis</a:t>
            </a:r>
            <a:r>
              <a:rPr lang="en-US" dirty="0" smtClean="0"/>
              <a:t> does not </a:t>
            </a:r>
            <a:r>
              <a:rPr lang="en-US" b="1" dirty="0" smtClean="0"/>
              <a:t>show equal degrees </a:t>
            </a:r>
            <a:r>
              <a:rPr lang="en-US" dirty="0" smtClean="0"/>
              <a:t>of </a:t>
            </a:r>
            <a:r>
              <a:rPr lang="en-US" i="1" dirty="0" smtClean="0"/>
              <a:t>attachment loss </a:t>
            </a:r>
            <a:r>
              <a:rPr lang="en-US" dirty="0" smtClean="0"/>
              <a:t>on each affected site over time. </a:t>
            </a:r>
          </a:p>
          <a:p>
            <a:pPr algn="just"/>
            <a:r>
              <a:rPr lang="en-US" dirty="0" smtClean="0"/>
              <a:t>disease progression is </a:t>
            </a:r>
            <a:r>
              <a:rPr lang="en-US" b="1" dirty="0" smtClean="0"/>
              <a:t>more rapidly </a:t>
            </a:r>
            <a:r>
              <a:rPr lang="en-US" dirty="0" smtClean="0"/>
              <a:t>at </a:t>
            </a:r>
            <a:r>
              <a:rPr lang="en-US" b="1" dirty="0" smtClean="0"/>
              <a:t>interproximal sites </a:t>
            </a:r>
            <a:r>
              <a:rPr lang="en-US" dirty="0" smtClean="0"/>
              <a:t>compared to oral or buccal areas of neighboring teeth. </a:t>
            </a:r>
          </a:p>
          <a:p>
            <a:r>
              <a:rPr lang="en-US" dirty="0"/>
              <a:t>The </a:t>
            </a:r>
            <a:r>
              <a:rPr lang="en-US" b="1" dirty="0"/>
              <a:t>grading</a:t>
            </a:r>
            <a:r>
              <a:rPr lang="en-US" dirty="0"/>
              <a:t> procedure allows for the determination of </a:t>
            </a:r>
            <a:r>
              <a:rPr lang="en-US" i="1" dirty="0"/>
              <a:t>periodontal</a:t>
            </a:r>
            <a:r>
              <a:rPr lang="en-US" b="1" dirty="0"/>
              <a:t> disease progression. </a:t>
            </a:r>
          </a:p>
          <a:p>
            <a:r>
              <a:rPr lang="en-US" dirty="0"/>
              <a:t>The systematic grading procedure requires evaluation of the primary criteria for </a:t>
            </a:r>
            <a:r>
              <a:rPr lang="en-US" b="1" dirty="0"/>
              <a:t>direct</a:t>
            </a:r>
            <a:r>
              <a:rPr lang="en-US" dirty="0"/>
              <a:t> and </a:t>
            </a:r>
            <a:r>
              <a:rPr lang="en-US" b="1" dirty="0"/>
              <a:t>indirect</a:t>
            </a:r>
            <a:r>
              <a:rPr lang="en-US" dirty="0"/>
              <a:t> evidence of disease progression as well as identification of </a:t>
            </a:r>
            <a:r>
              <a:rPr lang="en-US" b="1" i="1" dirty="0"/>
              <a:t>grade modifiers</a:t>
            </a:r>
            <a:r>
              <a:rPr lang="en-US" dirty="0"/>
              <a:t>.</a:t>
            </a:r>
          </a:p>
          <a:p>
            <a:pPr algn="just"/>
            <a:endParaRPr lang="en-US" dirty="0" smtClean="0"/>
          </a:p>
        </p:txBody>
      </p:sp>
    </p:spTree>
    <p:extLst>
      <p:ext uri="{BB962C8B-B14F-4D97-AF65-F5344CB8AC3E}">
        <p14:creationId xmlns:p14="http://schemas.microsoft.com/office/powerpoint/2010/main" val="3184927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619509" cy="4419167"/>
          </a:xfrm>
        </p:spPr>
      </p:pic>
    </p:spTree>
    <p:extLst>
      <p:ext uri="{BB962C8B-B14F-4D97-AF65-F5344CB8AC3E}">
        <p14:creationId xmlns:p14="http://schemas.microsoft.com/office/powerpoint/2010/main" val="2661783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 Modification of Grades</a:t>
            </a:r>
            <a:endParaRPr lang="en-US" b="1" dirty="0"/>
          </a:p>
        </p:txBody>
      </p:sp>
      <p:sp>
        <p:nvSpPr>
          <p:cNvPr id="3" name="Content Placeholder 2"/>
          <p:cNvSpPr>
            <a:spLocks noGrp="1"/>
          </p:cNvSpPr>
          <p:nvPr>
            <p:ph idx="1"/>
          </p:nvPr>
        </p:nvSpPr>
        <p:spPr/>
        <p:txBody>
          <a:bodyPr/>
          <a:lstStyle/>
          <a:p>
            <a:pPr algn="just"/>
            <a:r>
              <a:rPr lang="en-US" dirty="0" smtClean="0"/>
              <a:t>The </a:t>
            </a:r>
            <a:r>
              <a:rPr lang="en-US" b="1" dirty="0" smtClean="0"/>
              <a:t>composition</a:t>
            </a:r>
            <a:r>
              <a:rPr lang="en-US" dirty="0" smtClean="0"/>
              <a:t> of the </a:t>
            </a:r>
            <a:r>
              <a:rPr lang="en-US" b="1" dirty="0" smtClean="0"/>
              <a:t>oral microflora </a:t>
            </a:r>
            <a:r>
              <a:rPr lang="en-US" dirty="0" smtClean="0"/>
              <a:t>and the </a:t>
            </a:r>
            <a:r>
              <a:rPr lang="en-US" b="1" i="1" dirty="0" smtClean="0"/>
              <a:t>amount</a:t>
            </a:r>
            <a:r>
              <a:rPr lang="en-US" dirty="0" smtClean="0"/>
              <a:t> of dental biofilm (plaque) is a </a:t>
            </a:r>
            <a:r>
              <a:rPr lang="en-US" b="1" dirty="0" smtClean="0"/>
              <a:t>major etiologic factor</a:t>
            </a:r>
            <a:r>
              <a:rPr lang="en-US" dirty="0" smtClean="0"/>
              <a:t>.</a:t>
            </a:r>
          </a:p>
          <a:p>
            <a:pPr algn="just"/>
            <a:endParaRPr lang="fa-IR" dirty="0" smtClean="0"/>
          </a:p>
          <a:p>
            <a:pPr algn="just"/>
            <a:r>
              <a:rPr lang="en-US" dirty="0" smtClean="0"/>
              <a:t>The extent of the periodontal destruction depends on the </a:t>
            </a:r>
            <a:r>
              <a:rPr lang="en-US" b="1" dirty="0" smtClean="0"/>
              <a:t>host’s immune competence </a:t>
            </a:r>
            <a:r>
              <a:rPr lang="en-US" dirty="0" smtClean="0"/>
              <a:t>as well as </a:t>
            </a:r>
            <a:r>
              <a:rPr lang="en-US" b="1" dirty="0" smtClean="0"/>
              <a:t>genetic predispositions </a:t>
            </a:r>
            <a:r>
              <a:rPr lang="en-US" dirty="0" smtClean="0"/>
              <a:t>influencing the </a:t>
            </a:r>
            <a:r>
              <a:rPr lang="en-US" b="1" dirty="0" smtClean="0"/>
              <a:t>individual susceptibility </a:t>
            </a:r>
            <a:r>
              <a:rPr lang="en-US" dirty="0" smtClean="0"/>
              <a:t>to disease.</a:t>
            </a:r>
          </a:p>
          <a:p>
            <a:pPr algn="just"/>
            <a:endParaRPr lang="fa-IR" dirty="0" smtClean="0"/>
          </a:p>
          <a:p>
            <a:pPr algn="just"/>
            <a:endParaRPr lang="en-US" dirty="0"/>
          </a:p>
        </p:txBody>
      </p:sp>
    </p:spTree>
    <p:extLst>
      <p:ext uri="{BB962C8B-B14F-4D97-AF65-F5344CB8AC3E}">
        <p14:creationId xmlns:p14="http://schemas.microsoft.com/office/powerpoint/2010/main" val="2227134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Microbiological Aspects</a:t>
            </a:r>
            <a:endParaRPr lang="en-US" b="1" dirty="0"/>
          </a:p>
        </p:txBody>
      </p:sp>
      <p:sp>
        <p:nvSpPr>
          <p:cNvPr id="3" name="Content Placeholder 2"/>
          <p:cNvSpPr>
            <a:spLocks noGrp="1"/>
          </p:cNvSpPr>
          <p:nvPr>
            <p:ph idx="1"/>
          </p:nvPr>
        </p:nvSpPr>
        <p:spPr/>
        <p:txBody>
          <a:bodyPr>
            <a:normAutofit/>
          </a:bodyPr>
          <a:lstStyle/>
          <a:p>
            <a:pPr algn="just"/>
            <a:r>
              <a:rPr lang="en-US" b="1" dirty="0" smtClean="0"/>
              <a:t>Attachment</a:t>
            </a:r>
            <a:r>
              <a:rPr lang="en-US" dirty="0" smtClean="0"/>
              <a:t> and </a:t>
            </a:r>
            <a:r>
              <a:rPr lang="en-US" b="1" dirty="0" smtClean="0"/>
              <a:t>bone loss </a:t>
            </a:r>
            <a:r>
              <a:rPr lang="en-US" dirty="0" smtClean="0"/>
              <a:t>are associated with an increase in the proportion of </a:t>
            </a:r>
            <a:r>
              <a:rPr lang="en-US" b="1" dirty="0" smtClean="0"/>
              <a:t>gram negative organisms </a:t>
            </a:r>
            <a:r>
              <a:rPr lang="en-US" dirty="0" smtClean="0"/>
              <a:t>in the </a:t>
            </a:r>
            <a:r>
              <a:rPr lang="en-US" i="1" dirty="0" smtClean="0"/>
              <a:t>subgingival biofilm</a:t>
            </a:r>
            <a:r>
              <a:rPr lang="en-US" dirty="0" smtClean="0"/>
              <a:t>, with </a:t>
            </a:r>
            <a:r>
              <a:rPr lang="en-US" b="1" dirty="0" smtClean="0"/>
              <a:t>specific</a:t>
            </a:r>
            <a:r>
              <a:rPr lang="en-US" dirty="0" smtClean="0"/>
              <a:t> increases in organisms known to be </a:t>
            </a:r>
            <a:r>
              <a:rPr lang="en-US" b="1" dirty="0" smtClean="0"/>
              <a:t>pathogenic</a:t>
            </a:r>
            <a:r>
              <a:rPr lang="en-US" dirty="0" smtClean="0"/>
              <a:t> and virulent. </a:t>
            </a:r>
          </a:p>
          <a:p>
            <a:pPr algn="just"/>
            <a:r>
              <a:rPr lang="en-US" b="1" dirty="0" smtClean="0"/>
              <a:t>Porphyromonas gingivalis</a:t>
            </a:r>
            <a:r>
              <a:rPr lang="en-US" dirty="0" smtClean="0"/>
              <a:t>, </a:t>
            </a:r>
            <a:r>
              <a:rPr lang="en-US" b="1" dirty="0" smtClean="0"/>
              <a:t>Tannerella forsythia</a:t>
            </a:r>
            <a:r>
              <a:rPr lang="en-US" dirty="0" smtClean="0"/>
              <a:t>, and </a:t>
            </a:r>
            <a:r>
              <a:rPr lang="en-US" b="1" dirty="0" smtClean="0"/>
              <a:t>Treponema denticola</a:t>
            </a:r>
            <a:r>
              <a:rPr lang="en-US" dirty="0" smtClean="0"/>
              <a:t>, otherwise known as the “</a:t>
            </a:r>
            <a:r>
              <a:rPr lang="en-US" b="1" dirty="0" smtClean="0"/>
              <a:t>red complex</a:t>
            </a:r>
            <a:r>
              <a:rPr lang="en-US" dirty="0" smtClean="0"/>
              <a:t>” bacteria, are frequently associated with ongoing </a:t>
            </a:r>
            <a:r>
              <a:rPr lang="en-US" b="1" dirty="0" smtClean="0"/>
              <a:t>attachment</a:t>
            </a:r>
            <a:r>
              <a:rPr lang="en-US" dirty="0" smtClean="0"/>
              <a:t> and </a:t>
            </a:r>
            <a:r>
              <a:rPr lang="en-US" b="1" dirty="0" smtClean="0"/>
              <a:t>bone loss</a:t>
            </a:r>
            <a:r>
              <a:rPr lang="en-US" dirty="0" smtClean="0"/>
              <a:t> in </a:t>
            </a:r>
            <a:r>
              <a:rPr lang="en-US" b="1" dirty="0" smtClean="0"/>
              <a:t>chronic periodontitis</a:t>
            </a:r>
            <a:r>
              <a:rPr lang="en-US" dirty="0" smtClean="0"/>
              <a:t>.</a:t>
            </a:r>
          </a:p>
          <a:p>
            <a:pPr algn="just"/>
            <a:endParaRPr lang="en-US" dirty="0"/>
          </a:p>
        </p:txBody>
      </p:sp>
    </p:spTree>
    <p:extLst>
      <p:ext uri="{BB962C8B-B14F-4D97-AF65-F5344CB8AC3E}">
        <p14:creationId xmlns:p14="http://schemas.microsoft.com/office/powerpoint/2010/main" val="1884180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Smoking</a:t>
            </a:r>
            <a:endParaRPr lang="en-US" b="1" dirty="0"/>
          </a:p>
        </p:txBody>
      </p:sp>
      <p:sp>
        <p:nvSpPr>
          <p:cNvPr id="3" name="Content Placeholder 2"/>
          <p:cNvSpPr>
            <a:spLocks noGrp="1"/>
          </p:cNvSpPr>
          <p:nvPr>
            <p:ph idx="1"/>
          </p:nvPr>
        </p:nvSpPr>
        <p:spPr/>
        <p:txBody>
          <a:bodyPr/>
          <a:lstStyle/>
          <a:p>
            <a:r>
              <a:rPr lang="en-US" dirty="0" smtClean="0"/>
              <a:t>Smoking is a </a:t>
            </a:r>
            <a:r>
              <a:rPr lang="en-US" b="1" dirty="0" smtClean="0"/>
              <a:t>major risk factor </a:t>
            </a:r>
            <a:r>
              <a:rPr lang="en-US" dirty="0" smtClean="0"/>
              <a:t>for the </a:t>
            </a:r>
            <a:r>
              <a:rPr lang="en-US" i="1" dirty="0" smtClean="0"/>
              <a:t>development</a:t>
            </a:r>
            <a:r>
              <a:rPr lang="en-US" dirty="0" smtClean="0"/>
              <a:t> and </a:t>
            </a:r>
            <a:r>
              <a:rPr lang="en-US" i="1" dirty="0" smtClean="0"/>
              <a:t>progression</a:t>
            </a:r>
            <a:r>
              <a:rPr lang="en-US" dirty="0" smtClean="0"/>
              <a:t> of periodontitis.</a:t>
            </a:r>
          </a:p>
          <a:p>
            <a:r>
              <a:rPr lang="en-US" dirty="0" smtClean="0"/>
              <a:t>Periodontitis is influenced by </a:t>
            </a:r>
            <a:r>
              <a:rPr lang="en-US" b="1" dirty="0" smtClean="0"/>
              <a:t>smoking</a:t>
            </a:r>
            <a:r>
              <a:rPr lang="en-US" dirty="0" smtClean="0"/>
              <a:t> in a </a:t>
            </a:r>
            <a:r>
              <a:rPr lang="en-US" b="1" dirty="0" smtClean="0"/>
              <a:t>dose dependent </a:t>
            </a:r>
            <a:r>
              <a:rPr lang="en-US" dirty="0" smtClean="0"/>
              <a:t>manner. </a:t>
            </a:r>
          </a:p>
          <a:p>
            <a:pPr algn="just"/>
            <a:r>
              <a:rPr lang="en-US" dirty="0" smtClean="0"/>
              <a:t>The intake of more</a:t>
            </a:r>
            <a:r>
              <a:rPr lang="en-US" b="1" dirty="0" smtClean="0"/>
              <a:t> than 10 cigarettes </a:t>
            </a:r>
            <a:r>
              <a:rPr lang="en-US" dirty="0" smtClean="0"/>
              <a:t>per day tremendously increases the risk of </a:t>
            </a:r>
            <a:r>
              <a:rPr lang="en-US" b="1" dirty="0" smtClean="0"/>
              <a:t>disease progression </a:t>
            </a:r>
            <a:r>
              <a:rPr lang="en-US" dirty="0" smtClean="0"/>
              <a:t>when compared to </a:t>
            </a:r>
            <a:r>
              <a:rPr lang="en-US" b="1" dirty="0" smtClean="0"/>
              <a:t>nonsmokers</a:t>
            </a:r>
            <a:r>
              <a:rPr lang="en-US" dirty="0" smtClean="0"/>
              <a:t> and </a:t>
            </a:r>
            <a:r>
              <a:rPr lang="en-US" b="1" dirty="0" smtClean="0"/>
              <a:t>former</a:t>
            </a:r>
            <a:r>
              <a:rPr lang="en-US" dirty="0" smtClean="0"/>
              <a:t> smokers.</a:t>
            </a:r>
          </a:p>
          <a:p>
            <a:pPr algn="just"/>
            <a:r>
              <a:rPr lang="en-US" dirty="0" smtClean="0"/>
              <a:t>tobacco smoking not only increases the susceptibility to </a:t>
            </a:r>
            <a:r>
              <a:rPr lang="en-US" b="1" dirty="0" smtClean="0"/>
              <a:t>periodontitis </a:t>
            </a:r>
            <a:r>
              <a:rPr lang="en-US" dirty="0" smtClean="0"/>
              <a:t>but also contributes to a </a:t>
            </a:r>
            <a:r>
              <a:rPr lang="en-US" b="1" dirty="0" smtClean="0"/>
              <a:t>poorer response </a:t>
            </a:r>
            <a:r>
              <a:rPr lang="en-US" dirty="0" smtClean="0"/>
              <a:t>to</a:t>
            </a:r>
            <a:r>
              <a:rPr lang="en-US" b="1" dirty="0" smtClean="0"/>
              <a:t> periodontal therapy</a:t>
            </a:r>
            <a:r>
              <a:rPr lang="en-US" dirty="0" smtClean="0"/>
              <a:t>.</a:t>
            </a:r>
            <a:endParaRPr lang="en-US" dirty="0"/>
          </a:p>
        </p:txBody>
      </p:sp>
    </p:spTree>
    <p:extLst>
      <p:ext uri="{BB962C8B-B14F-4D97-AF65-F5344CB8AC3E}">
        <p14:creationId xmlns:p14="http://schemas.microsoft.com/office/powerpoint/2010/main" val="635054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Compared to nonsmokers, the following features are found in smokers: </a:t>
            </a:r>
          </a:p>
          <a:p>
            <a:pPr marL="0" indent="0">
              <a:buNone/>
            </a:pPr>
            <a:r>
              <a:rPr lang="en-US" dirty="0" smtClean="0"/>
              <a:t>• increased periodontal pocket depth with </a:t>
            </a:r>
            <a:r>
              <a:rPr lang="en-US" b="1" dirty="0" smtClean="0"/>
              <a:t>more than 3 mm </a:t>
            </a:r>
          </a:p>
          <a:p>
            <a:pPr marL="0" indent="0">
              <a:buNone/>
            </a:pPr>
            <a:r>
              <a:rPr lang="en-US" dirty="0" smtClean="0"/>
              <a:t>• increased </a:t>
            </a:r>
            <a:r>
              <a:rPr lang="en-US" b="1" dirty="0" smtClean="0"/>
              <a:t>attachment loss </a:t>
            </a:r>
          </a:p>
          <a:p>
            <a:pPr marL="0" indent="0">
              <a:buNone/>
            </a:pPr>
            <a:r>
              <a:rPr lang="en-US" dirty="0" smtClean="0"/>
              <a:t>• </a:t>
            </a:r>
            <a:r>
              <a:rPr lang="en-US" i="1" dirty="0" smtClean="0"/>
              <a:t>more recessions </a:t>
            </a:r>
          </a:p>
          <a:p>
            <a:pPr marL="0" indent="0">
              <a:buNone/>
            </a:pPr>
            <a:r>
              <a:rPr lang="en-US" dirty="0" smtClean="0"/>
              <a:t>• increased </a:t>
            </a:r>
            <a:r>
              <a:rPr lang="en-US" i="1" dirty="0" smtClean="0"/>
              <a:t>loss of alveolar bone </a:t>
            </a:r>
          </a:p>
          <a:p>
            <a:pPr marL="0" indent="0">
              <a:buNone/>
            </a:pPr>
            <a:r>
              <a:rPr lang="en-US" dirty="0" smtClean="0"/>
              <a:t>• increased </a:t>
            </a:r>
            <a:r>
              <a:rPr lang="en-US" i="1" dirty="0" smtClean="0"/>
              <a:t>tooth loss</a:t>
            </a:r>
          </a:p>
          <a:p>
            <a:r>
              <a:rPr lang="en-US" dirty="0" smtClean="0"/>
              <a:t> </a:t>
            </a:r>
            <a:r>
              <a:rPr lang="en-US" i="1" dirty="0" smtClean="0"/>
              <a:t>fewer signs </a:t>
            </a:r>
            <a:r>
              <a:rPr lang="en-US" dirty="0" smtClean="0"/>
              <a:t>of </a:t>
            </a:r>
            <a:r>
              <a:rPr lang="en-US" i="1" dirty="0" smtClean="0"/>
              <a:t>gingivitis </a:t>
            </a:r>
            <a:r>
              <a:rPr lang="en-US" dirty="0" smtClean="0"/>
              <a:t>(less bleeding upon probing) </a:t>
            </a:r>
          </a:p>
          <a:p>
            <a:pPr marL="0" indent="0">
              <a:buNone/>
            </a:pPr>
            <a:r>
              <a:rPr lang="en-US" dirty="0" smtClean="0"/>
              <a:t>• greater incidence of </a:t>
            </a:r>
            <a:r>
              <a:rPr lang="en-US" b="1" dirty="0" smtClean="0"/>
              <a:t>furcation involvement</a:t>
            </a:r>
            <a:endParaRPr lang="en-US" dirty="0"/>
          </a:p>
        </p:txBody>
      </p:sp>
    </p:spTree>
    <p:extLst>
      <p:ext uri="{BB962C8B-B14F-4D97-AF65-F5344CB8AC3E}">
        <p14:creationId xmlns:p14="http://schemas.microsoft.com/office/powerpoint/2010/main" val="206903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systemic</a:t>
            </a:r>
            <a:r>
              <a:rPr lang="en-US" dirty="0" smtClean="0"/>
              <a:t> and </a:t>
            </a:r>
            <a:r>
              <a:rPr lang="en-US" b="1" dirty="0" smtClean="0"/>
              <a:t>environmental</a:t>
            </a:r>
            <a:r>
              <a:rPr lang="en-US" dirty="0" smtClean="0"/>
              <a:t> factors (e.g., diabetes mellitus, smoking) modify the </a:t>
            </a:r>
            <a:r>
              <a:rPr lang="en-US" b="1" dirty="0" smtClean="0"/>
              <a:t>host immune response </a:t>
            </a:r>
            <a:r>
              <a:rPr lang="en-US" dirty="0" smtClean="0"/>
              <a:t>to the dental biofilm so that the periodontal destruction becomes more </a:t>
            </a:r>
            <a:r>
              <a:rPr lang="en-US" b="1" dirty="0" smtClean="0"/>
              <a:t>progressive</a:t>
            </a:r>
            <a:r>
              <a:rPr lang="en-US" dirty="0" smtClean="0"/>
              <a:t>.</a:t>
            </a:r>
          </a:p>
          <a:p>
            <a:pPr algn="just"/>
            <a:r>
              <a:rPr lang="en-US" dirty="0" smtClean="0"/>
              <a:t>Periodontitis is a </a:t>
            </a:r>
            <a:r>
              <a:rPr lang="en-US" b="1" dirty="0" smtClean="0"/>
              <a:t>highly</a:t>
            </a:r>
            <a:r>
              <a:rPr lang="en-US" dirty="0" smtClean="0"/>
              <a:t> </a:t>
            </a:r>
            <a:r>
              <a:rPr lang="en-US" b="1" dirty="0" smtClean="0"/>
              <a:t>prevalent</a:t>
            </a:r>
            <a:r>
              <a:rPr lang="en-US" dirty="0" smtClean="0"/>
              <a:t> </a:t>
            </a:r>
            <a:r>
              <a:rPr lang="en-US" b="1" dirty="0" smtClean="0"/>
              <a:t>progressing</a:t>
            </a:r>
            <a:r>
              <a:rPr lang="en-US" dirty="0" smtClean="0"/>
              <a:t> disease </a:t>
            </a:r>
          </a:p>
          <a:p>
            <a:pPr algn="just"/>
            <a:r>
              <a:rPr lang="en-US" b="1" dirty="0" smtClean="0"/>
              <a:t>chronic non-communicable </a:t>
            </a:r>
            <a:r>
              <a:rPr lang="en-US" dirty="0" smtClean="0"/>
              <a:t>diseases</a:t>
            </a:r>
          </a:p>
          <a:p>
            <a:pPr algn="just"/>
            <a:r>
              <a:rPr lang="en-US" dirty="0" smtClean="0"/>
              <a:t>It affects approximately </a:t>
            </a:r>
            <a:r>
              <a:rPr lang="en-US" b="1" dirty="0" smtClean="0"/>
              <a:t>10%</a:t>
            </a:r>
            <a:r>
              <a:rPr lang="en-US" dirty="0" smtClean="0"/>
              <a:t>, 5% up to 12% of the world population.</a:t>
            </a:r>
            <a:endParaRPr lang="en-US" dirty="0"/>
          </a:p>
        </p:txBody>
      </p:sp>
    </p:spTree>
    <p:extLst>
      <p:ext uri="{BB962C8B-B14F-4D97-AF65-F5344CB8AC3E}">
        <p14:creationId xmlns:p14="http://schemas.microsoft.com/office/powerpoint/2010/main" val="2227810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Diabetes Mellitus</a:t>
            </a:r>
            <a:endParaRPr lang="en-US" b="1" dirty="0"/>
          </a:p>
        </p:txBody>
      </p:sp>
      <p:sp>
        <p:nvSpPr>
          <p:cNvPr id="3" name="Content Placeholder 2"/>
          <p:cNvSpPr>
            <a:spLocks noGrp="1"/>
          </p:cNvSpPr>
          <p:nvPr>
            <p:ph idx="1"/>
          </p:nvPr>
        </p:nvSpPr>
        <p:spPr/>
        <p:txBody>
          <a:bodyPr/>
          <a:lstStyle/>
          <a:p>
            <a:r>
              <a:rPr lang="en-US" b="1" dirty="0" smtClean="0"/>
              <a:t>Periodontitis</a:t>
            </a:r>
            <a:r>
              <a:rPr lang="en-US" dirty="0" smtClean="0"/>
              <a:t> is known as the </a:t>
            </a:r>
            <a:r>
              <a:rPr lang="en-US" b="1" dirty="0" smtClean="0"/>
              <a:t>sixth</a:t>
            </a:r>
            <a:r>
              <a:rPr lang="en-US" dirty="0" smtClean="0"/>
              <a:t> complication of </a:t>
            </a:r>
            <a:r>
              <a:rPr lang="en-US" i="1" dirty="0" smtClean="0"/>
              <a:t>diabetes mellitus</a:t>
            </a:r>
            <a:r>
              <a:rPr lang="en-US" dirty="0" smtClean="0"/>
              <a:t>.</a:t>
            </a:r>
          </a:p>
          <a:p>
            <a:pPr algn="just"/>
            <a:r>
              <a:rPr lang="en-US" dirty="0" smtClean="0"/>
              <a:t>It is known that there is an </a:t>
            </a:r>
            <a:r>
              <a:rPr lang="en-US" b="1" dirty="0" smtClean="0"/>
              <a:t>interaction</a:t>
            </a:r>
            <a:r>
              <a:rPr lang="en-US" dirty="0" smtClean="0"/>
              <a:t> where </a:t>
            </a:r>
            <a:r>
              <a:rPr lang="en-US" b="1" dirty="0" smtClean="0"/>
              <a:t>both diseases </a:t>
            </a:r>
            <a:r>
              <a:rPr lang="en-US" dirty="0" smtClean="0"/>
              <a:t>mutually correlate to each other. </a:t>
            </a:r>
          </a:p>
          <a:p>
            <a:pPr algn="just"/>
            <a:r>
              <a:rPr lang="en-US" b="1" dirty="0" smtClean="0"/>
              <a:t>higher risk </a:t>
            </a:r>
            <a:r>
              <a:rPr lang="en-US" dirty="0" smtClean="0"/>
              <a:t>to develop </a:t>
            </a:r>
            <a:r>
              <a:rPr lang="en-US" b="1" dirty="0" smtClean="0"/>
              <a:t>periodontitis</a:t>
            </a:r>
          </a:p>
          <a:p>
            <a:pPr algn="just"/>
            <a:r>
              <a:rPr lang="en-US" dirty="0" smtClean="0"/>
              <a:t>the periodontal infection/inflammation </a:t>
            </a:r>
            <a:r>
              <a:rPr lang="en-US" b="1" dirty="0" smtClean="0"/>
              <a:t>may negatively </a:t>
            </a:r>
            <a:r>
              <a:rPr lang="en-US" dirty="0" smtClean="0"/>
              <a:t>interfere with the </a:t>
            </a:r>
            <a:r>
              <a:rPr lang="en-US" b="1" dirty="0" smtClean="0"/>
              <a:t>glycemic control </a:t>
            </a:r>
            <a:r>
              <a:rPr lang="en-US" dirty="0" smtClean="0"/>
              <a:t>of the </a:t>
            </a:r>
            <a:r>
              <a:rPr lang="en-US" b="1" dirty="0" smtClean="0"/>
              <a:t>diabetic patient</a:t>
            </a:r>
          </a:p>
          <a:p>
            <a:pPr algn="just"/>
            <a:r>
              <a:rPr lang="en-US" dirty="0" smtClean="0"/>
              <a:t>the </a:t>
            </a:r>
            <a:r>
              <a:rPr lang="en-US" b="1" dirty="0" smtClean="0"/>
              <a:t>average pocket depth </a:t>
            </a:r>
            <a:r>
              <a:rPr lang="en-US" dirty="0" smtClean="0"/>
              <a:t>as well as the </a:t>
            </a:r>
            <a:r>
              <a:rPr lang="en-US" b="1" dirty="0" smtClean="0"/>
              <a:t>clinical attachment loss</a:t>
            </a:r>
            <a:r>
              <a:rPr lang="en-US" dirty="0" smtClean="0"/>
              <a:t> was increased in patients with </a:t>
            </a:r>
            <a:r>
              <a:rPr lang="en-US" b="1" dirty="0" smtClean="0"/>
              <a:t>diabetes mellitus.</a:t>
            </a:r>
            <a:endParaRPr lang="en-US" dirty="0" smtClean="0"/>
          </a:p>
        </p:txBody>
      </p:sp>
    </p:spTree>
    <p:extLst>
      <p:ext uri="{BB962C8B-B14F-4D97-AF65-F5344CB8AC3E}">
        <p14:creationId xmlns:p14="http://schemas.microsoft.com/office/powerpoint/2010/main" val="3648796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Patients with </a:t>
            </a:r>
            <a:r>
              <a:rPr lang="en-US" b="1" dirty="0" smtClean="0"/>
              <a:t>poor glycemic control </a:t>
            </a:r>
            <a:r>
              <a:rPr lang="en-US" dirty="0" smtClean="0"/>
              <a:t>tend to experience more </a:t>
            </a:r>
            <a:r>
              <a:rPr lang="en-US" b="1" dirty="0" smtClean="0"/>
              <a:t>severe progression of periodontitis</a:t>
            </a:r>
            <a:r>
              <a:rPr lang="en-US" dirty="0" smtClean="0"/>
              <a:t> compared to patients with good glycemic control.</a:t>
            </a:r>
          </a:p>
          <a:p>
            <a:pPr algn="just"/>
            <a:r>
              <a:rPr lang="en-US" dirty="0" smtClean="0"/>
              <a:t>With diabetes mellitus, advanced glycation end products (</a:t>
            </a:r>
            <a:r>
              <a:rPr lang="en-US" b="1" dirty="0" smtClean="0"/>
              <a:t>AGEs</a:t>
            </a:r>
            <a:r>
              <a:rPr lang="en-US" dirty="0" smtClean="0"/>
              <a:t>) may arise which lead to the release of </a:t>
            </a:r>
            <a:r>
              <a:rPr lang="en-US" b="1" dirty="0" smtClean="0"/>
              <a:t>free oxygen </a:t>
            </a:r>
            <a:r>
              <a:rPr lang="en-US" dirty="0" smtClean="0"/>
              <a:t>and </a:t>
            </a:r>
            <a:r>
              <a:rPr lang="en-US" b="1" dirty="0" smtClean="0"/>
              <a:t>pro inflammatory mediators (cytokines)</a:t>
            </a:r>
            <a:r>
              <a:rPr lang="en-US" dirty="0" smtClean="0"/>
              <a:t>. </a:t>
            </a:r>
          </a:p>
          <a:p>
            <a:pPr algn="just"/>
            <a:r>
              <a:rPr lang="en-US" b="1" dirty="0" smtClean="0"/>
              <a:t>AGEs</a:t>
            </a:r>
            <a:r>
              <a:rPr lang="en-US" dirty="0" smtClean="0"/>
              <a:t> may also promote </a:t>
            </a:r>
            <a:r>
              <a:rPr lang="en-US" b="1" dirty="0" smtClean="0"/>
              <a:t>chemotaxis</a:t>
            </a:r>
            <a:r>
              <a:rPr lang="en-US" dirty="0" smtClean="0"/>
              <a:t> and </a:t>
            </a:r>
            <a:r>
              <a:rPr lang="en-US" b="1" dirty="0" smtClean="0"/>
              <a:t>adhesion</a:t>
            </a:r>
            <a:r>
              <a:rPr lang="en-US" dirty="0" smtClean="0"/>
              <a:t> of inflammatory cells to periodontal tissues, and </a:t>
            </a:r>
            <a:r>
              <a:rPr lang="en-US" b="1" dirty="0" smtClean="0"/>
              <a:t>increased apoptosis </a:t>
            </a:r>
            <a:r>
              <a:rPr lang="en-US" dirty="0" smtClean="0"/>
              <a:t>of </a:t>
            </a:r>
            <a:r>
              <a:rPr lang="en-US" b="1" dirty="0" smtClean="0"/>
              <a:t>fibroblasts </a:t>
            </a:r>
            <a:r>
              <a:rPr lang="en-US" dirty="0" smtClean="0"/>
              <a:t>and</a:t>
            </a:r>
            <a:r>
              <a:rPr lang="en-US" b="1" dirty="0" smtClean="0"/>
              <a:t> osteoblasts </a:t>
            </a:r>
            <a:r>
              <a:rPr lang="en-US" dirty="0" smtClean="0"/>
              <a:t>may occur.</a:t>
            </a:r>
            <a:endParaRPr lang="en-US" dirty="0"/>
          </a:p>
        </p:txBody>
      </p:sp>
    </p:spTree>
    <p:extLst>
      <p:ext uri="{BB962C8B-B14F-4D97-AF65-F5344CB8AC3E}">
        <p14:creationId xmlns:p14="http://schemas.microsoft.com/office/powerpoint/2010/main" val="2409469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Periodontal therapy </a:t>
            </a:r>
            <a:r>
              <a:rPr lang="en-US" dirty="0" smtClean="0"/>
              <a:t>may contribute to the </a:t>
            </a:r>
            <a:r>
              <a:rPr lang="en-US" b="1" dirty="0" smtClean="0"/>
              <a:t>glycemic control </a:t>
            </a:r>
            <a:r>
              <a:rPr lang="en-US" dirty="0" smtClean="0"/>
              <a:t>of the diabetic patient.</a:t>
            </a:r>
          </a:p>
          <a:p>
            <a:pPr algn="just"/>
            <a:r>
              <a:rPr lang="en-US" dirty="0" smtClean="0"/>
              <a:t>It was shown that the </a:t>
            </a:r>
            <a:r>
              <a:rPr lang="en-US" b="1" dirty="0" smtClean="0"/>
              <a:t>systematic therapy </a:t>
            </a:r>
            <a:r>
              <a:rPr lang="en-US" dirty="0" smtClean="0"/>
              <a:t>of </a:t>
            </a:r>
            <a:r>
              <a:rPr lang="en-US" i="1" dirty="0" smtClean="0"/>
              <a:t>chronic periodontitis </a:t>
            </a:r>
            <a:r>
              <a:rPr lang="en-US" dirty="0" smtClean="0"/>
              <a:t>leads to a at least short term </a:t>
            </a:r>
            <a:r>
              <a:rPr lang="en-US" b="1" dirty="0" smtClean="0"/>
              <a:t>reduction</a:t>
            </a:r>
            <a:r>
              <a:rPr lang="en-US" dirty="0" smtClean="0"/>
              <a:t> of glycated hemoglobin of approximately </a:t>
            </a:r>
            <a:r>
              <a:rPr lang="en-US" i="1" dirty="0" smtClean="0"/>
              <a:t>0.3% up to 0.6% </a:t>
            </a:r>
            <a:r>
              <a:rPr lang="en-US" dirty="0" smtClean="0"/>
              <a:t>(</a:t>
            </a:r>
            <a:r>
              <a:rPr lang="en-US" i="1" dirty="0" smtClean="0"/>
              <a:t>HbA1c</a:t>
            </a:r>
            <a:r>
              <a:rPr lang="en-US" dirty="0" smtClean="0"/>
              <a:t>).</a:t>
            </a:r>
          </a:p>
          <a:p>
            <a:pPr algn="just"/>
            <a:endParaRPr lang="en-US" dirty="0"/>
          </a:p>
        </p:txBody>
      </p:sp>
    </p:spTree>
    <p:extLst>
      <p:ext uri="{BB962C8B-B14F-4D97-AF65-F5344CB8AC3E}">
        <p14:creationId xmlns:p14="http://schemas.microsoft.com/office/powerpoint/2010/main" val="2083092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Immunologic Factors</a:t>
            </a:r>
            <a:endParaRPr lang="en-US" b="1" dirty="0"/>
          </a:p>
        </p:txBody>
      </p:sp>
      <p:sp>
        <p:nvSpPr>
          <p:cNvPr id="3" name="Content Placeholder 2"/>
          <p:cNvSpPr>
            <a:spLocks noGrp="1"/>
          </p:cNvSpPr>
          <p:nvPr>
            <p:ph idx="1"/>
          </p:nvPr>
        </p:nvSpPr>
        <p:spPr/>
        <p:txBody>
          <a:bodyPr>
            <a:normAutofit lnSpcReduction="10000"/>
          </a:bodyPr>
          <a:lstStyle/>
          <a:p>
            <a:pPr algn="just"/>
            <a:r>
              <a:rPr lang="en-US" dirty="0"/>
              <a:t>The </a:t>
            </a:r>
            <a:r>
              <a:rPr lang="en-US" b="1" dirty="0"/>
              <a:t>onset</a:t>
            </a:r>
            <a:r>
              <a:rPr lang="en-US" dirty="0"/>
              <a:t>, </a:t>
            </a:r>
            <a:r>
              <a:rPr lang="en-US" b="1" dirty="0"/>
              <a:t>progression</a:t>
            </a:r>
            <a:r>
              <a:rPr lang="en-US" dirty="0"/>
              <a:t>, and </a:t>
            </a:r>
            <a:r>
              <a:rPr lang="en-US" b="1" dirty="0"/>
              <a:t>severity</a:t>
            </a:r>
            <a:r>
              <a:rPr lang="en-US" dirty="0"/>
              <a:t> of the disease depend, </a:t>
            </a:r>
            <a:r>
              <a:rPr lang="en-US" dirty="0" smtClean="0"/>
              <a:t>on </a:t>
            </a:r>
            <a:r>
              <a:rPr lang="en-US" dirty="0"/>
              <a:t>the individual host immune </a:t>
            </a:r>
            <a:r>
              <a:rPr lang="en-US" dirty="0" smtClean="0"/>
              <a:t>response</a:t>
            </a:r>
            <a:r>
              <a:rPr lang="fa-IR" dirty="0" smtClean="0"/>
              <a:t>.</a:t>
            </a:r>
          </a:p>
          <a:p>
            <a:pPr algn="just"/>
            <a:r>
              <a:rPr lang="en-US" dirty="0" smtClean="0"/>
              <a:t>Patients may show alterations of </a:t>
            </a:r>
            <a:r>
              <a:rPr lang="en-US" b="1" dirty="0" smtClean="0"/>
              <a:t>peripheral monocytes </a:t>
            </a:r>
            <a:r>
              <a:rPr lang="en-US" dirty="0" smtClean="0"/>
              <a:t>which relate to </a:t>
            </a:r>
            <a:r>
              <a:rPr lang="en-US" b="1" dirty="0" smtClean="0"/>
              <a:t>reduced reactivity </a:t>
            </a:r>
            <a:r>
              <a:rPr lang="en-US" dirty="0" smtClean="0"/>
              <a:t>of </a:t>
            </a:r>
            <a:r>
              <a:rPr lang="en-US" b="1" dirty="0" smtClean="0"/>
              <a:t>lymphocytes</a:t>
            </a:r>
            <a:r>
              <a:rPr lang="en-US" dirty="0" smtClean="0"/>
              <a:t> and/or </a:t>
            </a:r>
            <a:r>
              <a:rPr lang="en-US" b="1" dirty="0" smtClean="0"/>
              <a:t>enhanced</a:t>
            </a:r>
            <a:r>
              <a:rPr lang="en-US" dirty="0" smtClean="0"/>
              <a:t> </a:t>
            </a:r>
            <a:r>
              <a:rPr lang="en-US" b="1" dirty="0" smtClean="0"/>
              <a:t>B-cell response.</a:t>
            </a:r>
          </a:p>
          <a:p>
            <a:pPr algn="just"/>
            <a:r>
              <a:rPr lang="en-US" dirty="0" smtClean="0"/>
              <a:t>Not only B-cells and macrophages, but also </a:t>
            </a:r>
            <a:r>
              <a:rPr lang="en-US" i="1" dirty="0" smtClean="0"/>
              <a:t>periodontal ligament cells</a:t>
            </a:r>
            <a:r>
              <a:rPr lang="en-US" dirty="0" smtClean="0"/>
              <a:t>, </a:t>
            </a:r>
            <a:r>
              <a:rPr lang="en-US" b="1" dirty="0" smtClean="0"/>
              <a:t>gingival fibroblasts</a:t>
            </a:r>
            <a:r>
              <a:rPr lang="en-US" dirty="0" smtClean="0"/>
              <a:t>, and </a:t>
            </a:r>
            <a:r>
              <a:rPr lang="en-US" b="1" dirty="0" smtClean="0"/>
              <a:t>epithelial cells </a:t>
            </a:r>
            <a:r>
              <a:rPr lang="en-US" dirty="0" smtClean="0"/>
              <a:t>synthesize pro-inflammatory mediators, such as interleukin-1 beta (</a:t>
            </a:r>
            <a:r>
              <a:rPr lang="en-US" b="1" dirty="0" smtClean="0"/>
              <a:t>IL-1 beta</a:t>
            </a:r>
            <a:r>
              <a:rPr lang="en-US" dirty="0" smtClean="0"/>
              <a:t>), </a:t>
            </a:r>
            <a:r>
              <a:rPr lang="en-US" b="1" dirty="0" smtClean="0"/>
              <a:t>IL-6</a:t>
            </a:r>
            <a:r>
              <a:rPr lang="en-US" dirty="0" smtClean="0"/>
              <a:t>, </a:t>
            </a:r>
            <a:r>
              <a:rPr lang="en-US" b="1" dirty="0" smtClean="0"/>
              <a:t>IL-8</a:t>
            </a:r>
            <a:r>
              <a:rPr lang="en-US" dirty="0" smtClean="0"/>
              <a:t>, prostaglandin-E2 (</a:t>
            </a:r>
            <a:r>
              <a:rPr lang="en-US" b="1" dirty="0" smtClean="0"/>
              <a:t>PGE2</a:t>
            </a:r>
            <a:r>
              <a:rPr lang="en-US" dirty="0" smtClean="0"/>
              <a:t>), tumor necrosis factor alpha (</a:t>
            </a:r>
            <a:r>
              <a:rPr lang="en-US" b="1" dirty="0" smtClean="0"/>
              <a:t>TNF-alpha</a:t>
            </a:r>
            <a:r>
              <a:rPr lang="en-US" dirty="0" smtClean="0"/>
              <a:t>), that modify </a:t>
            </a:r>
            <a:r>
              <a:rPr lang="en-US" b="1" dirty="0" smtClean="0"/>
              <a:t>innate</a:t>
            </a:r>
            <a:r>
              <a:rPr lang="en-US" dirty="0" smtClean="0"/>
              <a:t> and </a:t>
            </a:r>
            <a:r>
              <a:rPr lang="en-US" b="1" dirty="0" smtClean="0"/>
              <a:t>adaptive</a:t>
            </a:r>
            <a:r>
              <a:rPr lang="en-US" dirty="0" smtClean="0"/>
              <a:t> immune responses at periodontal sites.</a:t>
            </a:r>
            <a:endParaRPr lang="en-US" b="1" dirty="0"/>
          </a:p>
        </p:txBody>
      </p:sp>
    </p:spTree>
    <p:extLst>
      <p:ext uri="{BB962C8B-B14F-4D97-AF65-F5344CB8AC3E}">
        <p14:creationId xmlns:p14="http://schemas.microsoft.com/office/powerpoint/2010/main" val="2889802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Pro inflammatory mediators regulate the </a:t>
            </a:r>
            <a:r>
              <a:rPr lang="en-US" b="1" dirty="0" smtClean="0"/>
              <a:t>synthesis</a:t>
            </a:r>
            <a:r>
              <a:rPr lang="en-US" dirty="0" smtClean="0"/>
              <a:t> and </a:t>
            </a:r>
            <a:r>
              <a:rPr lang="en-US" b="1" dirty="0" smtClean="0"/>
              <a:t>secretion</a:t>
            </a:r>
            <a:r>
              <a:rPr lang="en-US" dirty="0" smtClean="0"/>
              <a:t> of matrix metalloproteinases (</a:t>
            </a:r>
            <a:r>
              <a:rPr lang="en-US" b="1" dirty="0" smtClean="0"/>
              <a:t>MMPs</a:t>
            </a:r>
            <a:r>
              <a:rPr lang="en-US" dirty="0" smtClean="0"/>
              <a:t>) and receptor-activator-of-NF-</a:t>
            </a:r>
            <a:r>
              <a:rPr lang="en-US" dirty="0" err="1" smtClean="0"/>
              <a:t>kappaB</a:t>
            </a:r>
            <a:r>
              <a:rPr lang="en-US" dirty="0" smtClean="0"/>
              <a:t>-ligand (</a:t>
            </a:r>
            <a:r>
              <a:rPr lang="en-US" b="1" dirty="0" smtClean="0"/>
              <a:t>RANKL</a:t>
            </a:r>
            <a:r>
              <a:rPr lang="en-US" dirty="0" smtClean="0"/>
              <a:t>).</a:t>
            </a:r>
          </a:p>
          <a:p>
            <a:pPr algn="just"/>
            <a:r>
              <a:rPr lang="en-US" dirty="0" smtClean="0"/>
              <a:t>In periodontal lesions, </a:t>
            </a:r>
            <a:r>
              <a:rPr lang="en-US" b="1" dirty="0" smtClean="0"/>
              <a:t>MMPs</a:t>
            </a:r>
            <a:r>
              <a:rPr lang="en-US" dirty="0" smtClean="0"/>
              <a:t> contribute to </a:t>
            </a:r>
            <a:r>
              <a:rPr lang="en-US" b="1" dirty="0" smtClean="0"/>
              <a:t>soft </a:t>
            </a:r>
            <a:r>
              <a:rPr lang="en-US" dirty="0" smtClean="0"/>
              <a:t>and </a:t>
            </a:r>
            <a:r>
              <a:rPr lang="en-US" b="1" dirty="0" smtClean="0"/>
              <a:t>hard</a:t>
            </a:r>
            <a:r>
              <a:rPr lang="en-US" dirty="0" smtClean="0"/>
              <a:t> tissue degradation during active inflammatory reactions.</a:t>
            </a:r>
          </a:p>
          <a:p>
            <a:pPr algn="just"/>
            <a:r>
              <a:rPr lang="en-US" dirty="0" smtClean="0"/>
              <a:t> </a:t>
            </a:r>
            <a:r>
              <a:rPr lang="en-US" b="1" dirty="0" smtClean="0"/>
              <a:t>RANKL</a:t>
            </a:r>
            <a:r>
              <a:rPr lang="en-US" dirty="0" smtClean="0"/>
              <a:t> binds to its receptor </a:t>
            </a:r>
            <a:r>
              <a:rPr lang="en-US" b="1" dirty="0" smtClean="0"/>
              <a:t>RANK</a:t>
            </a:r>
            <a:r>
              <a:rPr lang="en-US" dirty="0" smtClean="0"/>
              <a:t> on the cell surface of premature osteoclasts, and therewith, initiates </a:t>
            </a:r>
            <a:r>
              <a:rPr lang="en-US" b="1" dirty="0" smtClean="0"/>
              <a:t>osteoclast differentiation</a:t>
            </a:r>
            <a:r>
              <a:rPr lang="en-US" dirty="0" smtClean="0"/>
              <a:t> leading to degradation of alveolar bone.</a:t>
            </a:r>
          </a:p>
          <a:p>
            <a:pPr algn="just"/>
            <a:endParaRPr lang="en-US" dirty="0" smtClean="0"/>
          </a:p>
          <a:p>
            <a:pPr algn="just"/>
            <a:endParaRPr lang="en-US" dirty="0"/>
          </a:p>
        </p:txBody>
      </p:sp>
    </p:spTree>
    <p:extLst>
      <p:ext uri="{BB962C8B-B14F-4D97-AF65-F5344CB8AC3E}">
        <p14:creationId xmlns:p14="http://schemas.microsoft.com/office/powerpoint/2010/main" val="1164057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 </a:t>
            </a:r>
            <a:r>
              <a:rPr lang="en-US" b="1" dirty="0" smtClean="0"/>
              <a:t>reduced</a:t>
            </a:r>
            <a:r>
              <a:rPr lang="en-US" dirty="0" smtClean="0"/>
              <a:t> counts in </a:t>
            </a:r>
            <a:r>
              <a:rPr lang="en-US" b="1" dirty="0" smtClean="0"/>
              <a:t>neutrophils</a:t>
            </a:r>
            <a:r>
              <a:rPr lang="en-US" dirty="0" smtClean="0"/>
              <a:t> (</a:t>
            </a:r>
            <a:r>
              <a:rPr lang="en-US" b="1" dirty="0" smtClean="0"/>
              <a:t>PMNs</a:t>
            </a:r>
            <a:r>
              <a:rPr lang="en-US" dirty="0" smtClean="0"/>
              <a:t>) influence the degree of periodontal inflammation. </a:t>
            </a:r>
          </a:p>
          <a:p>
            <a:pPr algn="just"/>
            <a:r>
              <a:rPr lang="en-US" i="1" dirty="0" smtClean="0"/>
              <a:t>Congenital neutropenia </a:t>
            </a:r>
            <a:r>
              <a:rPr lang="en-US" dirty="0" smtClean="0"/>
              <a:t>(</a:t>
            </a:r>
            <a:r>
              <a:rPr lang="en-US" b="1" dirty="0" err="1" smtClean="0"/>
              <a:t>Kostmann</a:t>
            </a:r>
            <a:r>
              <a:rPr lang="en-US" dirty="0" smtClean="0"/>
              <a:t> syndrome) leads not only to an increased susceptibility to infection in general but also to </a:t>
            </a:r>
            <a:r>
              <a:rPr lang="en-US" b="1" dirty="0" smtClean="0"/>
              <a:t>severe periodontitis. </a:t>
            </a:r>
          </a:p>
          <a:p>
            <a:pPr algn="just"/>
            <a:r>
              <a:rPr lang="en-US" dirty="0" smtClean="0"/>
              <a:t>Patients with </a:t>
            </a:r>
            <a:r>
              <a:rPr lang="en-US" b="1" dirty="0" err="1" smtClean="0"/>
              <a:t>Kostmann</a:t>
            </a:r>
            <a:r>
              <a:rPr lang="en-US" dirty="0" smtClean="0"/>
              <a:t> syndrome show </a:t>
            </a:r>
            <a:r>
              <a:rPr lang="en-US" i="1" dirty="0" smtClean="0"/>
              <a:t>reduced</a:t>
            </a:r>
            <a:r>
              <a:rPr lang="en-US" dirty="0" smtClean="0"/>
              <a:t> levels of antimicrobial peptides, such as the </a:t>
            </a:r>
            <a:r>
              <a:rPr lang="en-US" b="1" dirty="0" err="1" smtClean="0"/>
              <a:t>cathelicidin</a:t>
            </a:r>
            <a:r>
              <a:rPr lang="en-US" dirty="0" smtClean="0"/>
              <a:t>, which </a:t>
            </a:r>
            <a:r>
              <a:rPr lang="en-US" b="1" dirty="0" smtClean="0"/>
              <a:t>impair</a:t>
            </a:r>
            <a:r>
              <a:rPr lang="en-US" dirty="0" smtClean="0"/>
              <a:t> their </a:t>
            </a:r>
            <a:r>
              <a:rPr lang="en-US" b="1" dirty="0" smtClean="0"/>
              <a:t>innate immune response. </a:t>
            </a:r>
          </a:p>
          <a:p>
            <a:pPr algn="just"/>
            <a:endParaRPr lang="en-US" b="1" dirty="0"/>
          </a:p>
        </p:txBody>
      </p:sp>
    </p:spTree>
    <p:extLst>
      <p:ext uri="{BB962C8B-B14F-4D97-AF65-F5344CB8AC3E}">
        <p14:creationId xmlns:p14="http://schemas.microsoft.com/office/powerpoint/2010/main" val="1302705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Genetic Factors</a:t>
            </a:r>
            <a:endParaRPr lang="en-US" b="1"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dirty="0" smtClean="0"/>
              <a:t>Periodontitis is considered as a </a:t>
            </a:r>
            <a:r>
              <a:rPr lang="en-US" b="1" dirty="0" smtClean="0"/>
              <a:t>complex inflammatory disease </a:t>
            </a:r>
            <a:r>
              <a:rPr lang="en-US" dirty="0" smtClean="0"/>
              <a:t>influenced by </a:t>
            </a:r>
            <a:r>
              <a:rPr lang="en-US" b="1" dirty="0" smtClean="0"/>
              <a:t>local, systemic, </a:t>
            </a:r>
            <a:r>
              <a:rPr lang="en-US" dirty="0" smtClean="0"/>
              <a:t>and</a:t>
            </a:r>
            <a:r>
              <a:rPr lang="en-US" b="1" dirty="0" smtClean="0"/>
              <a:t> immunologic </a:t>
            </a:r>
            <a:r>
              <a:rPr lang="en-US" dirty="0" smtClean="0"/>
              <a:t>factors. </a:t>
            </a:r>
          </a:p>
          <a:p>
            <a:pPr algn="just"/>
            <a:r>
              <a:rPr lang="en-US" b="1" dirty="0" smtClean="0"/>
              <a:t>Each factor </a:t>
            </a:r>
            <a:r>
              <a:rPr lang="en-US" dirty="0" smtClean="0"/>
              <a:t>is in turn </a:t>
            </a:r>
            <a:r>
              <a:rPr lang="en-US" b="1" dirty="0" smtClean="0"/>
              <a:t>directly</a:t>
            </a:r>
            <a:r>
              <a:rPr lang="en-US" dirty="0" smtClean="0"/>
              <a:t> related to individual </a:t>
            </a:r>
            <a:r>
              <a:rPr lang="en-US" b="1" dirty="0" smtClean="0"/>
              <a:t>genetic conditions.</a:t>
            </a:r>
          </a:p>
          <a:p>
            <a:pPr algn="just"/>
            <a:r>
              <a:rPr lang="en-US" dirty="0" smtClean="0"/>
              <a:t>Several genetic disorders are known to show </a:t>
            </a:r>
            <a:r>
              <a:rPr lang="en-US" b="1" dirty="0" smtClean="0"/>
              <a:t>periodontal destruction </a:t>
            </a:r>
            <a:r>
              <a:rPr lang="en-US" dirty="0" smtClean="0"/>
              <a:t>as one of their </a:t>
            </a:r>
            <a:r>
              <a:rPr lang="en-US" b="1" dirty="0" smtClean="0"/>
              <a:t>major symptoms</a:t>
            </a:r>
            <a:r>
              <a:rPr lang="en-US" dirty="0"/>
              <a:t>. </a:t>
            </a:r>
            <a:endParaRPr lang="en-US" dirty="0" smtClean="0"/>
          </a:p>
          <a:p>
            <a:pPr algn="just"/>
            <a:r>
              <a:rPr lang="en-US" dirty="0" smtClean="0"/>
              <a:t>contribute </a:t>
            </a:r>
            <a:r>
              <a:rPr lang="en-US" dirty="0"/>
              <a:t>to the </a:t>
            </a:r>
            <a:r>
              <a:rPr lang="en-US" b="1" dirty="0"/>
              <a:t>severity</a:t>
            </a:r>
            <a:r>
              <a:rPr lang="en-US" dirty="0"/>
              <a:t> and </a:t>
            </a:r>
            <a:r>
              <a:rPr lang="en-US" b="1" dirty="0"/>
              <a:t>progression</a:t>
            </a:r>
            <a:r>
              <a:rPr lang="en-US" dirty="0"/>
              <a:t> of periodontitis (</a:t>
            </a:r>
            <a:r>
              <a:rPr lang="en-US" b="1" dirty="0" err="1"/>
              <a:t>Papillon</a:t>
            </a:r>
            <a:r>
              <a:rPr lang="en-US" b="1" dirty="0"/>
              <a:t> </a:t>
            </a:r>
            <a:r>
              <a:rPr lang="en-US" b="1" dirty="0" err="1"/>
              <a:t>Lefèvre</a:t>
            </a:r>
            <a:r>
              <a:rPr lang="en-US" b="1" dirty="0"/>
              <a:t> syndrome</a:t>
            </a:r>
            <a:r>
              <a:rPr lang="en-US" dirty="0"/>
              <a:t>; </a:t>
            </a:r>
            <a:r>
              <a:rPr lang="en-US" b="1" dirty="0"/>
              <a:t>Haim-</a:t>
            </a:r>
            <a:r>
              <a:rPr lang="en-US" b="1" dirty="0" err="1"/>
              <a:t>Munk</a:t>
            </a:r>
            <a:r>
              <a:rPr lang="en-US" b="1" dirty="0"/>
              <a:t> </a:t>
            </a:r>
            <a:r>
              <a:rPr lang="en-US" b="1" dirty="0" smtClean="0"/>
              <a:t>syndrome,</a:t>
            </a:r>
            <a:r>
              <a:rPr lang="en-US" dirty="0"/>
              <a:t> </a:t>
            </a:r>
            <a:r>
              <a:rPr lang="en-US" dirty="0" smtClean="0"/>
              <a:t>Ehlers </a:t>
            </a:r>
            <a:r>
              <a:rPr lang="en-US" dirty="0" err="1" smtClean="0"/>
              <a:t>Danlos</a:t>
            </a:r>
            <a:r>
              <a:rPr lang="en-US" dirty="0" smtClean="0"/>
              <a:t> </a:t>
            </a:r>
            <a:r>
              <a:rPr lang="en-US" dirty="0"/>
              <a:t>syndrome, Down syndrome, Kindlers syndrome, Cohen syndrome, and </a:t>
            </a:r>
            <a:r>
              <a:rPr lang="en-US" dirty="0" smtClean="0"/>
              <a:t>congenital </a:t>
            </a:r>
            <a:r>
              <a:rPr lang="en-US" dirty="0"/>
              <a:t>neutropenia (</a:t>
            </a:r>
            <a:r>
              <a:rPr lang="en-US" dirty="0" err="1"/>
              <a:t>Kostmann</a:t>
            </a:r>
            <a:r>
              <a:rPr lang="en-US" dirty="0"/>
              <a:t> </a:t>
            </a:r>
            <a:r>
              <a:rPr lang="en-US" dirty="0" smtClean="0"/>
              <a:t>syndrome).</a:t>
            </a:r>
            <a:endParaRPr lang="en-US" dirty="0"/>
          </a:p>
        </p:txBody>
      </p:sp>
    </p:spTree>
    <p:extLst>
      <p:ext uri="{BB962C8B-B14F-4D97-AF65-F5344CB8AC3E}">
        <p14:creationId xmlns:p14="http://schemas.microsoft.com/office/powerpoint/2010/main" val="2565295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Early </a:t>
            </a:r>
            <a:r>
              <a:rPr lang="en-US" b="1" dirty="0"/>
              <a:t>twin studies </a:t>
            </a:r>
            <a:r>
              <a:rPr lang="en-US" dirty="0"/>
              <a:t>suggested the involvement of </a:t>
            </a:r>
            <a:r>
              <a:rPr lang="en-US" b="1" dirty="0"/>
              <a:t>genetic susceptibility </a:t>
            </a:r>
            <a:r>
              <a:rPr lang="en-US" dirty="0"/>
              <a:t>factors in the </a:t>
            </a:r>
            <a:r>
              <a:rPr lang="en-US" dirty="0" err="1"/>
              <a:t>etiopathogenesis</a:t>
            </a:r>
            <a:r>
              <a:rPr lang="en-US" dirty="0"/>
              <a:t> of periodontitis</a:t>
            </a:r>
            <a:r>
              <a:rPr lang="en-US" dirty="0" smtClean="0"/>
              <a:t>.</a:t>
            </a:r>
            <a:endParaRPr lang="fa-IR" dirty="0" smtClean="0"/>
          </a:p>
          <a:p>
            <a:pPr algn="just"/>
            <a:r>
              <a:rPr lang="en-US" dirty="0" smtClean="0"/>
              <a:t>In a number of studies, the prevalence of </a:t>
            </a:r>
            <a:r>
              <a:rPr lang="en-US" b="1" dirty="0" smtClean="0"/>
              <a:t>aggressive</a:t>
            </a:r>
            <a:r>
              <a:rPr lang="en-US" dirty="0" smtClean="0"/>
              <a:t> and </a:t>
            </a:r>
            <a:r>
              <a:rPr lang="en-US" b="1" dirty="0" smtClean="0"/>
              <a:t>chronic </a:t>
            </a:r>
            <a:r>
              <a:rPr lang="en-US" dirty="0" smtClean="0"/>
              <a:t>periodontitis has been investigated in families with a history of one or more family members with periodontitis.</a:t>
            </a:r>
          </a:p>
          <a:p>
            <a:pPr algn="just"/>
            <a:r>
              <a:rPr lang="en-US" dirty="0" smtClean="0"/>
              <a:t>The data from those studies showed variable results with a likelihood for </a:t>
            </a:r>
            <a:r>
              <a:rPr lang="en-US" i="1" dirty="0" smtClean="0"/>
              <a:t>heritability</a:t>
            </a:r>
            <a:r>
              <a:rPr lang="en-US" dirty="0" smtClean="0"/>
              <a:t> of up to </a:t>
            </a:r>
            <a:r>
              <a:rPr lang="en-US" b="1" dirty="0" smtClean="0"/>
              <a:t>50%</a:t>
            </a:r>
            <a:r>
              <a:rPr lang="en-US" dirty="0" smtClean="0"/>
              <a:t>. </a:t>
            </a:r>
          </a:p>
        </p:txBody>
      </p:sp>
    </p:spTree>
    <p:extLst>
      <p:ext uri="{BB962C8B-B14F-4D97-AF65-F5344CB8AC3E}">
        <p14:creationId xmlns:p14="http://schemas.microsoft.com/office/powerpoint/2010/main" val="1013394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(single nucleotide polymorphisms, </a:t>
            </a:r>
            <a:r>
              <a:rPr lang="en-US" b="1" dirty="0" smtClean="0"/>
              <a:t>SNPs</a:t>
            </a:r>
            <a:r>
              <a:rPr lang="en-US" dirty="0" smtClean="0"/>
              <a:t>) that may also </a:t>
            </a:r>
            <a:r>
              <a:rPr lang="en-US" b="1" dirty="0" smtClean="0"/>
              <a:t>directly</a:t>
            </a:r>
            <a:r>
              <a:rPr lang="en-US" dirty="0" smtClean="0"/>
              <a:t> influence </a:t>
            </a:r>
            <a:r>
              <a:rPr lang="en-US" b="1" dirty="0" smtClean="0"/>
              <a:t>innate</a:t>
            </a:r>
            <a:r>
              <a:rPr lang="en-US" dirty="0" smtClean="0"/>
              <a:t> and </a:t>
            </a:r>
            <a:r>
              <a:rPr lang="en-US" b="1" dirty="0" smtClean="0"/>
              <a:t>adaptive</a:t>
            </a:r>
            <a:r>
              <a:rPr lang="en-US" dirty="0" smtClean="0"/>
              <a:t> immune responses as well as the structure of periodontal tissues.</a:t>
            </a:r>
          </a:p>
          <a:p>
            <a:pPr algn="just"/>
            <a:r>
              <a:rPr lang="en-US" dirty="0" smtClean="0"/>
              <a:t>Studies on </a:t>
            </a:r>
            <a:r>
              <a:rPr lang="en-US" b="1" dirty="0" smtClean="0"/>
              <a:t>SNPs</a:t>
            </a:r>
            <a:r>
              <a:rPr lang="en-US" dirty="0" smtClean="0"/>
              <a:t> in the </a:t>
            </a:r>
            <a:r>
              <a:rPr lang="en-US" b="1" dirty="0" smtClean="0"/>
              <a:t>IL-1 gene </a:t>
            </a:r>
            <a:r>
              <a:rPr lang="en-US" dirty="0" smtClean="0"/>
              <a:t>led to the early that alterations in sequences of immunologically relevant genes may explain the </a:t>
            </a:r>
            <a:r>
              <a:rPr lang="en-US" b="1" dirty="0" smtClean="0"/>
              <a:t>heritability</a:t>
            </a:r>
            <a:r>
              <a:rPr lang="en-US" dirty="0" smtClean="0"/>
              <a:t> of periodontitis</a:t>
            </a:r>
          </a:p>
          <a:p>
            <a:pPr algn="just"/>
            <a:r>
              <a:rPr lang="en-US" i="1" dirty="0" smtClean="0"/>
              <a:t>Conflicting data </a:t>
            </a:r>
            <a:r>
              <a:rPr lang="en-US" dirty="0" smtClean="0"/>
              <a:t>in the literature, however, indicate inconclusive knowledge regarding </a:t>
            </a:r>
            <a:r>
              <a:rPr lang="en-US" b="1" dirty="0" smtClean="0"/>
              <a:t>SNPs </a:t>
            </a:r>
            <a:r>
              <a:rPr lang="en-US" dirty="0" smtClean="0"/>
              <a:t>in the </a:t>
            </a:r>
            <a:r>
              <a:rPr lang="en-US" b="1" dirty="0" smtClean="0"/>
              <a:t>IL-1 gene </a:t>
            </a:r>
            <a:r>
              <a:rPr lang="en-US" dirty="0" smtClean="0"/>
              <a:t>and their potential role during heritability and </a:t>
            </a:r>
            <a:r>
              <a:rPr lang="en-US" dirty="0" err="1" smtClean="0"/>
              <a:t>etiopathology</a:t>
            </a:r>
            <a:r>
              <a:rPr lang="en-US" dirty="0" smtClean="0"/>
              <a:t> of periodontitis. </a:t>
            </a:r>
            <a:endParaRPr lang="en-US" dirty="0"/>
          </a:p>
        </p:txBody>
      </p:sp>
    </p:spTree>
    <p:extLst>
      <p:ext uri="{BB962C8B-B14F-4D97-AF65-F5344CB8AC3E}">
        <p14:creationId xmlns:p14="http://schemas.microsoft.com/office/powerpoint/2010/main" val="370072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Also, it seems not plausible that </a:t>
            </a:r>
            <a:r>
              <a:rPr lang="en-US" b="1" dirty="0" smtClean="0"/>
              <a:t>one single polymorphism </a:t>
            </a:r>
            <a:r>
              <a:rPr lang="en-US" dirty="0" smtClean="0"/>
              <a:t>in a </a:t>
            </a:r>
            <a:r>
              <a:rPr lang="en-US" b="1" dirty="0" smtClean="0"/>
              <a:t>specific gene sequence </a:t>
            </a:r>
            <a:r>
              <a:rPr lang="en-US" dirty="0" smtClean="0"/>
              <a:t>can cause a complex inflammatory disease, such as periodontitis</a:t>
            </a:r>
            <a:r>
              <a:rPr lang="fa-IR" dirty="0"/>
              <a:t>.</a:t>
            </a:r>
            <a:endParaRPr lang="fa-IR" dirty="0" smtClean="0"/>
          </a:p>
          <a:p>
            <a:pPr algn="just"/>
            <a:endParaRPr lang="fa-IR" dirty="0" smtClean="0"/>
          </a:p>
          <a:p>
            <a:pPr algn="just"/>
            <a:r>
              <a:rPr lang="en-US" dirty="0" smtClean="0"/>
              <a:t>Thus, genome-wide association studies (</a:t>
            </a:r>
            <a:r>
              <a:rPr lang="en-US" b="1" dirty="0" smtClean="0"/>
              <a:t>GWAS</a:t>
            </a:r>
            <a:r>
              <a:rPr lang="en-US" dirty="0" smtClean="0"/>
              <a:t>) became more relevant in the past years. Here, a high number of DNA-sequence variances are evaluated at the same time. </a:t>
            </a:r>
            <a:endParaRPr lang="en-US" dirty="0"/>
          </a:p>
        </p:txBody>
      </p:sp>
    </p:spTree>
    <p:extLst>
      <p:ext uri="{BB962C8B-B14F-4D97-AF65-F5344CB8AC3E}">
        <p14:creationId xmlns:p14="http://schemas.microsoft.com/office/powerpoint/2010/main" val="2411223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periodontitis </a:t>
            </a:r>
            <a:r>
              <a:rPr lang="en-US" b="1" dirty="0" smtClean="0"/>
              <a:t>slowly progressing </a:t>
            </a:r>
            <a:r>
              <a:rPr lang="en-US" dirty="0" smtClean="0"/>
              <a:t>disease</a:t>
            </a:r>
          </a:p>
          <a:p>
            <a:pPr algn="just"/>
            <a:r>
              <a:rPr lang="en-US" dirty="0" smtClean="0"/>
              <a:t>the presence of </a:t>
            </a:r>
            <a:r>
              <a:rPr lang="en-US" i="1" dirty="0" smtClean="0"/>
              <a:t>severe</a:t>
            </a:r>
            <a:r>
              <a:rPr lang="en-US" dirty="0" smtClean="0"/>
              <a:t> </a:t>
            </a:r>
            <a:r>
              <a:rPr lang="en-US" i="1" dirty="0" smtClean="0"/>
              <a:t>systemic conditions </a:t>
            </a:r>
            <a:r>
              <a:rPr lang="en-US" dirty="0" smtClean="0"/>
              <a:t>and/or </a:t>
            </a:r>
            <a:r>
              <a:rPr lang="en-US" b="1" dirty="0" smtClean="0"/>
              <a:t>environmental factors</a:t>
            </a:r>
            <a:r>
              <a:rPr lang="en-US" dirty="0" smtClean="0"/>
              <a:t>, such as </a:t>
            </a:r>
            <a:r>
              <a:rPr lang="en-US" b="1" dirty="0" smtClean="0"/>
              <a:t>smoking</a:t>
            </a:r>
            <a:r>
              <a:rPr lang="en-US" dirty="0" smtClean="0"/>
              <a:t>, this inflammatory disease progresses </a:t>
            </a:r>
            <a:r>
              <a:rPr lang="en-US" b="1" dirty="0" smtClean="0"/>
              <a:t>more rapidly</a:t>
            </a:r>
            <a:r>
              <a:rPr lang="en-US" dirty="0" smtClean="0"/>
              <a:t>.</a:t>
            </a:r>
          </a:p>
          <a:p>
            <a:pPr algn="just"/>
            <a:r>
              <a:rPr lang="en-US" dirty="0" smtClean="0"/>
              <a:t>The </a:t>
            </a:r>
            <a:r>
              <a:rPr lang="en-US" b="1" dirty="0" smtClean="0"/>
              <a:t>former </a:t>
            </a:r>
            <a:r>
              <a:rPr lang="en-US" dirty="0" smtClean="0"/>
              <a:t>classification</a:t>
            </a:r>
            <a:r>
              <a:rPr lang="en-US" b="1" dirty="0" smtClean="0"/>
              <a:t> </a:t>
            </a:r>
            <a:r>
              <a:rPr lang="en-US" dirty="0" smtClean="0"/>
              <a:t>described </a:t>
            </a:r>
            <a:r>
              <a:rPr lang="en-US" b="1" dirty="0" smtClean="0"/>
              <a:t>two different </a:t>
            </a:r>
            <a:r>
              <a:rPr lang="en-US" dirty="0" smtClean="0"/>
              <a:t>major forms of periodontitis, </a:t>
            </a:r>
            <a:r>
              <a:rPr lang="en-US" b="1" dirty="0" smtClean="0"/>
              <a:t>aggressive</a:t>
            </a:r>
            <a:r>
              <a:rPr lang="en-US" dirty="0" smtClean="0"/>
              <a:t> and </a:t>
            </a:r>
            <a:r>
              <a:rPr lang="en-US" b="1" dirty="0" smtClean="0"/>
              <a:t>chronic </a:t>
            </a:r>
            <a:r>
              <a:rPr lang="en-US" dirty="0" smtClean="0"/>
              <a:t>periodontitis, </a:t>
            </a:r>
          </a:p>
          <a:p>
            <a:pPr algn="just"/>
            <a:r>
              <a:rPr lang="en-US" b="1" dirty="0" smtClean="0"/>
              <a:t>aggressive periodontitis </a:t>
            </a:r>
            <a:r>
              <a:rPr lang="en-US" dirty="0" smtClean="0"/>
              <a:t>being defined as a </a:t>
            </a:r>
            <a:r>
              <a:rPr lang="en-US" b="1" i="1" dirty="0" smtClean="0"/>
              <a:t>rapidly</a:t>
            </a:r>
            <a:r>
              <a:rPr lang="en-US" i="1" dirty="0" smtClean="0"/>
              <a:t> progressing </a:t>
            </a:r>
            <a:r>
              <a:rPr lang="en-US" dirty="0" smtClean="0"/>
              <a:t>entity in systemically healthy subjects with a </a:t>
            </a:r>
            <a:r>
              <a:rPr lang="en-US" b="1" dirty="0" smtClean="0"/>
              <a:t>familiar aggregation</a:t>
            </a:r>
            <a:r>
              <a:rPr lang="en-US" dirty="0" smtClean="0"/>
              <a:t>. </a:t>
            </a:r>
            <a:endParaRPr lang="en-US" dirty="0"/>
          </a:p>
        </p:txBody>
      </p:sp>
    </p:spTree>
    <p:extLst>
      <p:ext uri="{BB962C8B-B14F-4D97-AF65-F5344CB8AC3E}">
        <p14:creationId xmlns:p14="http://schemas.microsoft.com/office/powerpoint/2010/main" val="3586385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In several </a:t>
            </a:r>
            <a:r>
              <a:rPr lang="en-US" b="1" dirty="0" smtClean="0"/>
              <a:t>GWAS</a:t>
            </a:r>
            <a:r>
              <a:rPr lang="en-US" dirty="0" smtClean="0"/>
              <a:t>, a number of new genes have been identified to be associated with periodontitis. </a:t>
            </a:r>
          </a:p>
          <a:p>
            <a:pPr algn="just"/>
            <a:r>
              <a:rPr lang="en-US" dirty="0" smtClean="0"/>
              <a:t>One of the best-replicated genes is called </a:t>
            </a:r>
            <a:r>
              <a:rPr lang="en-US" b="1" dirty="0" smtClean="0"/>
              <a:t>ANRIL</a:t>
            </a:r>
            <a:r>
              <a:rPr lang="en-US" dirty="0" smtClean="0"/>
              <a:t> (antisense RNA in the </a:t>
            </a:r>
            <a:r>
              <a:rPr lang="en-US" dirty="0" err="1" smtClean="0"/>
              <a:t>Inc</a:t>
            </a:r>
            <a:r>
              <a:rPr lang="en-US" dirty="0" smtClean="0"/>
              <a:t> locus). </a:t>
            </a:r>
          </a:p>
          <a:p>
            <a:pPr algn="just"/>
            <a:r>
              <a:rPr lang="en-US" dirty="0" smtClean="0"/>
              <a:t>ANRIL is </a:t>
            </a:r>
            <a:r>
              <a:rPr lang="en-US" b="1" dirty="0" smtClean="0"/>
              <a:t>not only </a:t>
            </a:r>
            <a:r>
              <a:rPr lang="en-US" dirty="0" smtClean="0"/>
              <a:t>associated with </a:t>
            </a:r>
            <a:r>
              <a:rPr lang="en-US" b="1" dirty="0" smtClean="0"/>
              <a:t>periodontitis</a:t>
            </a:r>
            <a:r>
              <a:rPr lang="en-US" dirty="0" smtClean="0"/>
              <a:t> but also with </a:t>
            </a:r>
            <a:r>
              <a:rPr lang="en-US" b="1" dirty="0" smtClean="0"/>
              <a:t>cardiovascular disease </a:t>
            </a:r>
            <a:r>
              <a:rPr lang="en-US" dirty="0" smtClean="0"/>
              <a:t>which underlies potential </a:t>
            </a:r>
            <a:r>
              <a:rPr lang="en-US" b="1" dirty="0" smtClean="0"/>
              <a:t>systemic interactions.</a:t>
            </a:r>
          </a:p>
          <a:p>
            <a:endParaRPr lang="en-US" dirty="0"/>
          </a:p>
        </p:txBody>
      </p:sp>
    </p:spTree>
    <p:extLst>
      <p:ext uri="{BB962C8B-B14F-4D97-AF65-F5344CB8AC3E}">
        <p14:creationId xmlns:p14="http://schemas.microsoft.com/office/powerpoint/2010/main" val="1335832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Factors</a:t>
            </a:r>
            <a:endParaRPr lang="en-US" b="1" dirty="0"/>
          </a:p>
        </p:txBody>
      </p:sp>
      <p:sp>
        <p:nvSpPr>
          <p:cNvPr id="3" name="Content Placeholder 2"/>
          <p:cNvSpPr>
            <a:spLocks noGrp="1"/>
          </p:cNvSpPr>
          <p:nvPr>
            <p:ph idx="1"/>
          </p:nvPr>
        </p:nvSpPr>
        <p:spPr/>
        <p:txBody>
          <a:bodyPr/>
          <a:lstStyle/>
          <a:p>
            <a:pPr algn="just"/>
            <a:r>
              <a:rPr lang="en-US" b="1" dirty="0" smtClean="0"/>
              <a:t>Psychological factors</a:t>
            </a:r>
            <a:r>
              <a:rPr lang="en-US" dirty="0" smtClean="0"/>
              <a:t>, such as </a:t>
            </a:r>
            <a:r>
              <a:rPr lang="en-US" b="1" dirty="0" smtClean="0"/>
              <a:t>stress</a:t>
            </a:r>
            <a:r>
              <a:rPr lang="en-US" dirty="0" smtClean="0"/>
              <a:t> and depression, also </a:t>
            </a:r>
            <a:r>
              <a:rPr lang="en-US" b="1" dirty="0" smtClean="0"/>
              <a:t>negatively</a:t>
            </a:r>
            <a:r>
              <a:rPr lang="en-US" dirty="0" smtClean="0"/>
              <a:t> influence the </a:t>
            </a:r>
            <a:r>
              <a:rPr lang="en-US" b="1" dirty="0" smtClean="0"/>
              <a:t>progression of periodontitis</a:t>
            </a:r>
            <a:r>
              <a:rPr lang="en-US" dirty="0" smtClean="0"/>
              <a:t>. </a:t>
            </a:r>
          </a:p>
          <a:p>
            <a:pPr algn="just"/>
            <a:r>
              <a:rPr lang="en-US" b="1" dirty="0" smtClean="0"/>
              <a:t>Positive </a:t>
            </a:r>
            <a:r>
              <a:rPr lang="en-US" dirty="0" smtClean="0"/>
              <a:t>correlations between </a:t>
            </a:r>
            <a:r>
              <a:rPr lang="en-US" b="1" dirty="0" smtClean="0"/>
              <a:t>cortisol levels </a:t>
            </a:r>
            <a:r>
              <a:rPr lang="en-US" dirty="0" smtClean="0"/>
              <a:t>and periodontal indices (plaque index, gingival index), bone loss, and missing teeth were recorded.</a:t>
            </a:r>
          </a:p>
          <a:p>
            <a:pPr algn="just"/>
            <a:r>
              <a:rPr lang="en-US" dirty="0" smtClean="0"/>
              <a:t> In addition, </a:t>
            </a:r>
            <a:r>
              <a:rPr lang="en-US" b="1" dirty="0" smtClean="0"/>
              <a:t>stress</a:t>
            </a:r>
            <a:r>
              <a:rPr lang="en-US" dirty="0" smtClean="0"/>
              <a:t> as an </a:t>
            </a:r>
            <a:r>
              <a:rPr lang="en-US" b="1" dirty="0" smtClean="0"/>
              <a:t>etiologic factor </a:t>
            </a:r>
            <a:r>
              <a:rPr lang="en-US" dirty="0" smtClean="0"/>
              <a:t>was even stronger associated with periodontitis when patients were </a:t>
            </a:r>
            <a:r>
              <a:rPr lang="en-US" b="1" dirty="0" smtClean="0"/>
              <a:t>smokers</a:t>
            </a:r>
            <a:r>
              <a:rPr lang="en-US" dirty="0" smtClean="0"/>
              <a:t> compared to nonsmokers.</a:t>
            </a:r>
          </a:p>
          <a:p>
            <a:endParaRPr lang="en-US" dirty="0"/>
          </a:p>
        </p:txBody>
      </p:sp>
    </p:spTree>
    <p:extLst>
      <p:ext uri="{BB962C8B-B14F-4D97-AF65-F5344CB8AC3E}">
        <p14:creationId xmlns:p14="http://schemas.microsoft.com/office/powerpoint/2010/main" val="297413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18309" y="1867189"/>
            <a:ext cx="10515600" cy="4351338"/>
          </a:xfrm>
        </p:spPr>
        <p:txBody>
          <a:bodyPr/>
          <a:lstStyle/>
          <a:p>
            <a:pPr algn="r" rtl="1"/>
            <a:r>
              <a:rPr lang="fa-IR" dirty="0" smtClean="0"/>
              <a:t>دو مثال از بیماریهای لثه وابسته به پلاک و غیر وابسته به پلاک بنویسید؟</a:t>
            </a:r>
            <a:endParaRPr lang="en-US" dirty="0"/>
          </a:p>
        </p:txBody>
      </p:sp>
    </p:spTree>
    <p:extLst>
      <p:ext uri="{BB962C8B-B14F-4D97-AF65-F5344CB8AC3E}">
        <p14:creationId xmlns:p14="http://schemas.microsoft.com/office/powerpoint/2010/main" val="3600308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25 year old man</a:t>
            </a:r>
            <a:endParaRPr lang="fa-IR" dirty="0" smtClean="0"/>
          </a:p>
          <a:p>
            <a:r>
              <a:rPr lang="en-US" dirty="0"/>
              <a:t>chief </a:t>
            </a:r>
            <a:r>
              <a:rPr lang="en-US" dirty="0" smtClean="0"/>
              <a:t>complaint: pain, fever,</a:t>
            </a:r>
            <a:r>
              <a:rPr lang="en-US" b="1" dirty="0"/>
              <a:t> </a:t>
            </a:r>
            <a:r>
              <a:rPr lang="en-US" dirty="0"/>
              <a:t>bleeding on provocation </a:t>
            </a:r>
            <a:endParaRPr lang="en-US" dirty="0" smtClean="0"/>
          </a:p>
          <a:p>
            <a:endParaRPr lang="en-US" dirty="0"/>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4655" y="1825625"/>
            <a:ext cx="5237018" cy="4351338"/>
          </a:xfrm>
        </p:spPr>
      </p:pic>
      <p:sp>
        <p:nvSpPr>
          <p:cNvPr id="6" name="Rectangle 1"/>
          <p:cNvSpPr>
            <a:spLocks noGrp="1" noChangeArrowheads="1"/>
          </p:cNvSpPr>
          <p:nvPr>
            <p:ph type="title"/>
          </p:nvPr>
        </p:nvSpPr>
        <p:spPr bwMode="auto">
          <a:xfrm>
            <a:off x="838200" y="768535"/>
            <a:ext cx="4911601" cy="5187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1F1F1F"/>
                </a:solidFill>
                <a:effectLst/>
                <a:latin typeface="inherit"/>
              </a:rPr>
              <a:t>What is your diagnosis</a:t>
            </a:r>
            <a:r>
              <a:rPr kumimoji="0" lang="fa-IR" altLang="en-US" sz="3600" b="0" i="0" u="none" strike="noStrike" cap="none" normalizeH="0" baseline="0" dirty="0" smtClean="0">
                <a:ln>
                  <a:noFill/>
                </a:ln>
                <a:solidFill>
                  <a:srgbClr val="1F1F1F"/>
                </a:solidFill>
                <a:effectLst/>
                <a:latin typeface="inherit"/>
              </a:rPr>
              <a:t>؟</a:t>
            </a:r>
            <a:r>
              <a:rPr kumimoji="0" lang="en-US" altLang="en-US" sz="3600" b="0" i="0" u="none" strike="noStrike" cap="none" normalizeH="0" baseline="0" dirty="0" smtClean="0">
                <a:ln>
                  <a:noFill/>
                </a:ln>
                <a:solidFill>
                  <a:schemeClr val="tx1"/>
                </a:solidFill>
                <a:effectLst/>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4964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706582"/>
            <a:ext cx="3932237" cy="5162406"/>
          </a:xfrm>
        </p:spPr>
        <p:txBody>
          <a:bodyPr/>
          <a:lstStyle/>
          <a:p>
            <a:r>
              <a:rPr lang="en-US" sz="2800" dirty="0" smtClean="0"/>
              <a:t>35 years old male</a:t>
            </a:r>
          </a:p>
          <a:p>
            <a:r>
              <a:rPr lang="en-US" sz="2800" dirty="0" smtClean="0"/>
              <a:t>CAL &gt;5 mm </a:t>
            </a:r>
          </a:p>
          <a:p>
            <a:r>
              <a:rPr lang="en-US" sz="2800" dirty="0" smtClean="0"/>
              <a:t>diagnosis?</a:t>
            </a:r>
          </a:p>
          <a:p>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207818"/>
            <a:ext cx="6082434" cy="6234545"/>
          </a:xfrm>
        </p:spPr>
      </p:pic>
    </p:spTree>
    <p:extLst>
      <p:ext uri="{BB962C8B-B14F-4D97-AF65-F5344CB8AC3E}">
        <p14:creationId xmlns:p14="http://schemas.microsoft.com/office/powerpoint/2010/main" val="338698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Characteristics and Symptoms</a:t>
            </a:r>
            <a:endParaRPr lang="en-US" b="1"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pPr>
              <a:buFont typeface="Wingdings" panose="05000000000000000000" pitchFamily="2" charset="2"/>
              <a:buChar char="Ø"/>
            </a:pPr>
            <a:r>
              <a:rPr lang="en-US" sz="3500" dirty="0" smtClean="0"/>
              <a:t>Characteristic clinical findings in patients with untreated periodontitis may include the following symptoms: </a:t>
            </a:r>
          </a:p>
          <a:p>
            <a:r>
              <a:rPr lang="en-US" sz="3000" dirty="0" smtClean="0"/>
              <a:t>Supragingival and subgingival plaque (and calculus)</a:t>
            </a:r>
          </a:p>
          <a:p>
            <a:r>
              <a:rPr lang="en-US" sz="3000" dirty="0" smtClean="0"/>
              <a:t>Gingival swelling, redness, and loss of gingival stippling </a:t>
            </a:r>
          </a:p>
          <a:p>
            <a:r>
              <a:rPr lang="en-US" sz="3000" dirty="0" smtClean="0"/>
              <a:t>Altered gingival margins (rolled, flattened, cratered papillae, recessions) </a:t>
            </a:r>
          </a:p>
          <a:p>
            <a:r>
              <a:rPr lang="en-US" sz="3000" dirty="0" smtClean="0"/>
              <a:t>Pocket formation </a:t>
            </a:r>
          </a:p>
          <a:p>
            <a:r>
              <a:rPr lang="en-US" sz="3000" dirty="0" smtClean="0"/>
              <a:t>Bleeding on probing </a:t>
            </a:r>
          </a:p>
          <a:p>
            <a:r>
              <a:rPr lang="en-US" sz="3000" dirty="0" smtClean="0"/>
              <a:t>Attachment loss </a:t>
            </a:r>
          </a:p>
        </p:txBody>
      </p:sp>
    </p:spTree>
    <p:extLst>
      <p:ext uri="{BB962C8B-B14F-4D97-AF65-F5344CB8AC3E}">
        <p14:creationId xmlns:p14="http://schemas.microsoft.com/office/powerpoint/2010/main" val="283344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6" y="1025670"/>
            <a:ext cx="10515600" cy="4351338"/>
          </a:xfrm>
        </p:spPr>
        <p:txBody>
          <a:bodyPr>
            <a:normAutofit/>
          </a:bodyPr>
          <a:lstStyle/>
          <a:p>
            <a:r>
              <a:rPr lang="en-US" dirty="0" smtClean="0"/>
              <a:t>Bone </a:t>
            </a:r>
            <a:r>
              <a:rPr lang="en-US" dirty="0"/>
              <a:t>loss (angular or horizontal) </a:t>
            </a:r>
          </a:p>
          <a:p>
            <a:r>
              <a:rPr lang="en-US" dirty="0" smtClean="0"/>
              <a:t>Root </a:t>
            </a:r>
            <a:r>
              <a:rPr lang="en-US" dirty="0"/>
              <a:t>furcation involvement </a:t>
            </a:r>
          </a:p>
          <a:p>
            <a:r>
              <a:rPr lang="en-US" dirty="0" smtClean="0"/>
              <a:t>Increased </a:t>
            </a:r>
            <a:r>
              <a:rPr lang="en-US" dirty="0"/>
              <a:t>tooth mobility</a:t>
            </a:r>
          </a:p>
          <a:p>
            <a:r>
              <a:rPr lang="en-US" dirty="0" smtClean="0"/>
              <a:t>Change </a:t>
            </a:r>
            <a:r>
              <a:rPr lang="en-US" dirty="0"/>
              <a:t>in tooth position </a:t>
            </a:r>
          </a:p>
          <a:p>
            <a:r>
              <a:rPr lang="en-US" dirty="0" smtClean="0"/>
              <a:t>Tooth loss</a:t>
            </a:r>
          </a:p>
          <a:p>
            <a:pPr>
              <a:buFont typeface="Wingdings" panose="05000000000000000000" pitchFamily="2" charset="2"/>
              <a:buChar char="Ø"/>
            </a:pPr>
            <a:r>
              <a:rPr lang="en-US" dirty="0" smtClean="0"/>
              <a:t>The aforementioned signs and symptoms may all be </a:t>
            </a:r>
            <a:r>
              <a:rPr lang="en-US" b="1" dirty="0" smtClean="0"/>
              <a:t>simultaneously present or not. </a:t>
            </a:r>
          </a:p>
          <a:p>
            <a:r>
              <a:rPr lang="en-US" dirty="0" smtClean="0"/>
              <a:t>However, the </a:t>
            </a:r>
            <a:r>
              <a:rPr lang="en-US" b="1" dirty="0" smtClean="0"/>
              <a:t>main symptom </a:t>
            </a:r>
            <a:r>
              <a:rPr lang="en-US" dirty="0" smtClean="0"/>
              <a:t>of periodontitis is the </a:t>
            </a:r>
            <a:r>
              <a:rPr lang="en-US" b="1" dirty="0" smtClean="0"/>
              <a:t>loss of attachment</a:t>
            </a:r>
            <a:r>
              <a:rPr lang="en-US" dirty="0" smtClean="0"/>
              <a:t>.</a:t>
            </a:r>
          </a:p>
          <a:p>
            <a:endParaRPr lang="en-US" dirty="0" smtClean="0"/>
          </a:p>
          <a:p>
            <a:endParaRPr lang="en-US" dirty="0"/>
          </a:p>
        </p:txBody>
      </p:sp>
    </p:spTree>
    <p:extLst>
      <p:ext uri="{BB962C8B-B14F-4D97-AF65-F5344CB8AC3E}">
        <p14:creationId xmlns:p14="http://schemas.microsoft.com/office/powerpoint/2010/main" val="1999113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215783"/>
          </a:xfrm>
        </p:spPr>
      </p:pic>
    </p:spTree>
    <p:extLst>
      <p:ext uri="{BB962C8B-B14F-4D97-AF65-F5344CB8AC3E}">
        <p14:creationId xmlns:p14="http://schemas.microsoft.com/office/powerpoint/2010/main" val="807169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710" y="365125"/>
            <a:ext cx="7315200" cy="6340475"/>
          </a:xfrm>
        </p:spPr>
      </p:pic>
    </p:spTree>
    <p:extLst>
      <p:ext uri="{BB962C8B-B14F-4D97-AF65-F5344CB8AC3E}">
        <p14:creationId xmlns:p14="http://schemas.microsoft.com/office/powerpoint/2010/main" val="2166940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Documentation of the periodontal attachment level in the same patient at the time of the first visit. The red line displays the gingival margin reflecting recessions.</a:t>
            </a:r>
          </a:p>
          <a:p>
            <a:pPr algn="just"/>
            <a:r>
              <a:rPr lang="en-US" dirty="0" smtClean="0"/>
              <a:t> Clinical attachment loss is illustrated by the filled (blue) area on the root surfaces. The deepest periodontal pocket was measured with 9 mm. </a:t>
            </a:r>
          </a:p>
          <a:p>
            <a:pPr algn="just"/>
            <a:r>
              <a:rPr lang="en-US" dirty="0" smtClean="0"/>
              <a:t>Class I (green) and class II (yellow) furcation involvement were documented. </a:t>
            </a:r>
          </a:p>
          <a:p>
            <a:pPr algn="just"/>
            <a:r>
              <a:rPr lang="en-US" dirty="0" smtClean="0"/>
              <a:t>Bleeding upon periodontal probing (gingival inflammation) is reflected by red dots. Due to the history of smoking, the bleeding on probing score was relatively low, although the patient presented advanced attachment loss. Tooth mobility is indicated by the green line (tooth #19).</a:t>
            </a:r>
            <a:endParaRPr lang="en-US" dirty="0"/>
          </a:p>
        </p:txBody>
      </p:sp>
    </p:spTree>
    <p:extLst>
      <p:ext uri="{BB962C8B-B14F-4D97-AF65-F5344CB8AC3E}">
        <p14:creationId xmlns:p14="http://schemas.microsoft.com/office/powerpoint/2010/main" val="89345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12913</TotalTime>
  <Words>2380</Words>
  <Application>Microsoft Office PowerPoint</Application>
  <PresentationFormat>Widescreen</PresentationFormat>
  <Paragraphs>166</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inherit</vt:lpstr>
      <vt:lpstr>Times New Roman</vt:lpstr>
      <vt:lpstr>Wingdings</vt:lpstr>
      <vt:lpstr>Office Theme</vt:lpstr>
      <vt:lpstr>Periodontitis</vt:lpstr>
      <vt:lpstr>Definition of Periodontitis</vt:lpstr>
      <vt:lpstr>PowerPoint Presentation</vt:lpstr>
      <vt:lpstr>PowerPoint Presentation</vt:lpstr>
      <vt:lpstr>General Characteristics and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Systematic Diagnosis Staging and Grading</vt:lpstr>
      <vt:lpstr>staging</vt:lpstr>
      <vt:lpstr>Severity of Periodontitis</vt:lpstr>
      <vt:lpstr>PowerPoint Presentation</vt:lpstr>
      <vt:lpstr>PowerPoint Presentation</vt:lpstr>
      <vt:lpstr>Complexity of Periodontitis</vt:lpstr>
      <vt:lpstr>PowerPoint Presentation</vt:lpstr>
      <vt:lpstr>PowerPoint Presentation</vt:lpstr>
      <vt:lpstr>Disease Distribution</vt:lpstr>
      <vt:lpstr>PowerPoint Presentation</vt:lpstr>
      <vt:lpstr>Disease Progression Grading</vt:lpstr>
      <vt:lpstr>PowerPoint Presentation</vt:lpstr>
      <vt:lpstr>PowerPoint Presentation</vt:lpstr>
      <vt:lpstr>Risk Factors Modification of Grades</vt:lpstr>
      <vt:lpstr>Microbiological Aspects</vt:lpstr>
      <vt:lpstr>Smoking</vt:lpstr>
      <vt:lpstr>PowerPoint Presentation</vt:lpstr>
      <vt:lpstr>Diabetes Mellitus</vt:lpstr>
      <vt:lpstr>PowerPoint Presentation</vt:lpstr>
      <vt:lpstr>PowerPoint Presentation</vt:lpstr>
      <vt:lpstr>Immunologic Factors</vt:lpstr>
      <vt:lpstr>PowerPoint Presentation</vt:lpstr>
      <vt:lpstr>PowerPoint Presentation</vt:lpstr>
      <vt:lpstr>Genetic Factors</vt:lpstr>
      <vt:lpstr>PowerPoint Presentation</vt:lpstr>
      <vt:lpstr>PowerPoint Presentation</vt:lpstr>
      <vt:lpstr>PowerPoint Presentation</vt:lpstr>
      <vt:lpstr>PowerPoint Presentation</vt:lpstr>
      <vt:lpstr>Other Factors</vt:lpstr>
      <vt:lpstr>PowerPoint Presentation</vt:lpstr>
      <vt:lpstr>What is your diagnosis؟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Periodontitis</dc:title>
  <dc:creator>Rayan_Pardaz</dc:creator>
  <cp:lastModifiedBy>Rayan_Pardaz</cp:lastModifiedBy>
  <cp:revision>322</cp:revision>
  <dcterms:created xsi:type="dcterms:W3CDTF">2025-10-06T06:44:24Z</dcterms:created>
  <dcterms:modified xsi:type="dcterms:W3CDTF">2025-11-14T09:00:12Z</dcterms:modified>
</cp:coreProperties>
</file>