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309" r:id="rId10"/>
    <p:sldId id="263" r:id="rId11"/>
    <p:sldId id="264" r:id="rId12"/>
    <p:sldId id="265" r:id="rId13"/>
    <p:sldId id="286" r:id="rId14"/>
    <p:sldId id="267" r:id="rId15"/>
    <p:sldId id="311" r:id="rId16"/>
    <p:sldId id="288" r:id="rId17"/>
    <p:sldId id="274" r:id="rId18"/>
    <p:sldId id="275" r:id="rId19"/>
    <p:sldId id="276" r:id="rId20"/>
    <p:sldId id="279" r:id="rId21"/>
    <p:sldId id="277" r:id="rId22"/>
    <p:sldId id="278" r:id="rId23"/>
    <p:sldId id="280" r:id="rId24"/>
    <p:sldId id="282" r:id="rId25"/>
    <p:sldId id="281" r:id="rId26"/>
    <p:sldId id="310" r:id="rId27"/>
    <p:sldId id="283" r:id="rId28"/>
    <p:sldId id="289" r:id="rId29"/>
    <p:sldId id="312" r:id="rId30"/>
    <p:sldId id="290" r:id="rId31"/>
    <p:sldId id="291" r:id="rId32"/>
    <p:sldId id="292" r:id="rId33"/>
    <p:sldId id="295" r:id="rId34"/>
    <p:sldId id="296" r:id="rId35"/>
    <p:sldId id="297" r:id="rId36"/>
    <p:sldId id="299" r:id="rId37"/>
    <p:sldId id="300" r:id="rId38"/>
    <p:sldId id="301" r:id="rId39"/>
    <p:sldId id="302" r:id="rId40"/>
    <p:sldId id="303" r:id="rId41"/>
    <p:sldId id="313" r:id="rId42"/>
    <p:sldId id="304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F303-FFFC-43E0-A2D0-85EAE450770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0F7C-CB1B-4FA6-A11A-C4FFCF65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5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Radiographic Aids in the Diagnosis of Periodontal 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72" y="5077546"/>
            <a:ext cx="11208328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Newman and Carranza's Clinical Periodontology and Implantology 14e</a:t>
            </a:r>
            <a:endParaRPr lang="en-US" sz="2000" dirty="0" smtClean="0"/>
          </a:p>
          <a:p>
            <a:pPr algn="l"/>
            <a:r>
              <a:rPr lang="en-US" sz="2000" dirty="0"/>
              <a:t>CHAPTER 39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725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Bite wing </a:t>
            </a:r>
            <a:r>
              <a:rPr lang="en-US" dirty="0" smtClean="0"/>
              <a:t>imaging is the preferred technique to depict </a:t>
            </a:r>
            <a:r>
              <a:rPr lang="en-US" b="1" dirty="0" smtClean="0"/>
              <a:t>interdental bone levels </a:t>
            </a:r>
            <a:r>
              <a:rPr lang="en-US" dirty="0" smtClean="0"/>
              <a:t>in the </a:t>
            </a:r>
            <a:r>
              <a:rPr lang="en-US" b="1" dirty="0" smtClean="0"/>
              <a:t>posterior dentition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</a:t>
            </a:r>
            <a:r>
              <a:rPr lang="en-US" b="1" dirty="0" smtClean="0"/>
              <a:t>vertical bite wing </a:t>
            </a:r>
            <a:r>
              <a:rPr lang="en-US" dirty="0" smtClean="0"/>
              <a:t>radiographs are preferred when periodontal bone loss is </a:t>
            </a:r>
            <a:r>
              <a:rPr lang="en-US" b="1" dirty="0" smtClean="0"/>
              <a:t>severe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0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Panoramic Imaging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panoramic image </a:t>
            </a:r>
            <a:r>
              <a:rPr lang="en-US" b="1" dirty="0" smtClean="0"/>
              <a:t>resolution</a:t>
            </a:r>
            <a:r>
              <a:rPr lang="en-US" dirty="0" smtClean="0"/>
              <a:t> is </a:t>
            </a:r>
            <a:r>
              <a:rPr lang="en-US" b="1" dirty="0" smtClean="0"/>
              <a:t>lower</a:t>
            </a:r>
            <a:r>
              <a:rPr lang="en-US" dirty="0" smtClean="0"/>
              <a:t> than that of intraoral radio graphs, and assessments of </a:t>
            </a:r>
            <a:r>
              <a:rPr lang="en-US" b="1" dirty="0" smtClean="0"/>
              <a:t>root shape </a:t>
            </a:r>
            <a:r>
              <a:rPr lang="en-US" dirty="0" smtClean="0"/>
              <a:t>and </a:t>
            </a:r>
            <a:r>
              <a:rPr lang="en-US" b="1" dirty="0" smtClean="0"/>
              <a:t>resorption</a:t>
            </a:r>
            <a:r>
              <a:rPr lang="en-US" dirty="0" smtClean="0"/>
              <a:t> are more </a:t>
            </a:r>
            <a:r>
              <a:rPr lang="en-US" b="1" dirty="0" smtClean="0"/>
              <a:t>accurate</a:t>
            </a:r>
            <a:r>
              <a:rPr lang="en-US" dirty="0" smtClean="0"/>
              <a:t> on intraoral radiographs.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7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634134"/>
            <a:ext cx="10515600" cy="4351338"/>
          </a:xfrm>
        </p:spPr>
        <p:txBody>
          <a:bodyPr/>
          <a:lstStyle/>
          <a:p>
            <a:pPr algn="just"/>
            <a:r>
              <a:rPr lang="en-US" b="1" dirty="0" smtClean="0"/>
              <a:t>A full mouth intraoral radiographic </a:t>
            </a:r>
            <a:r>
              <a:rPr lang="en-US" dirty="0" smtClean="0"/>
              <a:t>survey is the examination of choice for </a:t>
            </a:r>
            <a:r>
              <a:rPr lang="en-US" b="1" dirty="0" smtClean="0"/>
              <a:t>initial evaluation </a:t>
            </a:r>
            <a:r>
              <a:rPr lang="en-US" dirty="0" smtClean="0"/>
              <a:t>of patients with </a:t>
            </a:r>
            <a:r>
              <a:rPr lang="en-US" b="1" dirty="0" smtClean="0"/>
              <a:t>generalized periodontal disease</a:t>
            </a:r>
            <a:r>
              <a:rPr lang="en-US" dirty="0" smtClean="0"/>
              <a:t> or with a </a:t>
            </a:r>
            <a:r>
              <a:rPr lang="en-US" i="1" dirty="0" smtClean="0"/>
              <a:t>history</a:t>
            </a:r>
            <a:r>
              <a:rPr lang="en-US" dirty="0" smtClean="0"/>
              <a:t> of extensive </a:t>
            </a:r>
            <a:r>
              <a:rPr lang="en-US" b="1" dirty="0" smtClean="0"/>
              <a:t>dental restorations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53490"/>
            <a:ext cx="9864436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9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CBCT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CBCT imaging is </a:t>
            </a:r>
            <a:r>
              <a:rPr lang="en-US" b="1" dirty="0" smtClean="0"/>
              <a:t>superior</a:t>
            </a:r>
            <a:r>
              <a:rPr lang="en-US" dirty="0" smtClean="0"/>
              <a:t> to intraoral imaging for identification of </a:t>
            </a:r>
            <a:r>
              <a:rPr lang="en-US" b="1" dirty="0" smtClean="0"/>
              <a:t>interdental craters</a:t>
            </a:r>
            <a:r>
              <a:rPr lang="en-US" dirty="0" smtClean="0"/>
              <a:t>, </a:t>
            </a:r>
            <a:r>
              <a:rPr lang="en-US" b="1" dirty="0" smtClean="0"/>
              <a:t>furcation involvement</a:t>
            </a:r>
            <a:r>
              <a:rPr lang="en-US" dirty="0" smtClean="0"/>
              <a:t>, and </a:t>
            </a:r>
            <a:r>
              <a:rPr lang="en-US" b="1" dirty="0" smtClean="0"/>
              <a:t>dehiscence</a:t>
            </a:r>
            <a:r>
              <a:rPr lang="en-US" dirty="0" smtClean="0"/>
              <a:t> and </a:t>
            </a:r>
            <a:r>
              <a:rPr lang="en-US" b="1" dirty="0" smtClean="0"/>
              <a:t>fenestration defects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Despite these demonstrated advantages, an American Academy of Periodontology Best Evidence Review found </a:t>
            </a:r>
            <a:r>
              <a:rPr lang="en-US" b="1" dirty="0" smtClean="0"/>
              <a:t>limited evidence </a:t>
            </a:r>
            <a:r>
              <a:rPr lang="en-US" dirty="0" smtClean="0"/>
              <a:t>to justify </a:t>
            </a:r>
            <a:r>
              <a:rPr lang="en-US" b="1" dirty="0" smtClean="0"/>
              <a:t>CBCT imaging </a:t>
            </a:r>
            <a:r>
              <a:rPr lang="en-US" dirty="0" smtClean="0"/>
              <a:t>for </a:t>
            </a:r>
            <a:r>
              <a:rPr lang="en-US" i="1" dirty="0" smtClean="0"/>
              <a:t>routine diagnosis and treatment planning </a:t>
            </a:r>
            <a:r>
              <a:rPr lang="en-US" dirty="0" smtClean="0"/>
              <a:t>of </a:t>
            </a:r>
            <a:r>
              <a:rPr lang="en-US" b="1" dirty="0" smtClean="0"/>
              <a:t>moderate-to-severe</a:t>
            </a:r>
            <a:r>
              <a:rPr lang="en-US" dirty="0" smtClean="0"/>
              <a:t> (stage </a:t>
            </a:r>
            <a:r>
              <a:rPr lang="en-US" b="1" dirty="0" smtClean="0"/>
              <a:t>II</a:t>
            </a:r>
            <a:r>
              <a:rPr lang="en-US" dirty="0" smtClean="0"/>
              <a:t>, </a:t>
            </a:r>
            <a:r>
              <a:rPr lang="en-US" b="1" dirty="0" smtClean="0"/>
              <a:t>III</a:t>
            </a:r>
            <a:r>
              <a:rPr lang="en-US" dirty="0" smtClean="0"/>
              <a:t>, or </a:t>
            </a:r>
            <a:r>
              <a:rPr lang="en-US" b="1" dirty="0" smtClean="0"/>
              <a:t>IV</a:t>
            </a:r>
            <a:r>
              <a:rPr lang="en-US" dirty="0" smtClean="0"/>
              <a:t>) periodontitis.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0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Normal Interdental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Standard radiologic </a:t>
            </a:r>
            <a:r>
              <a:rPr lang="en-US" i="1" dirty="0" smtClean="0"/>
              <a:t>assessments</a:t>
            </a:r>
            <a:r>
              <a:rPr lang="en-US" b="1" dirty="0" smtClean="0"/>
              <a:t> </a:t>
            </a:r>
            <a:r>
              <a:rPr lang="en-US" dirty="0" smtClean="0"/>
              <a:t>for periodontal disease use </a:t>
            </a:r>
            <a:r>
              <a:rPr lang="en-US" b="1" dirty="0" smtClean="0"/>
              <a:t>intra oral radiographs.</a:t>
            </a:r>
          </a:p>
          <a:p>
            <a:pPr algn="just"/>
            <a:r>
              <a:rPr lang="en-US" b="1" dirty="0" smtClean="0"/>
              <a:t>evaluation</a:t>
            </a:r>
            <a:r>
              <a:rPr lang="en-US" dirty="0" smtClean="0"/>
              <a:t> of </a:t>
            </a:r>
            <a:r>
              <a:rPr lang="en-US" b="1" dirty="0" smtClean="0"/>
              <a:t>bone changes </a:t>
            </a:r>
            <a:r>
              <a:rPr lang="en-US" dirty="0" smtClean="0"/>
              <a:t>in </a:t>
            </a:r>
            <a:r>
              <a:rPr lang="en-US" i="1" dirty="0" smtClean="0"/>
              <a:t>periodontal disease </a:t>
            </a:r>
            <a:r>
              <a:rPr lang="en-US" dirty="0" smtClean="0"/>
              <a:t>is based predominantly on the appearance of the </a:t>
            </a:r>
            <a:r>
              <a:rPr lang="en-US" b="1" dirty="0" smtClean="0"/>
              <a:t>interdental bone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boundaries </a:t>
            </a:r>
            <a:r>
              <a:rPr lang="en-US" dirty="0" smtClean="0"/>
              <a:t>of the </a:t>
            </a:r>
            <a:r>
              <a:rPr lang="en-US" b="1" dirty="0" smtClean="0"/>
              <a:t>interdental bone </a:t>
            </a:r>
            <a:r>
              <a:rPr lang="en-US" dirty="0" smtClean="0"/>
              <a:t>are the </a:t>
            </a:r>
            <a:r>
              <a:rPr lang="en-US" b="1" dirty="0" smtClean="0"/>
              <a:t>cortical outlines </a:t>
            </a:r>
            <a:r>
              <a:rPr lang="en-US" dirty="0" smtClean="0"/>
              <a:t>of the </a:t>
            </a:r>
            <a:r>
              <a:rPr lang="en-US" b="1" dirty="0" smtClean="0"/>
              <a:t>tooth socket </a:t>
            </a:r>
            <a:r>
              <a:rPr lang="en-US" dirty="0" smtClean="0"/>
              <a:t>and the </a:t>
            </a:r>
            <a:r>
              <a:rPr lang="en-US" b="1" dirty="0" smtClean="0"/>
              <a:t>alveolar crest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tooth socket appears as a </a:t>
            </a:r>
            <a:r>
              <a:rPr lang="en-US" b="1" dirty="0" smtClean="0"/>
              <a:t>thin</a:t>
            </a:r>
            <a:r>
              <a:rPr lang="en-US" dirty="0" smtClean="0"/>
              <a:t>, </a:t>
            </a:r>
            <a:r>
              <a:rPr lang="en-US" b="1" dirty="0" smtClean="0"/>
              <a:t>radiopaque line </a:t>
            </a:r>
            <a:r>
              <a:rPr lang="en-US" dirty="0" smtClean="0"/>
              <a:t>adjacent to the PDL and is referred to as the </a:t>
            </a:r>
            <a:r>
              <a:rPr lang="en-US" b="1" dirty="0" smtClean="0"/>
              <a:t>lamina dura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</a:t>
            </a:r>
            <a:r>
              <a:rPr lang="en-US" b="1" dirty="0" smtClean="0"/>
              <a:t> cortical bone </a:t>
            </a:r>
            <a:r>
              <a:rPr lang="en-US" dirty="0" smtClean="0"/>
              <a:t>at the </a:t>
            </a:r>
            <a:r>
              <a:rPr lang="en-US" b="1" dirty="0" smtClean="0"/>
              <a:t>alveolar crest</a:t>
            </a:r>
            <a:r>
              <a:rPr lang="en-US" dirty="0" smtClean="0"/>
              <a:t> is also depicted as a </a:t>
            </a:r>
            <a:r>
              <a:rPr lang="en-US" b="1" i="1" dirty="0" smtClean="0"/>
              <a:t>thin</a:t>
            </a:r>
            <a:r>
              <a:rPr lang="en-US" dirty="0" smtClean="0"/>
              <a:t> </a:t>
            </a:r>
            <a:r>
              <a:rPr lang="en-US" b="1" dirty="0" smtClean="0"/>
              <a:t>radiopaque</a:t>
            </a:r>
            <a:r>
              <a:rPr lang="en-US" dirty="0" smtClean="0"/>
              <a:t> </a:t>
            </a:r>
            <a:r>
              <a:rPr lang="en-US" b="1" dirty="0" smtClean="0"/>
              <a:t>line</a:t>
            </a:r>
            <a:r>
              <a:rPr lang="en-US" dirty="0" smtClean="0"/>
              <a:t> between adjacent teeth.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44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width</a:t>
            </a:r>
            <a:r>
              <a:rPr lang="en-US" dirty="0" smtClean="0"/>
              <a:t> and </a:t>
            </a:r>
            <a:r>
              <a:rPr lang="en-US" b="1" dirty="0" smtClean="0"/>
              <a:t>shape</a:t>
            </a:r>
            <a:r>
              <a:rPr lang="en-US" dirty="0" smtClean="0"/>
              <a:t> of the </a:t>
            </a:r>
            <a:r>
              <a:rPr lang="en-US" b="1" dirty="0" smtClean="0"/>
              <a:t>interdental bone </a:t>
            </a:r>
            <a:r>
              <a:rPr lang="en-US" dirty="0" smtClean="0"/>
              <a:t>and the </a:t>
            </a:r>
            <a:r>
              <a:rPr lang="en-US" b="1" dirty="0" smtClean="0"/>
              <a:t>angle </a:t>
            </a:r>
            <a:r>
              <a:rPr lang="en-US" dirty="0" smtClean="0"/>
              <a:t>of the </a:t>
            </a:r>
            <a:r>
              <a:rPr lang="en-US" b="1" dirty="0" smtClean="0"/>
              <a:t>crest</a:t>
            </a:r>
            <a:r>
              <a:rPr lang="en-US" dirty="0" smtClean="0"/>
              <a:t> normally vary with the </a:t>
            </a:r>
            <a:r>
              <a:rPr lang="en-US" b="1" dirty="0" smtClean="0"/>
              <a:t>convexity of the proximal tooth surfaces </a:t>
            </a:r>
            <a:r>
              <a:rPr lang="en-US" dirty="0" smtClean="0"/>
              <a:t>and the relative levels of the </a:t>
            </a:r>
            <a:r>
              <a:rPr lang="en-US" dirty="0" err="1" smtClean="0"/>
              <a:t>cementoenamel</a:t>
            </a:r>
            <a:r>
              <a:rPr lang="en-US" dirty="0" smtClean="0"/>
              <a:t> junction (</a:t>
            </a:r>
            <a:r>
              <a:rPr lang="en-US" b="1" dirty="0" smtClean="0"/>
              <a:t>CEJ</a:t>
            </a:r>
            <a:r>
              <a:rPr lang="en-US" dirty="0" smtClean="0"/>
              <a:t>) of the approximating teeth. 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dimension</a:t>
            </a:r>
            <a:r>
              <a:rPr lang="en-US" dirty="0" smtClean="0"/>
              <a:t> of the </a:t>
            </a:r>
            <a:r>
              <a:rPr lang="en-US" b="1" dirty="0" smtClean="0"/>
              <a:t>interdental bone</a:t>
            </a:r>
            <a:r>
              <a:rPr lang="en-US" dirty="0" smtClean="0"/>
              <a:t> is determined by the </a:t>
            </a:r>
            <a:r>
              <a:rPr lang="en-US" b="1" dirty="0" smtClean="0"/>
              <a:t>width</a:t>
            </a:r>
            <a:r>
              <a:rPr lang="en-US" dirty="0" smtClean="0"/>
              <a:t> of the </a:t>
            </a:r>
            <a:r>
              <a:rPr lang="en-US" b="1" dirty="0" smtClean="0"/>
              <a:t>proximal root surface </a:t>
            </a:r>
            <a:r>
              <a:rPr lang="en-US" dirty="0" smtClean="0"/>
              <a:t>and </a:t>
            </a:r>
            <a:r>
              <a:rPr lang="en-US" b="1" dirty="0" smtClean="0"/>
              <a:t>space</a:t>
            </a:r>
            <a:r>
              <a:rPr lang="en-US" dirty="0" smtClean="0"/>
              <a:t> between </a:t>
            </a:r>
            <a:r>
              <a:rPr lang="en-US" dirty="0" err="1" smtClean="0"/>
              <a:t>approximal</a:t>
            </a:r>
            <a:r>
              <a:rPr lang="en-US" dirty="0" smtClean="0"/>
              <a:t> teeth. </a:t>
            </a:r>
            <a:endParaRPr lang="en-US" dirty="0" smtClean="0"/>
          </a:p>
          <a:p>
            <a:pPr algn="just"/>
            <a:r>
              <a:rPr lang="en-US" dirty="0"/>
              <a:t>In the </a:t>
            </a:r>
            <a:r>
              <a:rPr lang="en-US" b="1" dirty="0"/>
              <a:t>anterior dentition</a:t>
            </a:r>
            <a:r>
              <a:rPr lang="en-US" dirty="0"/>
              <a:t>, the </a:t>
            </a:r>
            <a:r>
              <a:rPr lang="en-US" b="1" dirty="0"/>
              <a:t>interproximal spaces </a:t>
            </a:r>
            <a:r>
              <a:rPr lang="en-US" dirty="0"/>
              <a:t>are </a:t>
            </a:r>
            <a:r>
              <a:rPr lang="en-US" b="1" dirty="0"/>
              <a:t>narrower</a:t>
            </a:r>
            <a:r>
              <a:rPr lang="en-US" dirty="0"/>
              <a:t>, and the </a:t>
            </a:r>
            <a:r>
              <a:rPr lang="en-US" b="1" dirty="0"/>
              <a:t>interdental bone </a:t>
            </a:r>
            <a:r>
              <a:rPr lang="en-US" dirty="0"/>
              <a:t>is </a:t>
            </a:r>
            <a:r>
              <a:rPr lang="en-US" b="1" dirty="0"/>
              <a:t>triangular in shape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In the </a:t>
            </a:r>
            <a:r>
              <a:rPr lang="en-US" b="1" dirty="0" smtClean="0"/>
              <a:t>posterior dentition</a:t>
            </a:r>
            <a:r>
              <a:rPr lang="en-US" dirty="0" smtClean="0"/>
              <a:t>, the </a:t>
            </a:r>
            <a:r>
              <a:rPr lang="en-US" dirty="0" err="1" smtClean="0"/>
              <a:t>crestal</a:t>
            </a:r>
            <a:r>
              <a:rPr lang="en-US" dirty="0" smtClean="0"/>
              <a:t> table of the interdental bone appears as a corticated line parallel to a line between the CEJs of the approximating teeth and approximately </a:t>
            </a:r>
            <a:r>
              <a:rPr lang="en-US" b="1" dirty="0" smtClean="0"/>
              <a:t>1 to 2 </a:t>
            </a:r>
            <a:r>
              <a:rPr lang="en-US" dirty="0" smtClean="0"/>
              <a:t>mm below this 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5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856509"/>
            <a:ext cx="10328564" cy="4114799"/>
          </a:xfrm>
        </p:spPr>
      </p:pic>
    </p:spTree>
    <p:extLst>
      <p:ext uri="{BB962C8B-B14F-4D97-AF65-F5344CB8AC3E}">
        <p14:creationId xmlns:p14="http://schemas.microsoft.com/office/powerpoint/2010/main" val="332401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Radiographic Appearance of Periodontal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Early destructive changes </a:t>
            </a:r>
            <a:r>
              <a:rPr lang="en-US" dirty="0" smtClean="0"/>
              <a:t>of bone that do not remove sufficient mineralized tissue </a:t>
            </a:r>
            <a:r>
              <a:rPr lang="en-US" b="1" dirty="0" smtClean="0"/>
              <a:t>cannot</a:t>
            </a:r>
            <a:r>
              <a:rPr lang="en-US" dirty="0" smtClean="0"/>
              <a:t> be captured on radiographs.</a:t>
            </a:r>
          </a:p>
          <a:p>
            <a:pPr algn="just"/>
            <a:r>
              <a:rPr lang="en-US" dirty="0" smtClean="0"/>
              <a:t> Therefore radiographic manifestations suggest that the </a:t>
            </a:r>
            <a:r>
              <a:rPr lang="en-US" b="1" dirty="0" smtClean="0"/>
              <a:t>disease </a:t>
            </a:r>
            <a:r>
              <a:rPr lang="en-US" dirty="0" smtClean="0"/>
              <a:t>has </a:t>
            </a:r>
            <a:r>
              <a:rPr lang="en-US" b="1" dirty="0" smtClean="0"/>
              <a:t>progressed</a:t>
            </a:r>
            <a:r>
              <a:rPr lang="en-US" dirty="0" smtClean="0"/>
              <a:t> beyond </a:t>
            </a:r>
            <a:r>
              <a:rPr lang="en-US" b="1" dirty="0" smtClean="0"/>
              <a:t>its initial stages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</a:t>
            </a:r>
            <a:r>
              <a:rPr lang="en-US" b="1" dirty="0" smtClean="0"/>
              <a:t>earliest signs </a:t>
            </a:r>
            <a:r>
              <a:rPr lang="en-US" dirty="0" smtClean="0"/>
              <a:t>of periodontal disease must be detected </a:t>
            </a:r>
            <a:r>
              <a:rPr lang="en-US" b="1" dirty="0" smtClean="0"/>
              <a:t>clinically.</a:t>
            </a:r>
            <a:r>
              <a:rPr lang="en-US" dirty="0" smtClean="0"/>
              <a:t> </a:t>
            </a:r>
          </a:p>
          <a:p>
            <a:pPr algn="just"/>
            <a:r>
              <a:rPr lang="en-US" b="1" dirty="0" smtClean="0"/>
              <a:t>Radiographic changes </a:t>
            </a:r>
            <a:r>
              <a:rPr lang="en-US" dirty="0" smtClean="0"/>
              <a:t>of </a:t>
            </a:r>
            <a:r>
              <a:rPr lang="en-US" b="1" dirty="0" smtClean="0"/>
              <a:t>periodontal inflammation </a:t>
            </a:r>
            <a:r>
              <a:rPr lang="en-US" dirty="0" smtClean="0"/>
              <a:t>follow the pathophysiology of periodontal tissue destruction and include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7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1. </a:t>
            </a:r>
            <a:r>
              <a:rPr lang="en-US" b="1" dirty="0" smtClean="0"/>
              <a:t>Fuzziness</a:t>
            </a:r>
            <a:r>
              <a:rPr lang="en-US" dirty="0" smtClean="0"/>
              <a:t> and </a:t>
            </a:r>
            <a:r>
              <a:rPr lang="en-US" b="1" dirty="0" smtClean="0"/>
              <a:t>disruption</a:t>
            </a:r>
            <a:r>
              <a:rPr lang="en-US" dirty="0" smtClean="0"/>
              <a:t> of </a:t>
            </a:r>
            <a:r>
              <a:rPr lang="en-US" i="1" dirty="0" smtClean="0"/>
              <a:t>lamina dura </a:t>
            </a:r>
            <a:r>
              <a:rPr lang="en-US" dirty="0" smtClean="0"/>
              <a:t>and </a:t>
            </a:r>
            <a:r>
              <a:rPr lang="en-US" b="1" dirty="0" err="1" smtClean="0"/>
              <a:t>crestal</a:t>
            </a:r>
            <a:r>
              <a:rPr lang="en-US" b="1" dirty="0" smtClean="0"/>
              <a:t> cortication </a:t>
            </a:r>
            <a:r>
              <a:rPr lang="en-US" dirty="0" smtClean="0"/>
              <a:t>are the </a:t>
            </a:r>
            <a:r>
              <a:rPr lang="en-US" i="1" dirty="0" smtClean="0"/>
              <a:t>earliest radiographic changes </a:t>
            </a:r>
            <a:r>
              <a:rPr lang="en-US" dirty="0" smtClean="0"/>
              <a:t>of </a:t>
            </a:r>
            <a:r>
              <a:rPr lang="en-US" b="1" dirty="0" smtClean="0"/>
              <a:t>periodontitis</a:t>
            </a:r>
            <a:r>
              <a:rPr lang="en-US" dirty="0" smtClean="0"/>
              <a:t>  and results from </a:t>
            </a:r>
            <a:r>
              <a:rPr lang="en-US" b="1" dirty="0" smtClean="0"/>
              <a:t>bone resorption </a:t>
            </a:r>
            <a:r>
              <a:rPr lang="en-US" dirty="0" smtClean="0"/>
              <a:t>activated by extension of gingival inflammation into the periodontal bone. </a:t>
            </a:r>
            <a:r>
              <a:rPr lang="en-US" b="1" dirty="0" smtClean="0"/>
              <a:t>Depicting</a:t>
            </a:r>
            <a:r>
              <a:rPr lang="en-US" dirty="0" smtClean="0"/>
              <a:t> these </a:t>
            </a:r>
            <a:r>
              <a:rPr lang="en-US" b="1" dirty="0" smtClean="0"/>
              <a:t>early changes </a:t>
            </a:r>
            <a:r>
              <a:rPr lang="en-US" dirty="0" smtClean="0"/>
              <a:t>depends greatly on the </a:t>
            </a:r>
            <a:r>
              <a:rPr lang="en-US" i="1" dirty="0" smtClean="0"/>
              <a:t>radiographic technique </a:t>
            </a:r>
            <a:r>
              <a:rPr lang="en-US" dirty="0" smtClean="0"/>
              <a:t>and on </a:t>
            </a:r>
            <a:r>
              <a:rPr lang="en-US" i="1" dirty="0" smtClean="0"/>
              <a:t>anatomic variations </a:t>
            </a:r>
            <a:r>
              <a:rPr lang="en-US" dirty="0" smtClean="0"/>
              <a:t>(</a:t>
            </a:r>
            <a:r>
              <a:rPr lang="en-US" b="1" dirty="0" smtClean="0"/>
              <a:t>thickness and density of interdental bone, position of adjoining teeth</a:t>
            </a:r>
            <a:r>
              <a:rPr lang="en-US" dirty="0" smtClean="0"/>
              <a:t>). </a:t>
            </a:r>
          </a:p>
          <a:p>
            <a:pPr algn="just"/>
            <a:r>
              <a:rPr lang="en-US" dirty="0"/>
              <a:t>2. </a:t>
            </a:r>
            <a:r>
              <a:rPr lang="en-US" b="1" dirty="0"/>
              <a:t>Continued</a:t>
            </a:r>
            <a:r>
              <a:rPr lang="en-US" dirty="0"/>
              <a:t> periodontal bone loss and </a:t>
            </a:r>
            <a:r>
              <a:rPr lang="en-US" b="1" dirty="0"/>
              <a:t>widening</a:t>
            </a:r>
            <a:r>
              <a:rPr lang="en-US" dirty="0"/>
              <a:t> of the periodontal space results in a </a:t>
            </a:r>
            <a:r>
              <a:rPr lang="en-US" b="1" dirty="0"/>
              <a:t>wedge shaped radiolucency</a:t>
            </a:r>
            <a:r>
              <a:rPr lang="en-US" dirty="0"/>
              <a:t> at the </a:t>
            </a:r>
            <a:r>
              <a:rPr lang="en-US" b="1" dirty="0"/>
              <a:t>mesial</a:t>
            </a:r>
            <a:r>
              <a:rPr lang="en-US" dirty="0"/>
              <a:t> or </a:t>
            </a:r>
            <a:r>
              <a:rPr lang="en-US" b="1" dirty="0"/>
              <a:t>distal</a:t>
            </a:r>
            <a:r>
              <a:rPr lang="en-US" dirty="0"/>
              <a:t> aspect of the crest. The </a:t>
            </a:r>
            <a:r>
              <a:rPr lang="en-US" i="1" dirty="0"/>
              <a:t>apex </a:t>
            </a:r>
            <a:r>
              <a:rPr lang="en-US" dirty="0"/>
              <a:t>of the area is pointed in the direction of the root. 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1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3</a:t>
            </a:r>
            <a:r>
              <a:rPr lang="en-US" dirty="0" smtClean="0"/>
              <a:t>. the </a:t>
            </a:r>
            <a:r>
              <a:rPr lang="en-US" b="1" dirty="0" smtClean="0"/>
              <a:t>destructive process </a:t>
            </a:r>
            <a:r>
              <a:rPr lang="en-US" dirty="0" smtClean="0"/>
              <a:t>extends across the </a:t>
            </a:r>
            <a:r>
              <a:rPr lang="en-US" b="1" dirty="0" smtClean="0"/>
              <a:t>alveolar crest</a:t>
            </a:r>
            <a:r>
              <a:rPr lang="en-US" dirty="0" smtClean="0"/>
              <a:t>, </a:t>
            </a:r>
            <a:r>
              <a:rPr lang="en-US" b="1" dirty="0" smtClean="0"/>
              <a:t>reducing the height </a:t>
            </a:r>
            <a:r>
              <a:rPr lang="en-US" dirty="0" smtClean="0"/>
              <a:t>of the interdental bone. As </a:t>
            </a:r>
            <a:r>
              <a:rPr lang="en-US" b="1" dirty="0" smtClean="0"/>
              <a:t>increased </a:t>
            </a:r>
            <a:r>
              <a:rPr lang="en-US" b="1" dirty="0" err="1" smtClean="0"/>
              <a:t>osteoclastic</a:t>
            </a:r>
            <a:r>
              <a:rPr lang="en-US" b="1" dirty="0" smtClean="0"/>
              <a:t> activity </a:t>
            </a:r>
            <a:r>
              <a:rPr lang="en-US" dirty="0" smtClean="0"/>
              <a:t>results in increased </a:t>
            </a:r>
            <a:r>
              <a:rPr lang="en-US" b="1" dirty="0" smtClean="0"/>
              <a:t>bone resorption </a:t>
            </a:r>
            <a:r>
              <a:rPr lang="en-US" dirty="0" smtClean="0"/>
              <a:t>along the </a:t>
            </a:r>
            <a:r>
              <a:rPr lang="en-US" b="1" dirty="0" err="1" smtClean="0"/>
              <a:t>endosteal</a:t>
            </a:r>
            <a:r>
              <a:rPr lang="en-US" b="1" dirty="0" smtClean="0"/>
              <a:t> margins </a:t>
            </a:r>
            <a:r>
              <a:rPr lang="en-US" dirty="0" smtClean="0"/>
              <a:t>of the </a:t>
            </a:r>
            <a:r>
              <a:rPr lang="en-US" b="1" dirty="0" smtClean="0"/>
              <a:t>medullary spaces</a:t>
            </a:r>
            <a:r>
              <a:rPr lang="en-US" dirty="0" smtClean="0"/>
              <a:t>, the remaining </a:t>
            </a:r>
            <a:r>
              <a:rPr lang="en-US" b="1" dirty="0" smtClean="0"/>
              <a:t>interdental bone </a:t>
            </a:r>
            <a:r>
              <a:rPr lang="en-US" dirty="0" smtClean="0"/>
              <a:t>may appear </a:t>
            </a:r>
            <a:r>
              <a:rPr lang="en-US" b="1" dirty="0" smtClean="0"/>
              <a:t>partially eroded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4. The </a:t>
            </a:r>
            <a:r>
              <a:rPr lang="en-US" b="1" dirty="0" smtClean="0"/>
              <a:t>height of the interdental septum </a:t>
            </a:r>
            <a:r>
              <a:rPr lang="en-US" dirty="0" smtClean="0"/>
              <a:t>is progressively </a:t>
            </a:r>
            <a:r>
              <a:rPr lang="en-US" b="1" dirty="0" smtClean="0"/>
              <a:t>reduced</a:t>
            </a:r>
            <a:r>
              <a:rPr lang="en-US" dirty="0" smtClean="0"/>
              <a:t> by the extension of inflammation and the resorption of bone.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6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Radiologic imaging provides </a:t>
            </a:r>
            <a:r>
              <a:rPr lang="en-US" i="1" dirty="0" smtClean="0"/>
              <a:t>essential information </a:t>
            </a:r>
            <a:r>
              <a:rPr lang="en-US" dirty="0" smtClean="0"/>
              <a:t>that contributes to </a:t>
            </a:r>
            <a:r>
              <a:rPr lang="en-US" b="1" dirty="0" smtClean="0"/>
              <a:t>diagnosis</a:t>
            </a:r>
            <a:r>
              <a:rPr lang="en-US" dirty="0" smtClean="0"/>
              <a:t> and </a:t>
            </a:r>
            <a:r>
              <a:rPr lang="en-US" b="1" dirty="0" smtClean="0"/>
              <a:t>management</a:t>
            </a:r>
            <a:r>
              <a:rPr lang="en-US" dirty="0" smtClean="0"/>
              <a:t> of patients with periodontal disease.</a:t>
            </a:r>
          </a:p>
          <a:p>
            <a:pPr algn="just"/>
            <a:r>
              <a:rPr lang="en-US" dirty="0" smtClean="0"/>
              <a:t>Thus radiographs must be used as an </a:t>
            </a:r>
            <a:r>
              <a:rPr lang="en-US" b="1" dirty="0" smtClean="0"/>
              <a:t>adjunct</a:t>
            </a:r>
            <a:r>
              <a:rPr lang="en-US" dirty="0" smtClean="0"/>
              <a:t> to and not as a substitute for a clinical examination. </a:t>
            </a:r>
          </a:p>
          <a:p>
            <a:pPr algn="just"/>
            <a:r>
              <a:rPr lang="en-US" b="1" dirty="0" smtClean="0"/>
              <a:t>Radiologic evaluation </a:t>
            </a:r>
            <a:r>
              <a:rPr lang="en-US" dirty="0" smtClean="0"/>
              <a:t>provides information on the </a:t>
            </a:r>
            <a:r>
              <a:rPr lang="en-US" i="1" dirty="0" smtClean="0"/>
              <a:t>morphology</a:t>
            </a:r>
            <a:r>
              <a:rPr lang="en-US" dirty="0" smtClean="0"/>
              <a:t> of </a:t>
            </a:r>
            <a:r>
              <a:rPr lang="en-US" i="1" dirty="0" err="1" smtClean="0"/>
              <a:t>intrabony</a:t>
            </a:r>
            <a:r>
              <a:rPr lang="en-US" i="1" dirty="0" smtClean="0"/>
              <a:t> defects</a:t>
            </a:r>
            <a:r>
              <a:rPr lang="en-US" dirty="0" smtClean="0"/>
              <a:t>, the extent of </a:t>
            </a:r>
            <a:r>
              <a:rPr lang="en-US" i="1" dirty="0" smtClean="0"/>
              <a:t>furcation bone loss</a:t>
            </a:r>
            <a:r>
              <a:rPr lang="en-US" dirty="0" smtClean="0"/>
              <a:t>, and </a:t>
            </a:r>
            <a:r>
              <a:rPr lang="en-US" b="1" i="1" dirty="0" smtClean="0"/>
              <a:t>anatomic restrictions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i="1" dirty="0" smtClean="0"/>
              <a:t>root instrumentation factors</a:t>
            </a:r>
            <a:r>
              <a:rPr lang="en-US" dirty="0" smtClean="0"/>
              <a:t> that contribute to </a:t>
            </a:r>
            <a:r>
              <a:rPr lang="en-US" b="1" dirty="0" smtClean="0"/>
              <a:t>treatment planning </a:t>
            </a:r>
            <a:r>
              <a:rPr lang="en-US" dirty="0" smtClean="0"/>
              <a:t>and outcome. </a:t>
            </a:r>
          </a:p>
          <a:p>
            <a:pPr algn="just"/>
            <a:r>
              <a:rPr lang="en-US" dirty="0" smtClean="0"/>
              <a:t>In addition, radiographs provide </a:t>
            </a:r>
            <a:r>
              <a:rPr lang="en-US" b="1" dirty="0" smtClean="0"/>
              <a:t>longitudinal assessment</a:t>
            </a:r>
            <a:r>
              <a:rPr lang="en-US" dirty="0" smtClean="0"/>
              <a:t> of </a:t>
            </a:r>
            <a:r>
              <a:rPr lang="en-US" b="1" dirty="0" smtClean="0"/>
              <a:t>bone loss.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0782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5. Frequently a </a:t>
            </a:r>
            <a:r>
              <a:rPr lang="en-US" b="1" dirty="0" smtClean="0"/>
              <a:t>radiopaque horizontal line </a:t>
            </a:r>
            <a:r>
              <a:rPr lang="en-US" dirty="0" smtClean="0"/>
              <a:t>can be observed across </a:t>
            </a:r>
            <a:r>
              <a:rPr lang="en-US" b="1" dirty="0" smtClean="0"/>
              <a:t>the roots </a:t>
            </a:r>
            <a:r>
              <a:rPr lang="en-US" dirty="0" smtClean="0"/>
              <a:t>of a tooth. </a:t>
            </a:r>
          </a:p>
          <a:p>
            <a:pPr algn="just"/>
            <a:r>
              <a:rPr lang="en-US" dirty="0" smtClean="0"/>
              <a:t>This </a:t>
            </a:r>
            <a:r>
              <a:rPr lang="en-US" b="1" dirty="0" smtClean="0"/>
              <a:t>opaque line </a:t>
            </a:r>
            <a:r>
              <a:rPr lang="en-US" dirty="0" smtClean="0"/>
              <a:t>demarcates the </a:t>
            </a:r>
            <a:r>
              <a:rPr lang="en-US" b="1" dirty="0" smtClean="0"/>
              <a:t>portion of the root </a:t>
            </a:r>
            <a:r>
              <a:rPr lang="en-US" dirty="0" smtClean="0"/>
              <a:t>where the </a:t>
            </a:r>
            <a:r>
              <a:rPr lang="en-US" b="1" dirty="0" smtClean="0"/>
              <a:t>labial</a:t>
            </a:r>
            <a:r>
              <a:rPr lang="en-US" dirty="0" smtClean="0"/>
              <a:t> or </a:t>
            </a:r>
            <a:r>
              <a:rPr lang="en-US" b="1" dirty="0" smtClean="0"/>
              <a:t>lingual bony plate </a:t>
            </a:r>
            <a:r>
              <a:rPr lang="en-US" dirty="0" smtClean="0"/>
              <a:t>has been </a:t>
            </a:r>
            <a:r>
              <a:rPr lang="en-US" b="1" dirty="0" smtClean="0"/>
              <a:t>partially</a:t>
            </a:r>
            <a:r>
              <a:rPr lang="en-US" dirty="0" smtClean="0"/>
              <a:t> or </a:t>
            </a:r>
            <a:r>
              <a:rPr lang="en-US" b="1" dirty="0" smtClean="0"/>
              <a:t>completely</a:t>
            </a:r>
            <a:r>
              <a:rPr lang="en-US" dirty="0" smtClean="0"/>
              <a:t> </a:t>
            </a:r>
            <a:r>
              <a:rPr lang="en-US" b="1" dirty="0" smtClean="0"/>
              <a:t>destroyed</a:t>
            </a:r>
            <a:r>
              <a:rPr lang="en-US" dirty="0" smtClean="0"/>
              <a:t> from the remaining bone supported portion.</a:t>
            </a:r>
          </a:p>
        </p:txBody>
      </p:sp>
    </p:spTree>
    <p:extLst>
      <p:ext uri="{BB962C8B-B14F-4D97-AF65-F5344CB8AC3E}">
        <p14:creationId xmlns:p14="http://schemas.microsoft.com/office/powerpoint/2010/main" val="125869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572942"/>
            <a:ext cx="6040582" cy="6188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1454727"/>
            <a:ext cx="4336473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4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Radiographic Bone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Bone loss </a:t>
            </a:r>
            <a:r>
              <a:rPr lang="en-US" dirty="0" smtClean="0"/>
              <a:t>is the </a:t>
            </a:r>
            <a:r>
              <a:rPr lang="en-US" b="1" dirty="0" smtClean="0"/>
              <a:t>final manifestation </a:t>
            </a:r>
            <a:r>
              <a:rPr lang="en-US" dirty="0" smtClean="0"/>
              <a:t>of the </a:t>
            </a:r>
            <a:r>
              <a:rPr lang="en-US" i="1" dirty="0" smtClean="0"/>
              <a:t>periodontal inflammatory process. </a:t>
            </a:r>
          </a:p>
          <a:p>
            <a:pPr algn="just"/>
            <a:r>
              <a:rPr lang="en-US" dirty="0" smtClean="0"/>
              <a:t>The </a:t>
            </a:r>
            <a:r>
              <a:rPr lang="en-US" i="1" dirty="0" smtClean="0"/>
              <a:t>radiographic image </a:t>
            </a:r>
            <a:r>
              <a:rPr lang="en-US" dirty="0" smtClean="0"/>
              <a:t>tends to </a:t>
            </a:r>
            <a:r>
              <a:rPr lang="en-US" b="1" dirty="0" smtClean="0"/>
              <a:t>underestimate</a:t>
            </a:r>
            <a:r>
              <a:rPr lang="en-US" dirty="0" smtClean="0"/>
              <a:t> the severity of bone loss. </a:t>
            </a:r>
          </a:p>
          <a:p>
            <a:pPr algn="just"/>
            <a:r>
              <a:rPr lang="en-US" dirty="0" smtClean="0"/>
              <a:t>The difference between the </a:t>
            </a:r>
            <a:r>
              <a:rPr lang="en-US" b="1" dirty="0" smtClean="0"/>
              <a:t>alveolar crest height </a:t>
            </a:r>
            <a:r>
              <a:rPr lang="en-US" dirty="0" smtClean="0"/>
              <a:t>and the </a:t>
            </a:r>
            <a:r>
              <a:rPr lang="en-US" b="1" dirty="0" smtClean="0"/>
              <a:t>radiographic appearance </a:t>
            </a:r>
            <a:r>
              <a:rPr lang="en-US" dirty="0" smtClean="0"/>
              <a:t>ranges from </a:t>
            </a:r>
            <a:r>
              <a:rPr lang="en-US" b="1" dirty="0" smtClean="0"/>
              <a:t>0 to 1.6 mm</a:t>
            </a:r>
            <a:r>
              <a:rPr lang="en-US" dirty="0" smtClean="0"/>
              <a:t>, mostly accounted for by </a:t>
            </a:r>
            <a:r>
              <a:rPr lang="en-US" b="1" dirty="0" smtClean="0"/>
              <a:t>x-ray angulation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0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 smtClean="0"/>
              <a:t>Radiologic assessment </a:t>
            </a:r>
            <a:r>
              <a:rPr lang="en-US" dirty="0" smtClean="0"/>
              <a:t>of </a:t>
            </a:r>
            <a:r>
              <a:rPr lang="en-US" b="1" dirty="0" smtClean="0"/>
              <a:t>bone loss </a:t>
            </a:r>
            <a:r>
              <a:rPr lang="en-US" dirty="0" smtClean="0"/>
              <a:t>must include both the </a:t>
            </a:r>
            <a:r>
              <a:rPr lang="en-US" b="1" dirty="0" smtClean="0"/>
              <a:t>amount</a:t>
            </a:r>
            <a:r>
              <a:rPr lang="en-US" dirty="0" smtClean="0"/>
              <a:t> of </a:t>
            </a:r>
            <a:r>
              <a:rPr lang="en-US" b="1" dirty="0" smtClean="0"/>
              <a:t>bone loss </a:t>
            </a:r>
            <a:r>
              <a:rPr lang="en-US" dirty="0" smtClean="0"/>
              <a:t>and the distribution and </a:t>
            </a:r>
            <a:r>
              <a:rPr lang="en-US" b="1" dirty="0" smtClean="0"/>
              <a:t>pattern</a:t>
            </a:r>
            <a:r>
              <a:rPr lang="en-US" dirty="0" smtClean="0"/>
              <a:t> of bone destruction.</a:t>
            </a: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amount</a:t>
            </a:r>
            <a:r>
              <a:rPr lang="en-US" dirty="0" smtClean="0"/>
              <a:t> of bone lost is estimated to be the difference between the </a:t>
            </a:r>
            <a:r>
              <a:rPr lang="en-US" b="1" dirty="0" smtClean="0"/>
              <a:t>physiologic bone level </a:t>
            </a:r>
            <a:r>
              <a:rPr lang="en-US" dirty="0" smtClean="0"/>
              <a:t>and the height of the remaining bone. </a:t>
            </a:r>
          </a:p>
          <a:p>
            <a:pPr algn="just"/>
            <a:r>
              <a:rPr lang="en-US" dirty="0" smtClean="0"/>
              <a:t>Several investigators have analyzed the distance from the </a:t>
            </a:r>
            <a:r>
              <a:rPr lang="en-US" b="1" dirty="0" smtClean="0"/>
              <a:t>CEJ</a:t>
            </a:r>
            <a:r>
              <a:rPr lang="en-US" dirty="0" smtClean="0"/>
              <a:t> to the alveolar crest—it is generally accepted that the alveolar crest is less than </a:t>
            </a:r>
            <a:r>
              <a:rPr lang="en-US" b="1" dirty="0" smtClean="0"/>
              <a:t>2 mm </a:t>
            </a:r>
            <a:r>
              <a:rPr lang="en-US" dirty="0" smtClean="0"/>
              <a:t>from this reference line.</a:t>
            </a:r>
          </a:p>
        </p:txBody>
      </p:sp>
    </p:spTree>
    <p:extLst>
      <p:ext uri="{BB962C8B-B14F-4D97-AF65-F5344CB8AC3E}">
        <p14:creationId xmlns:p14="http://schemas.microsoft.com/office/powerpoint/2010/main" val="145687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5" y="1884219"/>
            <a:ext cx="8132618" cy="4294908"/>
          </a:xfrm>
        </p:spPr>
      </p:pic>
    </p:spTree>
    <p:extLst>
      <p:ext uri="{BB962C8B-B14F-4D97-AF65-F5344CB8AC3E}">
        <p14:creationId xmlns:p14="http://schemas.microsoft.com/office/powerpoint/2010/main" val="263620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Patterns of Bone Destruction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Periodontal bone loss changes the height and contour of the bone. The patterns of bone destruction are broadly categorized as </a:t>
            </a:r>
            <a:r>
              <a:rPr lang="en-US" b="1" dirty="0" smtClean="0"/>
              <a:t>horizontal bone </a:t>
            </a:r>
            <a:r>
              <a:rPr lang="en-US" dirty="0" smtClean="0"/>
              <a:t>loss and </a:t>
            </a:r>
            <a:r>
              <a:rPr lang="en-US" b="1" dirty="0" smtClean="0"/>
              <a:t>vertical</a:t>
            </a:r>
            <a:r>
              <a:rPr lang="en-US" dirty="0" smtClean="0"/>
              <a:t> or </a:t>
            </a:r>
            <a:r>
              <a:rPr lang="en-US" b="1" dirty="0" smtClean="0"/>
              <a:t>angular</a:t>
            </a:r>
            <a:r>
              <a:rPr lang="en-US" dirty="0" smtClean="0"/>
              <a:t> defects. </a:t>
            </a:r>
          </a:p>
          <a:p>
            <a:pPr algn="just"/>
            <a:r>
              <a:rPr lang="en-US" dirty="0" smtClean="0"/>
              <a:t>In </a:t>
            </a:r>
            <a:r>
              <a:rPr lang="en-US" b="1" dirty="0" smtClean="0"/>
              <a:t>horizontal bone loss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of </a:t>
            </a:r>
            <a:r>
              <a:rPr lang="en-US" b="1" dirty="0" smtClean="0"/>
              <a:t>interdental bone </a:t>
            </a:r>
            <a:r>
              <a:rPr lang="en-US" dirty="0" smtClean="0"/>
              <a:t>is reduced with the crest </a:t>
            </a:r>
            <a:r>
              <a:rPr lang="en-US" b="1" dirty="0" smtClean="0"/>
              <a:t>perpendicular </a:t>
            </a:r>
            <a:r>
              <a:rPr lang="en-US" dirty="0" smtClean="0"/>
              <a:t>to the </a:t>
            </a:r>
            <a:r>
              <a:rPr lang="en-US" b="1" dirty="0" smtClean="0"/>
              <a:t>long axis </a:t>
            </a:r>
            <a:r>
              <a:rPr lang="en-US" dirty="0" smtClean="0"/>
              <a:t>of the adjacent teeth. </a:t>
            </a:r>
          </a:p>
          <a:p>
            <a:pPr algn="just"/>
            <a:r>
              <a:rPr lang="en-US" dirty="0" smtClean="0"/>
              <a:t>In contrast, </a:t>
            </a:r>
            <a:r>
              <a:rPr lang="en-US" b="1" dirty="0" smtClean="0"/>
              <a:t>vertical</a:t>
            </a:r>
            <a:r>
              <a:rPr lang="en-US" dirty="0" smtClean="0"/>
              <a:t> or </a:t>
            </a:r>
            <a:r>
              <a:rPr lang="en-US" b="1" dirty="0" smtClean="0"/>
              <a:t>angular</a:t>
            </a:r>
            <a:r>
              <a:rPr lang="en-US" dirty="0" smtClean="0"/>
              <a:t> defects are </a:t>
            </a:r>
            <a:r>
              <a:rPr lang="en-US" b="1" dirty="0" smtClean="0"/>
              <a:t>oblique</a:t>
            </a:r>
            <a:r>
              <a:rPr lang="en-US" dirty="0" smtClean="0"/>
              <a:t> </a:t>
            </a:r>
            <a:r>
              <a:rPr lang="en-US" b="1" dirty="0" smtClean="0"/>
              <a:t>troughlike bone loss adjacent</a:t>
            </a:r>
            <a:r>
              <a:rPr lang="en-US" dirty="0" smtClean="0"/>
              <a:t> to the root surface, with </a:t>
            </a:r>
            <a:r>
              <a:rPr lang="en-US" b="1" dirty="0" smtClean="0"/>
              <a:t>base</a:t>
            </a:r>
            <a:r>
              <a:rPr lang="en-US" dirty="0" smtClean="0"/>
              <a:t> of the defect located </a:t>
            </a:r>
            <a:r>
              <a:rPr lang="en-US" b="1" dirty="0" smtClean="0"/>
              <a:t>apically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defects are classified as </a:t>
            </a:r>
            <a:r>
              <a:rPr lang="en-US" b="1" dirty="0" smtClean="0"/>
              <a:t>one</a:t>
            </a:r>
            <a:r>
              <a:rPr lang="en-US" dirty="0" smtClean="0"/>
              <a:t>, </a:t>
            </a:r>
            <a:r>
              <a:rPr lang="en-US" b="1" dirty="0" smtClean="0"/>
              <a:t>two</a:t>
            </a:r>
            <a:r>
              <a:rPr lang="en-US" dirty="0" smtClean="0"/>
              <a:t>, or </a:t>
            </a:r>
            <a:r>
              <a:rPr lang="en-US" b="1" dirty="0" smtClean="0"/>
              <a:t>three</a:t>
            </a:r>
            <a:r>
              <a:rPr lang="en-US" dirty="0" smtClean="0"/>
              <a:t>-wall defects, depending on the number of bony walls that surround the defect. </a:t>
            </a:r>
          </a:p>
        </p:txBody>
      </p:sp>
    </p:spTree>
    <p:extLst>
      <p:ext uri="{BB962C8B-B14F-4D97-AF65-F5344CB8AC3E}">
        <p14:creationId xmlns:p14="http://schemas.microsoft.com/office/powerpoint/2010/main" val="161952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1690688"/>
            <a:ext cx="7010400" cy="4266767"/>
          </a:xfrm>
        </p:spPr>
      </p:pic>
    </p:spTree>
    <p:extLst>
      <p:ext uri="{BB962C8B-B14F-4D97-AF65-F5344CB8AC3E}">
        <p14:creationId xmlns:p14="http://schemas.microsoft.com/office/powerpoint/2010/main" val="84722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844"/>
            <a:ext cx="10515600" cy="4351338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internal morphology </a:t>
            </a:r>
            <a:r>
              <a:rPr lang="en-US" dirty="0" smtClean="0"/>
              <a:t>and depth of vertical defects are not apparent on </a:t>
            </a:r>
            <a:r>
              <a:rPr lang="en-US" b="1" dirty="0" smtClean="0"/>
              <a:t>two-dimensional radiographs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Bone destruction of facial and lingual surfaces is masked by the dense root structure, and bone destruction on the </a:t>
            </a:r>
            <a:r>
              <a:rPr lang="en-US" b="1" dirty="0" smtClean="0"/>
              <a:t>mesial</a:t>
            </a:r>
            <a:r>
              <a:rPr lang="en-US" dirty="0" smtClean="0"/>
              <a:t> and </a:t>
            </a:r>
            <a:r>
              <a:rPr lang="en-US" b="1" dirty="0" smtClean="0"/>
              <a:t>distal</a:t>
            </a:r>
            <a:r>
              <a:rPr lang="en-US" dirty="0" smtClean="0"/>
              <a:t> root surfaces may be partially hidden by </a:t>
            </a:r>
            <a:r>
              <a:rPr lang="en-US" b="1" dirty="0" smtClean="0"/>
              <a:t>superimposed anatomy</a:t>
            </a:r>
            <a:r>
              <a:rPr lang="en-US" dirty="0" smtClean="0"/>
              <a:t>, such as a dense </a:t>
            </a:r>
            <a:r>
              <a:rPr lang="en-US" b="1" dirty="0" smtClean="0"/>
              <a:t>mylohyoid ridge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71" y="4197927"/>
            <a:ext cx="4266511" cy="24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800389"/>
            <a:ext cx="10515600" cy="4351338"/>
          </a:xfrm>
        </p:spPr>
        <p:txBody>
          <a:bodyPr/>
          <a:lstStyle/>
          <a:p>
            <a:r>
              <a:rPr lang="en-US" dirty="0" smtClean="0"/>
              <a:t>In most cases, it can be assumed that </a:t>
            </a:r>
            <a:r>
              <a:rPr lang="en-US" b="1" dirty="0" smtClean="0"/>
              <a:t>bone loss </a:t>
            </a:r>
            <a:r>
              <a:rPr lang="en-US" dirty="0" smtClean="0"/>
              <a:t>seen </a:t>
            </a:r>
            <a:r>
              <a:rPr lang="en-US" b="1" dirty="0" smtClean="0"/>
              <a:t>interdentally</a:t>
            </a:r>
            <a:r>
              <a:rPr lang="en-US" dirty="0" smtClean="0"/>
              <a:t> continues in either the </a:t>
            </a:r>
            <a:r>
              <a:rPr lang="en-US" b="1" dirty="0" smtClean="0"/>
              <a:t>facial</a:t>
            </a:r>
            <a:r>
              <a:rPr lang="en-US" dirty="0" smtClean="0"/>
              <a:t> or </a:t>
            </a:r>
            <a:r>
              <a:rPr lang="en-US" b="1" dirty="0" smtClean="0"/>
              <a:t>lingual</a:t>
            </a:r>
            <a:r>
              <a:rPr lang="en-US" dirty="0" smtClean="0"/>
              <a:t> aspect, creating a </a:t>
            </a:r>
            <a:r>
              <a:rPr lang="en-US" b="1" dirty="0" smtClean="0"/>
              <a:t>troughlike lesion. </a:t>
            </a:r>
          </a:p>
          <a:p>
            <a:r>
              <a:rPr lang="en-US" b="1" dirty="0" smtClean="0"/>
              <a:t>Bone loss </a:t>
            </a:r>
            <a:r>
              <a:rPr lang="en-US" dirty="0" smtClean="0"/>
              <a:t>along the </a:t>
            </a:r>
            <a:r>
              <a:rPr lang="en-US" b="1" dirty="0" smtClean="0"/>
              <a:t>facial </a:t>
            </a:r>
            <a:r>
              <a:rPr lang="en-US" dirty="0" smtClean="0"/>
              <a:t>and </a:t>
            </a:r>
            <a:r>
              <a:rPr lang="en-US" b="1" dirty="0" smtClean="0"/>
              <a:t>lingual alveolar </a:t>
            </a:r>
            <a:r>
              <a:rPr lang="en-US" dirty="0" smtClean="0"/>
              <a:t>crest is apparent on </a:t>
            </a:r>
            <a:r>
              <a:rPr lang="en-US" b="1" dirty="0" smtClean="0"/>
              <a:t>CBCT</a:t>
            </a:r>
            <a:r>
              <a:rPr lang="en-US" dirty="0" smtClean="0"/>
              <a:t> examination, best visualized on cross-sectional images.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3255818"/>
            <a:ext cx="4375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2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</a:t>
            </a:r>
            <a:r>
              <a:rPr lang="en-US" b="1" dirty="0" smtClean="0"/>
              <a:t>two adjacent interdental lesions </a:t>
            </a:r>
            <a:r>
              <a:rPr lang="en-US" dirty="0" smtClean="0"/>
              <a:t>connecting on the radicular surface to form one </a:t>
            </a:r>
            <a:r>
              <a:rPr lang="en-US" b="1" dirty="0" smtClean="0"/>
              <a:t>interconnecting osseous lesion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7162"/>
            <a:ext cx="4229870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Radiographic (periodontal) bone loss (RBL) reflects </a:t>
            </a:r>
            <a:r>
              <a:rPr lang="en-US" b="1" dirty="0" smtClean="0"/>
              <a:t>cumulative bone resorption</a:t>
            </a:r>
            <a:r>
              <a:rPr lang="en-US" dirty="0" smtClean="0"/>
              <a:t> from </a:t>
            </a:r>
            <a:r>
              <a:rPr lang="en-US" b="1" dirty="0" smtClean="0"/>
              <a:t>current</a:t>
            </a:r>
            <a:r>
              <a:rPr lang="en-US" dirty="0" smtClean="0"/>
              <a:t> and </a:t>
            </a:r>
            <a:r>
              <a:rPr lang="en-US" b="1" dirty="0" smtClean="0"/>
              <a:t>prior</a:t>
            </a:r>
            <a:r>
              <a:rPr lang="en-US" dirty="0" smtClean="0"/>
              <a:t> inflammation and must be interpreted in the context of the patient’s periodontal </a:t>
            </a:r>
            <a:r>
              <a:rPr lang="en-US" i="1" dirty="0" smtClean="0"/>
              <a:t>history</a:t>
            </a:r>
            <a:r>
              <a:rPr lang="en-US" dirty="0" smtClean="0"/>
              <a:t> and </a:t>
            </a:r>
            <a:r>
              <a:rPr lang="en-US" i="1" dirty="0" smtClean="0"/>
              <a:t>current</a:t>
            </a:r>
            <a:r>
              <a:rPr lang="en-US" dirty="0" smtClean="0"/>
              <a:t> clinical presentation. </a:t>
            </a:r>
          </a:p>
          <a:p>
            <a:pPr algn="just"/>
            <a:r>
              <a:rPr lang="en-US" b="1" dirty="0" smtClean="0"/>
              <a:t>Periodontal health </a:t>
            </a:r>
            <a:r>
              <a:rPr lang="en-US" dirty="0" smtClean="0"/>
              <a:t>cannot be determined by </a:t>
            </a:r>
            <a:r>
              <a:rPr lang="en-US" b="1" dirty="0" smtClean="0"/>
              <a:t>radiologic evaluation alone.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7920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Interdental craters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Dense cortical facial </a:t>
            </a:r>
            <a:r>
              <a:rPr lang="en-US" dirty="0" smtClean="0"/>
              <a:t>and </a:t>
            </a:r>
            <a:r>
              <a:rPr lang="en-US" b="1" dirty="0" smtClean="0"/>
              <a:t>lingual plates </a:t>
            </a:r>
            <a:r>
              <a:rPr lang="en-US" dirty="0" smtClean="0"/>
              <a:t>of interdental bone obscure destruction of the intervening cancellous bone. </a:t>
            </a:r>
          </a:p>
          <a:p>
            <a:pPr algn="just"/>
            <a:r>
              <a:rPr lang="en-US" dirty="0" smtClean="0"/>
              <a:t>To record destruction of the interproximal cancellous bone radiographically, the cortical bone must be involved. </a:t>
            </a:r>
          </a:p>
          <a:p>
            <a:pPr algn="just"/>
            <a:r>
              <a:rPr lang="en-US" dirty="0" smtClean="0"/>
              <a:t>A </a:t>
            </a:r>
            <a:r>
              <a:rPr lang="en-US" b="1" dirty="0" smtClean="0"/>
              <a:t>reduction</a:t>
            </a:r>
            <a:r>
              <a:rPr lang="en-US" dirty="0" smtClean="0"/>
              <a:t> of only </a:t>
            </a:r>
            <a:r>
              <a:rPr lang="en-US" b="1" dirty="0" smtClean="0"/>
              <a:t>0.5 to 1 mm </a:t>
            </a:r>
            <a:r>
              <a:rPr lang="en-US" dirty="0" smtClean="0"/>
              <a:t>in the </a:t>
            </a:r>
            <a:r>
              <a:rPr lang="en-US" b="1" dirty="0" smtClean="0"/>
              <a:t>thickness</a:t>
            </a:r>
            <a:r>
              <a:rPr lang="en-US" dirty="0" smtClean="0"/>
              <a:t> of the </a:t>
            </a:r>
            <a:r>
              <a:rPr lang="en-US" b="1" dirty="0" smtClean="0"/>
              <a:t>cortical plate </a:t>
            </a:r>
            <a:r>
              <a:rPr lang="en-US" dirty="0" smtClean="0"/>
              <a:t>is sufficient to permit radiographic visualization of the destruction of the inner cancellous trabeculae.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10" y="4488872"/>
            <a:ext cx="3094326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Interdental craters </a:t>
            </a:r>
            <a:r>
              <a:rPr lang="en-US" dirty="0" smtClean="0"/>
              <a:t>are a specific type of </a:t>
            </a:r>
            <a:r>
              <a:rPr lang="en-US" b="1" dirty="0" smtClean="0"/>
              <a:t>two-wall defect </a:t>
            </a:r>
            <a:r>
              <a:rPr lang="en-US" dirty="0" smtClean="0"/>
              <a:t>they are </a:t>
            </a:r>
            <a:r>
              <a:rPr lang="en-US" b="1" dirty="0" smtClean="0"/>
              <a:t>concavities</a:t>
            </a:r>
            <a:r>
              <a:rPr lang="en-US" dirty="0" smtClean="0"/>
              <a:t> in the interdental bone between the facial and lingual plates. </a:t>
            </a:r>
          </a:p>
          <a:p>
            <a:pPr algn="just"/>
            <a:r>
              <a:rPr lang="en-US" b="1" dirty="0" smtClean="0"/>
              <a:t>Interdental craters </a:t>
            </a:r>
            <a:r>
              <a:rPr lang="en-US" dirty="0" smtClean="0"/>
              <a:t>are </a:t>
            </a:r>
            <a:r>
              <a:rPr lang="en-US" b="1" dirty="0" smtClean="0"/>
              <a:t>common manifestations </a:t>
            </a:r>
            <a:r>
              <a:rPr lang="en-US" dirty="0" smtClean="0"/>
              <a:t>of periodontal destruction and constitute </a:t>
            </a:r>
            <a:r>
              <a:rPr lang="en-US" b="1" dirty="0" smtClean="0"/>
              <a:t>a third</a:t>
            </a:r>
            <a:r>
              <a:rPr lang="en-US" dirty="0" smtClean="0"/>
              <a:t> of osseous defects.</a:t>
            </a:r>
          </a:p>
          <a:p>
            <a:pPr algn="just"/>
            <a:r>
              <a:rPr lang="en-US" dirty="0" smtClean="0"/>
              <a:t> They are more common in the </a:t>
            </a:r>
            <a:r>
              <a:rPr lang="en-US" b="1" dirty="0" smtClean="0"/>
              <a:t>mandible</a:t>
            </a:r>
            <a:r>
              <a:rPr lang="en-US" dirty="0" smtClean="0"/>
              <a:t>, especially in the </a:t>
            </a:r>
            <a:r>
              <a:rPr lang="en-US" b="1" dirty="0" smtClean="0"/>
              <a:t>posterior regions. </a:t>
            </a:r>
          </a:p>
          <a:p>
            <a:pPr algn="just"/>
            <a:r>
              <a:rPr lang="en-US" dirty="0" smtClean="0"/>
              <a:t>Radiographically, interdental craters are recognized as irregular areas of </a:t>
            </a:r>
            <a:r>
              <a:rPr lang="en-US" b="1" dirty="0" smtClean="0"/>
              <a:t>reduced density </a:t>
            </a:r>
            <a:r>
              <a:rPr lang="en-US" dirty="0" smtClean="0"/>
              <a:t>on the </a:t>
            </a:r>
            <a:r>
              <a:rPr lang="en-US" b="1" dirty="0" smtClean="0"/>
              <a:t>alveolar bone crests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Craters are generally not sharply demarcated but gradually blend with the rest of the bone. </a:t>
            </a:r>
          </a:p>
          <a:p>
            <a:r>
              <a:rPr lang="en-US" b="1" dirty="0" smtClean="0"/>
              <a:t>Conventional radiographs </a:t>
            </a:r>
            <a:r>
              <a:rPr lang="en-US" dirty="0" smtClean="0"/>
              <a:t>do not accurately depict the </a:t>
            </a:r>
            <a:r>
              <a:rPr lang="en-US" b="1" dirty="0" smtClean="0"/>
              <a:t>morphology or depth of interdental craters</a:t>
            </a:r>
            <a:r>
              <a:rPr lang="en-US" dirty="0" smtClean="0"/>
              <a:t>, which sometimes appear as </a:t>
            </a:r>
            <a:r>
              <a:rPr lang="en-US" b="1" dirty="0" smtClean="0"/>
              <a:t>vertical defects. </a:t>
            </a:r>
          </a:p>
          <a:p>
            <a:r>
              <a:rPr lang="en-US" b="1" dirty="0" smtClean="0"/>
              <a:t>CBCT</a:t>
            </a:r>
            <a:r>
              <a:rPr lang="en-US" dirty="0" smtClean="0"/>
              <a:t> imaging allows for better evaluation of the three-dimensional morphology of the defect.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18" y="4596100"/>
            <a:ext cx="4211782" cy="20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Furcation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Definitive</a:t>
            </a:r>
            <a:r>
              <a:rPr lang="en-US" dirty="0" smtClean="0"/>
              <a:t> diagnosis of </a:t>
            </a:r>
            <a:r>
              <a:rPr lang="en-US" b="1" dirty="0" smtClean="0"/>
              <a:t>furcation involvement </a:t>
            </a:r>
            <a:r>
              <a:rPr lang="en-US" dirty="0" smtClean="0"/>
              <a:t>is made by clinical examination, which includes careful probing with a specially designed probe (e.g., </a:t>
            </a:r>
            <a:r>
              <a:rPr lang="en-US" dirty="0" err="1" smtClean="0"/>
              <a:t>Nabers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 Radiographs are </a:t>
            </a:r>
            <a:r>
              <a:rPr lang="en-US" b="1" dirty="0" smtClean="0"/>
              <a:t>helpful</a:t>
            </a:r>
            <a:r>
              <a:rPr lang="en-US" dirty="0" smtClean="0"/>
              <a:t>, but </a:t>
            </a:r>
            <a:r>
              <a:rPr lang="en-US" i="1" dirty="0" smtClean="0"/>
              <a:t>root superimposition</a:t>
            </a:r>
            <a:r>
              <a:rPr lang="en-US" dirty="0" smtClean="0"/>
              <a:t>, caused by </a:t>
            </a:r>
            <a:r>
              <a:rPr lang="en-US" i="1" dirty="0" smtClean="0"/>
              <a:t>anatomic variations or improper technique</a:t>
            </a:r>
            <a:r>
              <a:rPr lang="en-US" dirty="0" smtClean="0"/>
              <a:t>, can obscure bone loss in the furcation. </a:t>
            </a:r>
          </a:p>
          <a:p>
            <a:pPr algn="just"/>
            <a:r>
              <a:rPr lang="en-US" dirty="0" smtClean="0"/>
              <a:t>Radiographs should be taken at </a:t>
            </a:r>
            <a:r>
              <a:rPr lang="en-US" b="1" dirty="0" smtClean="0"/>
              <a:t>different angles </a:t>
            </a:r>
            <a:r>
              <a:rPr lang="en-US" dirty="0" smtClean="0"/>
              <a:t>to reduce the risk of missing furcation involvement.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8" y="595745"/>
            <a:ext cx="7952508" cy="5985164"/>
          </a:xfrm>
        </p:spPr>
      </p:pic>
    </p:spTree>
    <p:extLst>
      <p:ext uri="{BB962C8B-B14F-4D97-AF65-F5344CB8AC3E}">
        <p14:creationId xmlns:p14="http://schemas.microsoft.com/office/powerpoint/2010/main" val="1474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assist in the radiographic detection of furcation involvement, the following evaluation scheme is suggested:</a:t>
            </a:r>
          </a:p>
          <a:p>
            <a:pPr algn="just"/>
            <a:r>
              <a:rPr lang="en-US" dirty="0" smtClean="0"/>
              <a:t>1. The </a:t>
            </a:r>
            <a:r>
              <a:rPr lang="en-US" b="1" dirty="0" smtClean="0"/>
              <a:t>slightest</a:t>
            </a:r>
            <a:r>
              <a:rPr lang="en-US" dirty="0" smtClean="0"/>
              <a:t> </a:t>
            </a:r>
            <a:r>
              <a:rPr lang="en-US" i="1" dirty="0" smtClean="0"/>
              <a:t>radiographic change </a:t>
            </a:r>
            <a:r>
              <a:rPr lang="en-US" dirty="0" smtClean="0"/>
              <a:t>in the furcation area should be investigated </a:t>
            </a:r>
            <a:r>
              <a:rPr lang="en-US" b="1" dirty="0" smtClean="0"/>
              <a:t>clinically</a:t>
            </a:r>
            <a:r>
              <a:rPr lang="en-US" dirty="0" smtClean="0"/>
              <a:t>, especially if there is bone loss on adjacent roots. </a:t>
            </a:r>
          </a:p>
          <a:p>
            <a:pPr algn="just"/>
            <a:r>
              <a:rPr lang="en-US" dirty="0" smtClean="0"/>
              <a:t>2. </a:t>
            </a:r>
            <a:r>
              <a:rPr lang="en-US" b="1" dirty="0" smtClean="0"/>
              <a:t>Diminished </a:t>
            </a:r>
            <a:r>
              <a:rPr lang="en-US" b="1" dirty="0" err="1" smtClean="0"/>
              <a:t>radiodensity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i="1" dirty="0" smtClean="0"/>
              <a:t>furcation</a:t>
            </a:r>
            <a:r>
              <a:rPr lang="en-US" dirty="0" smtClean="0"/>
              <a:t> area in which outlines of </a:t>
            </a:r>
            <a:r>
              <a:rPr lang="en-US" b="1" dirty="0" smtClean="0"/>
              <a:t>bony trabeculae </a:t>
            </a:r>
            <a:r>
              <a:rPr lang="en-US" dirty="0" smtClean="0"/>
              <a:t>are </a:t>
            </a:r>
            <a:r>
              <a:rPr lang="en-US" b="1" dirty="0" smtClean="0"/>
              <a:t>visible</a:t>
            </a:r>
            <a:r>
              <a:rPr lang="en-US" dirty="0" smtClean="0"/>
              <a:t> suggests </a:t>
            </a:r>
            <a:r>
              <a:rPr lang="en-US" b="1" i="1" dirty="0" smtClean="0"/>
              <a:t>furcation involvement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Whenever there is </a:t>
            </a:r>
            <a:r>
              <a:rPr lang="en-US" b="1" dirty="0" smtClean="0"/>
              <a:t>marked bone loss </a:t>
            </a:r>
            <a:r>
              <a:rPr lang="en-US" dirty="0" smtClean="0"/>
              <a:t>in relation to a </a:t>
            </a:r>
            <a:r>
              <a:rPr lang="en-US" b="1" dirty="0" smtClean="0"/>
              <a:t>single molar root</a:t>
            </a:r>
            <a:r>
              <a:rPr lang="en-US" dirty="0" smtClean="0"/>
              <a:t>, it may be assumed that </a:t>
            </a:r>
            <a:r>
              <a:rPr lang="en-US" b="1" dirty="0" smtClean="0"/>
              <a:t>furcation</a:t>
            </a:r>
            <a:r>
              <a:rPr lang="en-US" dirty="0" smtClean="0"/>
              <a:t> is also involved.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60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84" y="365125"/>
            <a:ext cx="4260232" cy="6202435"/>
          </a:xfrm>
        </p:spPr>
      </p:pic>
    </p:spTree>
    <p:extLst>
      <p:ext uri="{BB962C8B-B14F-4D97-AF65-F5344CB8AC3E}">
        <p14:creationId xmlns:p14="http://schemas.microsoft.com/office/powerpoint/2010/main" val="3407995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Periodontal 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0315"/>
            <a:ext cx="10515600" cy="4173394"/>
          </a:xfrm>
        </p:spPr>
        <p:txBody>
          <a:bodyPr>
            <a:normAutofit fontScale="47500" lnSpcReduction="20000"/>
          </a:bodyPr>
          <a:lstStyle/>
          <a:p>
            <a:r>
              <a:rPr lang="en-US" sz="6000" dirty="0" smtClean="0"/>
              <a:t>The </a:t>
            </a:r>
            <a:r>
              <a:rPr lang="en-US" sz="6000" b="1" dirty="0" smtClean="0"/>
              <a:t>typical radiographic </a:t>
            </a:r>
            <a:r>
              <a:rPr lang="en-US" sz="6000" dirty="0" smtClean="0"/>
              <a:t>appearance of a periodontal abscess is a </a:t>
            </a:r>
            <a:r>
              <a:rPr lang="en-US" sz="6000" b="1" dirty="0" smtClean="0"/>
              <a:t>discrete area </a:t>
            </a:r>
            <a:r>
              <a:rPr lang="en-US" sz="6000" dirty="0" smtClean="0"/>
              <a:t>of </a:t>
            </a:r>
            <a:r>
              <a:rPr lang="en-US" sz="6000" b="1" dirty="0" smtClean="0"/>
              <a:t>radiolucency</a:t>
            </a:r>
            <a:r>
              <a:rPr lang="en-US" sz="6000" dirty="0" smtClean="0"/>
              <a:t> along the </a:t>
            </a:r>
            <a:r>
              <a:rPr lang="en-US" sz="6000" b="1" i="1" dirty="0" smtClean="0"/>
              <a:t>lateral aspect </a:t>
            </a:r>
            <a:r>
              <a:rPr lang="en-US" sz="6000" dirty="0" smtClean="0"/>
              <a:t>of the </a:t>
            </a:r>
            <a:r>
              <a:rPr lang="en-US" sz="6000" i="1" dirty="0" smtClean="0"/>
              <a:t>root</a:t>
            </a:r>
            <a:r>
              <a:rPr lang="en-US" sz="6000" dirty="0" smtClean="0"/>
              <a:t>.</a:t>
            </a:r>
          </a:p>
          <a:p>
            <a:r>
              <a:rPr lang="en-US" sz="6000" dirty="0" smtClean="0"/>
              <a:t>This </a:t>
            </a:r>
            <a:r>
              <a:rPr lang="en-US" sz="6000" dirty="0" smtClean="0"/>
              <a:t>can be </a:t>
            </a:r>
            <a:r>
              <a:rPr lang="en-US" sz="6000" b="1" dirty="0" smtClean="0"/>
              <a:t>due to </a:t>
            </a:r>
            <a:r>
              <a:rPr lang="en-US" sz="6000" dirty="0" smtClean="0"/>
              <a:t>the following: </a:t>
            </a:r>
          </a:p>
          <a:p>
            <a:r>
              <a:rPr lang="en-US" sz="6000" dirty="0" smtClean="0"/>
              <a:t>The </a:t>
            </a:r>
            <a:r>
              <a:rPr lang="en-US" sz="6000" dirty="0" smtClean="0"/>
              <a:t>stage of the lesion. The </a:t>
            </a:r>
            <a:r>
              <a:rPr lang="en-US" sz="6000" b="1" dirty="0" smtClean="0"/>
              <a:t>early stages </a:t>
            </a:r>
            <a:r>
              <a:rPr lang="en-US" sz="6000" dirty="0" smtClean="0"/>
              <a:t>of an </a:t>
            </a:r>
            <a:r>
              <a:rPr lang="en-US" sz="6000" b="1" dirty="0" smtClean="0"/>
              <a:t>acute periodontal abscess </a:t>
            </a:r>
            <a:r>
              <a:rPr lang="en-US" sz="6000" dirty="0" smtClean="0"/>
              <a:t>are extremely </a:t>
            </a:r>
            <a:r>
              <a:rPr lang="en-US" sz="6000" b="1" dirty="0" smtClean="0"/>
              <a:t>painful </a:t>
            </a:r>
            <a:r>
              <a:rPr lang="en-US" sz="6000" dirty="0" smtClean="0"/>
              <a:t>but present </a:t>
            </a:r>
            <a:r>
              <a:rPr lang="en-US" sz="6000" b="1" dirty="0" smtClean="0"/>
              <a:t>no radiographic changes</a:t>
            </a:r>
            <a:r>
              <a:rPr lang="en-US" sz="6000" dirty="0" smtClean="0"/>
              <a:t>.</a:t>
            </a:r>
          </a:p>
          <a:p>
            <a:pPr algn="just"/>
            <a:r>
              <a:rPr lang="en-US" sz="6000" dirty="0" smtClean="0"/>
              <a:t>The </a:t>
            </a:r>
            <a:r>
              <a:rPr lang="en-US" sz="6000" dirty="0" smtClean="0"/>
              <a:t>location of the </a:t>
            </a:r>
            <a:r>
              <a:rPr lang="en-US" sz="6000" b="1" dirty="0" smtClean="0"/>
              <a:t>abscess</a:t>
            </a:r>
            <a:r>
              <a:rPr lang="en-US" sz="6000" dirty="0" smtClean="0"/>
              <a:t> Lesions in the </a:t>
            </a:r>
            <a:r>
              <a:rPr lang="en-US" sz="6000" b="1" dirty="0" smtClean="0"/>
              <a:t>soft tissue wall </a:t>
            </a:r>
            <a:r>
              <a:rPr lang="en-US" sz="6000" dirty="0" smtClean="0"/>
              <a:t>of a </a:t>
            </a:r>
            <a:r>
              <a:rPr lang="en-US" sz="6000" b="1" dirty="0" smtClean="0"/>
              <a:t>periodontal pocket </a:t>
            </a:r>
            <a:r>
              <a:rPr lang="en-US" sz="6000" dirty="0" smtClean="0"/>
              <a:t>are </a:t>
            </a:r>
            <a:r>
              <a:rPr lang="en-US" sz="6000" b="1" dirty="0" smtClean="0"/>
              <a:t>less</a:t>
            </a:r>
            <a:r>
              <a:rPr lang="en-US" sz="6000" dirty="0" smtClean="0"/>
              <a:t> likely to produce </a:t>
            </a:r>
            <a:r>
              <a:rPr lang="en-US" sz="6000" b="1" dirty="0" smtClean="0"/>
              <a:t>radiographic changes </a:t>
            </a:r>
            <a:r>
              <a:rPr lang="en-US" sz="6000" dirty="0" smtClean="0"/>
              <a:t>than those </a:t>
            </a:r>
            <a:r>
              <a:rPr lang="en-US" sz="6000" b="1" dirty="0" smtClean="0"/>
              <a:t>deep</a:t>
            </a:r>
            <a:r>
              <a:rPr lang="en-US" sz="6000" dirty="0" smtClean="0"/>
              <a:t> in the supporting tissues. </a:t>
            </a:r>
          </a:p>
          <a:p>
            <a:endParaRPr lang="en-US" sz="30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6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Abscesses on the facial or lingual surface are obscured by the </a:t>
            </a:r>
            <a:r>
              <a:rPr lang="en-US" dirty="0" err="1" smtClean="0"/>
              <a:t>radiopacity</a:t>
            </a:r>
            <a:r>
              <a:rPr lang="en-US" dirty="0" smtClean="0"/>
              <a:t> of the root; interproximal lesions are more likely to be visualized radiographically. </a:t>
            </a:r>
          </a:p>
          <a:p>
            <a:pPr algn="just"/>
            <a:r>
              <a:rPr lang="en-US" dirty="0" smtClean="0"/>
              <a:t>Therefore radiographs alone cannot provide a </a:t>
            </a:r>
            <a:r>
              <a:rPr lang="en-US" b="1" dirty="0" smtClean="0"/>
              <a:t>final diagnosis </a:t>
            </a:r>
            <a:r>
              <a:rPr lang="en-US" dirty="0" smtClean="0"/>
              <a:t>of a periodontal abscess but need to be accompanied by </a:t>
            </a:r>
            <a:r>
              <a:rPr lang="en-US" b="1" dirty="0" smtClean="0"/>
              <a:t>careful clinical examination.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809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0688"/>
            <a:ext cx="4408567" cy="44617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5" y="2092036"/>
            <a:ext cx="4156362" cy="4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 Modalities for Periodontal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Intraoral Imaging</a:t>
            </a:r>
          </a:p>
          <a:p>
            <a:pPr algn="just"/>
            <a:r>
              <a:rPr lang="en-US" dirty="0" smtClean="0"/>
              <a:t>Intraoral radiologic imaging with </a:t>
            </a:r>
            <a:r>
              <a:rPr lang="en-US" b="1" dirty="0" smtClean="0"/>
              <a:t>periapical</a:t>
            </a:r>
            <a:r>
              <a:rPr lang="en-US" dirty="0" smtClean="0"/>
              <a:t> and </a:t>
            </a:r>
            <a:r>
              <a:rPr lang="en-US" b="1" dirty="0" smtClean="0"/>
              <a:t>bite wing </a:t>
            </a:r>
            <a:r>
              <a:rPr lang="en-US" dirty="0" smtClean="0"/>
              <a:t>projections serves as the </a:t>
            </a:r>
            <a:r>
              <a:rPr lang="en-US" b="1" dirty="0" smtClean="0"/>
              <a:t>primary imaging examination </a:t>
            </a:r>
            <a:r>
              <a:rPr lang="en-US" dirty="0" smtClean="0"/>
              <a:t>to assess periodontal disease.</a:t>
            </a:r>
          </a:p>
          <a:p>
            <a:pPr algn="just"/>
            <a:r>
              <a:rPr lang="en-US" dirty="0" smtClean="0"/>
              <a:t>Radiologic assessments include evaluation of the </a:t>
            </a:r>
            <a:r>
              <a:rPr lang="en-US" b="1" dirty="0" smtClean="0"/>
              <a:t>bone level</a:t>
            </a:r>
            <a:r>
              <a:rPr lang="en-US" dirty="0" smtClean="0"/>
              <a:t>, the </a:t>
            </a:r>
            <a:r>
              <a:rPr lang="en-US" b="1" dirty="0" smtClean="0"/>
              <a:t>destruction pattern</a:t>
            </a:r>
            <a:r>
              <a:rPr lang="en-US" dirty="0" smtClean="0"/>
              <a:t>, </a:t>
            </a:r>
            <a:r>
              <a:rPr lang="en-US" b="1" dirty="0" smtClean="0"/>
              <a:t>periodontal ligament </a:t>
            </a:r>
            <a:r>
              <a:rPr lang="en-US" dirty="0" smtClean="0"/>
              <a:t>(PDL) </a:t>
            </a:r>
            <a:r>
              <a:rPr lang="en-US" b="1" dirty="0" smtClean="0"/>
              <a:t>space width</a:t>
            </a:r>
            <a:r>
              <a:rPr lang="en-US" dirty="0" smtClean="0"/>
              <a:t>, and the </a:t>
            </a:r>
            <a:r>
              <a:rPr lang="en-US" b="1" dirty="0" err="1" smtClean="0"/>
              <a:t>radiodensity</a:t>
            </a:r>
            <a:r>
              <a:rPr lang="en-US" dirty="0" smtClean="0"/>
              <a:t>, </a:t>
            </a:r>
            <a:r>
              <a:rPr lang="en-US" b="1" dirty="0" smtClean="0"/>
              <a:t>trabecular pattern</a:t>
            </a:r>
            <a:r>
              <a:rPr lang="en-US" dirty="0" smtClean="0"/>
              <a:t>, and </a:t>
            </a:r>
            <a:r>
              <a:rPr lang="en-US" b="1" dirty="0" smtClean="0"/>
              <a:t>marginal contour </a:t>
            </a:r>
            <a:r>
              <a:rPr lang="en-US" dirty="0" smtClean="0"/>
              <a:t>of the </a:t>
            </a:r>
            <a:r>
              <a:rPr lang="en-US" b="1" dirty="0" smtClean="0"/>
              <a:t>interdental bone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2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Aggressive 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In the 2018 disease classification, in addition to localized and generalized extent categories, “</a:t>
            </a:r>
            <a:r>
              <a:rPr lang="en-US" b="1" dirty="0" smtClean="0"/>
              <a:t>molar-incisor pattern</a:t>
            </a:r>
            <a:r>
              <a:rPr lang="en-US" dirty="0" smtClean="0"/>
              <a:t>” was added, which is now used to describe the previous disease category “localized aggressive periodontitis.” </a:t>
            </a:r>
          </a:p>
          <a:p>
            <a:pPr algn="just"/>
            <a:r>
              <a:rPr lang="en-US" dirty="0" smtClean="0"/>
              <a:t>As the name suggests, in this condition, the radiographic </a:t>
            </a:r>
            <a:r>
              <a:rPr lang="en-US" b="1" dirty="0" smtClean="0"/>
              <a:t>bone loss </a:t>
            </a:r>
            <a:r>
              <a:rPr lang="en-US" dirty="0" smtClean="0"/>
              <a:t>(</a:t>
            </a:r>
            <a:r>
              <a:rPr lang="en-US" b="1" dirty="0" smtClean="0"/>
              <a:t>mostly vertical</a:t>
            </a:r>
            <a:r>
              <a:rPr lang="en-US" dirty="0" smtClean="0"/>
              <a:t>) typically occurs in younger individuals and is restricted primarily to </a:t>
            </a:r>
            <a:r>
              <a:rPr lang="en-US" b="1" dirty="0" smtClean="0"/>
              <a:t>first molars and incisors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0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6" y="1690688"/>
            <a:ext cx="6414654" cy="4779817"/>
          </a:xfrm>
        </p:spPr>
      </p:pic>
    </p:spTree>
    <p:extLst>
      <p:ext uri="{BB962C8B-B14F-4D97-AF65-F5344CB8AC3E}">
        <p14:creationId xmlns:p14="http://schemas.microsoft.com/office/powerpoint/2010/main" val="276963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 From Occlusion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Trauma from occlusion can produce radiographically </a:t>
            </a:r>
            <a:r>
              <a:rPr lang="en-US" i="1" dirty="0" smtClean="0"/>
              <a:t>detectable changes</a:t>
            </a:r>
            <a:r>
              <a:rPr lang="en-US" dirty="0" smtClean="0"/>
              <a:t> in the </a:t>
            </a:r>
            <a:r>
              <a:rPr lang="en-US" b="1" dirty="0" smtClean="0"/>
              <a:t>thickness of the lamina dura</a:t>
            </a:r>
            <a:r>
              <a:rPr lang="en-US" dirty="0" smtClean="0"/>
              <a:t>, </a:t>
            </a:r>
            <a:r>
              <a:rPr lang="en-US" b="1" dirty="0" smtClean="0"/>
              <a:t>morphology of the alveolar crest, width of the PDL space, and density of the surround </a:t>
            </a:r>
            <a:r>
              <a:rPr lang="en-US" b="1" dirty="0" err="1" smtClean="0"/>
              <a:t>ing</a:t>
            </a:r>
            <a:r>
              <a:rPr lang="en-US" b="1" dirty="0" smtClean="0"/>
              <a:t> cancellous bone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radiographic changes listed next are </a:t>
            </a:r>
            <a:r>
              <a:rPr lang="en-US" b="1" dirty="0"/>
              <a:t>not pathognomonic </a:t>
            </a:r>
            <a:r>
              <a:rPr lang="en-US" dirty="0"/>
              <a:t>for trauma from occlusion and must be interpreted in combination with clinical findings, particularly </a:t>
            </a:r>
            <a:r>
              <a:rPr lang="en-US" b="1" dirty="0"/>
              <a:t>tooth mobility, presence of wear facets, pocket depth, and analysis of occlusal contacts and habits</a:t>
            </a:r>
            <a:r>
              <a:rPr lang="en-US" dirty="0"/>
              <a:t>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5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injury phase </a:t>
            </a:r>
            <a:r>
              <a:rPr lang="en-US" dirty="0" smtClean="0"/>
              <a:t>of trauma from occlusion produces a </a:t>
            </a:r>
            <a:r>
              <a:rPr lang="en-US" b="1" dirty="0" smtClean="0"/>
              <a:t>loss of the lamina dura </a:t>
            </a:r>
            <a:r>
              <a:rPr lang="en-US" dirty="0" smtClean="0"/>
              <a:t>that may be noted in </a:t>
            </a:r>
            <a:r>
              <a:rPr lang="en-US" b="1" dirty="0" smtClean="0"/>
              <a:t>apices, </a:t>
            </a:r>
            <a:r>
              <a:rPr lang="en-US" b="1" dirty="0" err="1" smtClean="0"/>
              <a:t>furcations</a:t>
            </a:r>
            <a:r>
              <a:rPr lang="en-US" b="1" dirty="0" smtClean="0"/>
              <a:t>, and marginal areas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This loss of lamina dura results in </a:t>
            </a:r>
            <a:r>
              <a:rPr lang="en-US" b="1" dirty="0" smtClean="0"/>
              <a:t>widening of the PDL space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repair phase </a:t>
            </a:r>
            <a:r>
              <a:rPr lang="en-US" dirty="0" smtClean="0"/>
              <a:t>of trauma from occlusion results in an attempt to strengthen the periodontal structures to better support the increased loads. Radiographically, this is manifested by a </a:t>
            </a:r>
            <a:r>
              <a:rPr lang="en-US" b="1" dirty="0" smtClean="0"/>
              <a:t>widening of the PDL space</a:t>
            </a:r>
            <a:r>
              <a:rPr lang="en-US" dirty="0" smtClean="0"/>
              <a:t>, which may be generalized or localized.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34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when seen on radiographs, </a:t>
            </a:r>
            <a:r>
              <a:rPr lang="en-US" b="1" dirty="0" smtClean="0"/>
              <a:t>variations in PDL space width </a:t>
            </a:r>
            <a:r>
              <a:rPr lang="en-US" dirty="0" smtClean="0"/>
              <a:t>suggest that the tooth is being subjected to </a:t>
            </a:r>
            <a:r>
              <a:rPr lang="en-US" b="1" dirty="0" smtClean="0"/>
              <a:t>increased forces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Successful attempts to reinforce the periodontal structures by </a:t>
            </a:r>
            <a:r>
              <a:rPr lang="en-US" b="1" dirty="0" smtClean="0"/>
              <a:t>widening the PDL </a:t>
            </a:r>
            <a:r>
              <a:rPr lang="en-US" dirty="0" smtClean="0"/>
              <a:t>space can be accompanied by </a:t>
            </a:r>
            <a:r>
              <a:rPr lang="en-US" b="1" dirty="0" smtClean="0"/>
              <a:t>increased width of the lamina dura </a:t>
            </a:r>
            <a:r>
              <a:rPr lang="en-US" dirty="0" smtClean="0"/>
              <a:t>and sometimes by </a:t>
            </a:r>
            <a:r>
              <a:rPr lang="en-US" b="1" dirty="0" smtClean="0"/>
              <a:t>condensation</a:t>
            </a:r>
            <a:r>
              <a:rPr lang="en-US" dirty="0" smtClean="0"/>
              <a:t> of the </a:t>
            </a:r>
            <a:r>
              <a:rPr lang="en-US" dirty="0" err="1" smtClean="0"/>
              <a:t>perialveolar</a:t>
            </a:r>
            <a:r>
              <a:rPr lang="en-US" dirty="0" smtClean="0"/>
              <a:t> </a:t>
            </a:r>
            <a:r>
              <a:rPr lang="en-US" b="1" dirty="0" smtClean="0"/>
              <a:t>cancellous bone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59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advanced </a:t>
            </a:r>
            <a:r>
              <a:rPr lang="en-US" b="1" dirty="0" smtClean="0"/>
              <a:t>traumatic lesions </a:t>
            </a:r>
            <a:r>
              <a:rPr lang="en-US" dirty="0" smtClean="0"/>
              <a:t>may result in </a:t>
            </a:r>
            <a:r>
              <a:rPr lang="en-US" b="1" dirty="0" smtClean="0"/>
              <a:t>deep angular </a:t>
            </a:r>
            <a:r>
              <a:rPr lang="en-US" dirty="0" smtClean="0"/>
              <a:t>bone loss, which, when combined with </a:t>
            </a:r>
            <a:r>
              <a:rPr lang="en-US" b="1" dirty="0" smtClean="0"/>
              <a:t>marginal inflammation</a:t>
            </a:r>
            <a:r>
              <a:rPr lang="en-US" dirty="0" smtClean="0"/>
              <a:t>, may lead to </a:t>
            </a:r>
            <a:r>
              <a:rPr lang="en-US" b="1" dirty="0" err="1" smtClean="0"/>
              <a:t>intrabony</a:t>
            </a:r>
            <a:r>
              <a:rPr lang="en-US" b="1" dirty="0" smtClean="0"/>
              <a:t> pocket formation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In </a:t>
            </a:r>
            <a:r>
              <a:rPr lang="en-US" b="1" dirty="0" smtClean="0"/>
              <a:t>terminal stages</a:t>
            </a:r>
            <a:r>
              <a:rPr lang="en-US" dirty="0" smtClean="0"/>
              <a:t>, these lesions extend around the </a:t>
            </a:r>
            <a:r>
              <a:rPr lang="en-US" b="1" dirty="0" smtClean="0"/>
              <a:t>root apex</a:t>
            </a:r>
            <a:r>
              <a:rPr lang="en-US" dirty="0" smtClean="0"/>
              <a:t>, producing a </a:t>
            </a:r>
            <a:r>
              <a:rPr lang="en-US" b="1" dirty="0" smtClean="0"/>
              <a:t>wide, radiolucent periapical image </a:t>
            </a:r>
            <a:r>
              <a:rPr lang="en-US" dirty="0" smtClean="0"/>
              <a:t>(</a:t>
            </a:r>
            <a:r>
              <a:rPr lang="en-US" b="1" dirty="0" smtClean="0"/>
              <a:t>cavernous lesions</a:t>
            </a:r>
            <a:r>
              <a:rPr lang="en-US" dirty="0" smtClean="0"/>
              <a:t>). </a:t>
            </a:r>
          </a:p>
          <a:p>
            <a:pPr algn="just"/>
            <a:r>
              <a:rPr lang="en-US" b="1" dirty="0" smtClean="0"/>
              <a:t>Root resorption </a:t>
            </a:r>
            <a:r>
              <a:rPr lang="en-US" dirty="0" smtClean="0"/>
              <a:t>may also result from </a:t>
            </a:r>
            <a:r>
              <a:rPr lang="en-US" b="1" dirty="0" smtClean="0"/>
              <a:t>excessive forces </a:t>
            </a:r>
            <a:r>
              <a:rPr lang="en-US" dirty="0" smtClean="0"/>
              <a:t>on the periodontium, particularly those caused by </a:t>
            </a:r>
            <a:r>
              <a:rPr lang="en-US" b="1" dirty="0" smtClean="0"/>
              <a:t>orthodontic appliances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Although </a:t>
            </a:r>
            <a:r>
              <a:rPr lang="en-US" dirty="0" smtClean="0"/>
              <a:t>trauma from occlusion produces many areas of root </a:t>
            </a:r>
            <a:r>
              <a:rPr lang="en-US" b="1" dirty="0" smtClean="0"/>
              <a:t>resorption</a:t>
            </a:r>
            <a:r>
              <a:rPr lang="en-US" dirty="0" smtClean="0"/>
              <a:t>, these areas are usually of a magnitude </a:t>
            </a:r>
            <a:r>
              <a:rPr lang="en-US" b="1" dirty="0" smtClean="0"/>
              <a:t>insufficient</a:t>
            </a:r>
            <a:r>
              <a:rPr lang="en-US" dirty="0" smtClean="0"/>
              <a:t> to be detected radiographically.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81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1496291"/>
            <a:ext cx="4952353" cy="4348347"/>
          </a:xfrm>
        </p:spPr>
      </p:pic>
    </p:spTree>
    <p:extLst>
      <p:ext uri="{BB962C8B-B14F-4D97-AF65-F5344CB8AC3E}">
        <p14:creationId xmlns:p14="http://schemas.microsoft.com/office/powerpoint/2010/main" val="38972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1" y="78711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Prichard established the following </a:t>
            </a:r>
            <a:r>
              <a:rPr lang="en-US" sz="2400" b="1" dirty="0" smtClean="0"/>
              <a:t>four criteria </a:t>
            </a:r>
            <a:r>
              <a:rPr lang="en-US" sz="2400" dirty="0" smtClean="0"/>
              <a:t>to determine adequate angulation of periapical radiographs: </a:t>
            </a:r>
          </a:p>
          <a:p>
            <a:r>
              <a:rPr lang="en-US" sz="2400" dirty="0" smtClean="0"/>
              <a:t>1. The radiograph should show the </a:t>
            </a:r>
            <a:r>
              <a:rPr lang="en-US" sz="2400" b="1" dirty="0" smtClean="0"/>
              <a:t>tips of molar cusps </a:t>
            </a:r>
            <a:r>
              <a:rPr lang="en-US" sz="2400" dirty="0" smtClean="0"/>
              <a:t>with little or none of the occlusal surface showing. </a:t>
            </a:r>
          </a:p>
          <a:p>
            <a:r>
              <a:rPr lang="en-US" sz="2400" dirty="0" smtClean="0"/>
              <a:t>2. </a:t>
            </a:r>
            <a:r>
              <a:rPr lang="en-US" sz="2400" b="1" dirty="0" smtClean="0"/>
              <a:t>Enamel caps </a:t>
            </a:r>
            <a:r>
              <a:rPr lang="en-US" sz="2400" dirty="0" smtClean="0"/>
              <a:t>and </a:t>
            </a:r>
            <a:r>
              <a:rPr lang="en-US" sz="2400" b="1" dirty="0" smtClean="0"/>
              <a:t>pulp chambers </a:t>
            </a:r>
            <a:r>
              <a:rPr lang="en-US" sz="2400" dirty="0" smtClean="0"/>
              <a:t>should be </a:t>
            </a:r>
            <a:r>
              <a:rPr lang="en-US" sz="2400" b="1" dirty="0" smtClean="0"/>
              <a:t>distinct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3. </a:t>
            </a:r>
            <a:r>
              <a:rPr lang="en-US" sz="2400" b="1" dirty="0" smtClean="0"/>
              <a:t>Interproximal spaces </a:t>
            </a:r>
            <a:r>
              <a:rPr lang="en-US" sz="2400" dirty="0" smtClean="0"/>
              <a:t>should be </a:t>
            </a:r>
            <a:r>
              <a:rPr lang="en-US" sz="2400" b="1" dirty="0" smtClean="0"/>
              <a:t>open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4. Proximal contacts should </a:t>
            </a:r>
            <a:r>
              <a:rPr lang="en-US" sz="2400" b="1" dirty="0" smtClean="0"/>
              <a:t>not overlap </a:t>
            </a:r>
            <a:r>
              <a:rPr lang="en-US" sz="2400" dirty="0" smtClean="0"/>
              <a:t>unless teeth are anatomically misaligned.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4128655"/>
            <a:ext cx="4932218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For </a:t>
            </a:r>
            <a:r>
              <a:rPr lang="en-US" b="1" dirty="0" smtClean="0"/>
              <a:t>periapical radiographs</a:t>
            </a:r>
            <a:r>
              <a:rPr lang="en-US" dirty="0" smtClean="0"/>
              <a:t>, the long cone </a:t>
            </a:r>
            <a:r>
              <a:rPr lang="en-US" b="1" dirty="0" smtClean="0"/>
              <a:t>paralleling technique </a:t>
            </a:r>
            <a:r>
              <a:rPr lang="en-US" dirty="0" smtClean="0"/>
              <a:t>accurately projects the </a:t>
            </a:r>
            <a:r>
              <a:rPr lang="en-US" b="1" dirty="0" smtClean="0"/>
              <a:t>alveolar bone level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bisecting angle technique </a:t>
            </a:r>
            <a:r>
              <a:rPr lang="en-US" dirty="0" smtClean="0"/>
              <a:t>typically </a:t>
            </a:r>
            <a:r>
              <a:rPr lang="en-US" b="1" i="1" dirty="0" smtClean="0"/>
              <a:t>elongates</a:t>
            </a:r>
            <a:r>
              <a:rPr lang="en-US" dirty="0" smtClean="0"/>
              <a:t> the projected image, making the </a:t>
            </a:r>
            <a:r>
              <a:rPr lang="en-US" b="1" dirty="0" smtClean="0"/>
              <a:t>bone margin </a:t>
            </a:r>
            <a:r>
              <a:rPr lang="en-US" dirty="0" smtClean="0"/>
              <a:t>appear </a:t>
            </a:r>
            <a:r>
              <a:rPr lang="en-US" b="1" dirty="0" smtClean="0"/>
              <a:t>closer</a:t>
            </a:r>
            <a:r>
              <a:rPr lang="en-US" dirty="0" smtClean="0"/>
              <a:t> to the </a:t>
            </a:r>
            <a:r>
              <a:rPr lang="en-US" b="1" dirty="0" smtClean="0"/>
              <a:t>crown</a:t>
            </a:r>
            <a:r>
              <a:rPr lang="en-US" dirty="0" smtClean="0"/>
              <a:t>; the facial bone level is distorted </a:t>
            </a:r>
            <a:r>
              <a:rPr lang="en-US" b="1" dirty="0" smtClean="0"/>
              <a:t>more than </a:t>
            </a:r>
            <a:r>
              <a:rPr lang="en-US" dirty="0" smtClean="0"/>
              <a:t>the lingual alveolar crest. </a:t>
            </a:r>
          </a:p>
        </p:txBody>
      </p:sp>
    </p:spTree>
    <p:extLst>
      <p:ext uri="{BB962C8B-B14F-4D97-AF65-F5344CB8AC3E}">
        <p14:creationId xmlns:p14="http://schemas.microsoft.com/office/powerpoint/2010/main" val="63141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1" y="526473"/>
            <a:ext cx="9407237" cy="6206836"/>
          </a:xfrm>
        </p:spPr>
      </p:pic>
    </p:spTree>
    <p:extLst>
      <p:ext uri="{BB962C8B-B14F-4D97-AF65-F5344CB8AC3E}">
        <p14:creationId xmlns:p14="http://schemas.microsoft.com/office/powerpoint/2010/main" val="23762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Periapical radiographs </a:t>
            </a:r>
            <a:r>
              <a:rPr lang="en-US" dirty="0" smtClean="0"/>
              <a:t>frequently do not reveal the correct relationship between the alveolar bone and the </a:t>
            </a:r>
            <a:r>
              <a:rPr lang="en-US" dirty="0" err="1" smtClean="0"/>
              <a:t>cementoenamel</a:t>
            </a:r>
            <a:r>
              <a:rPr lang="en-US" dirty="0" smtClean="0"/>
              <a:t> junction (</a:t>
            </a:r>
            <a:r>
              <a:rPr lang="en-US" b="1" dirty="0" smtClean="0"/>
              <a:t>CEJ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 This is particularly true when a </a:t>
            </a:r>
            <a:r>
              <a:rPr lang="en-US" b="1" dirty="0" smtClean="0"/>
              <a:t>shallow palate </a:t>
            </a:r>
            <a:r>
              <a:rPr lang="en-US" dirty="0" smtClean="0"/>
              <a:t>or </a:t>
            </a:r>
            <a:r>
              <a:rPr lang="en-US" b="1" dirty="0" smtClean="0"/>
              <a:t>high floor </a:t>
            </a:r>
            <a:r>
              <a:rPr lang="en-US" dirty="0" smtClean="0"/>
              <a:t>of the mouth does not allow ideal placement of the receptor parallel to the tooth.</a:t>
            </a:r>
          </a:p>
          <a:p>
            <a:pPr algn="just"/>
            <a:r>
              <a:rPr lang="en-US" b="1" dirty="0" smtClean="0"/>
              <a:t>Bite wing </a:t>
            </a:r>
            <a:r>
              <a:rPr lang="en-US" dirty="0" smtClean="0"/>
              <a:t>radiographs are a better approach to evaluate </a:t>
            </a:r>
            <a:r>
              <a:rPr lang="en-US" b="1" dirty="0" smtClean="0"/>
              <a:t>periodontal bone levels.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bite-wing projection </a:t>
            </a:r>
            <a:r>
              <a:rPr lang="en-US" dirty="0" smtClean="0"/>
              <a:t>geometry permits evaluation of the relationship between the </a:t>
            </a:r>
            <a:r>
              <a:rPr lang="en-US" b="1" dirty="0" smtClean="0"/>
              <a:t>interproximal alveolar crest </a:t>
            </a:r>
            <a:r>
              <a:rPr lang="en-US" dirty="0" smtClean="0"/>
              <a:t>and the </a:t>
            </a:r>
            <a:r>
              <a:rPr lang="en-US" b="1" dirty="0" smtClean="0"/>
              <a:t>CEJ</a:t>
            </a:r>
            <a:r>
              <a:rPr lang="en-US" dirty="0" smtClean="0"/>
              <a:t> </a:t>
            </a:r>
            <a:r>
              <a:rPr lang="en-US" b="1" dirty="0" smtClean="0"/>
              <a:t>without distortion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5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471056"/>
            <a:ext cx="8368146" cy="5999016"/>
          </a:xfrm>
        </p:spPr>
      </p:pic>
    </p:spTree>
    <p:extLst>
      <p:ext uri="{BB962C8B-B14F-4D97-AF65-F5344CB8AC3E}">
        <p14:creationId xmlns:p14="http://schemas.microsoft.com/office/powerpoint/2010/main" val="127652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2273</Words>
  <Application>Microsoft Office PowerPoint</Application>
  <PresentationFormat>Widescreen</PresentationFormat>
  <Paragraphs>118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 Theme</vt:lpstr>
      <vt:lpstr>Radiographic Aids in the Diagnosis of Periodontal Disease</vt:lpstr>
      <vt:lpstr>PowerPoint Presentation</vt:lpstr>
      <vt:lpstr>PowerPoint Presentation</vt:lpstr>
      <vt:lpstr>Imaging Modalities for Periodontal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Panoramic Imaging</vt:lpstr>
      <vt:lpstr>PowerPoint Presentation</vt:lpstr>
      <vt:lpstr>CBCT</vt:lpstr>
      <vt:lpstr>Normal Interdental Bone</vt:lpstr>
      <vt:lpstr>PowerPoint Presentation</vt:lpstr>
      <vt:lpstr>PowerPoint Presentation</vt:lpstr>
      <vt:lpstr>Radiographic Appearance of Periodontal Disease</vt:lpstr>
      <vt:lpstr>PowerPoint Presentation</vt:lpstr>
      <vt:lpstr>PowerPoint Presentation</vt:lpstr>
      <vt:lpstr>PowerPoint Presentation</vt:lpstr>
      <vt:lpstr>PowerPoint Presentation</vt:lpstr>
      <vt:lpstr>Radiographic Bone Loss</vt:lpstr>
      <vt:lpstr>PowerPoint Presentation</vt:lpstr>
      <vt:lpstr>PowerPoint Presentation</vt:lpstr>
      <vt:lpstr>Patterns of Bone Destruction</vt:lpstr>
      <vt:lpstr>PowerPoint Presentation</vt:lpstr>
      <vt:lpstr>PowerPoint Presentation</vt:lpstr>
      <vt:lpstr>PowerPoint Presentation</vt:lpstr>
      <vt:lpstr>PowerPoint Presentation</vt:lpstr>
      <vt:lpstr>Interdental craters</vt:lpstr>
      <vt:lpstr>PowerPoint Presentation</vt:lpstr>
      <vt:lpstr>PowerPoint Presentation</vt:lpstr>
      <vt:lpstr>Furcation Involvement</vt:lpstr>
      <vt:lpstr>PowerPoint Presentation</vt:lpstr>
      <vt:lpstr>PowerPoint Presentation</vt:lpstr>
      <vt:lpstr>PowerPoint Presentation</vt:lpstr>
      <vt:lpstr>Periodontal Abscess</vt:lpstr>
      <vt:lpstr>PowerPoint Presentation</vt:lpstr>
      <vt:lpstr>PowerPoint Presentation</vt:lpstr>
      <vt:lpstr>Localized Aggressive Periodontitis</vt:lpstr>
      <vt:lpstr>PowerPoint Presentation</vt:lpstr>
      <vt:lpstr>Trauma From Occlusion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Radiographic Aids in the Diagnosis of Periodontal Disease</dc:title>
  <dc:creator>Rayan_Pardaz</dc:creator>
  <cp:lastModifiedBy>Rayan_Pardaz</cp:lastModifiedBy>
  <cp:revision>156</cp:revision>
  <dcterms:created xsi:type="dcterms:W3CDTF">2025-11-03T05:40:45Z</dcterms:created>
  <dcterms:modified xsi:type="dcterms:W3CDTF">2025-11-10T19:06:28Z</dcterms:modified>
</cp:coreProperties>
</file>